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77" r:id="rId4"/>
    <p:sldId id="257" r:id="rId5"/>
    <p:sldId id="260" r:id="rId6"/>
    <p:sldId id="261" r:id="rId7"/>
    <p:sldId id="262" r:id="rId8"/>
    <p:sldId id="279" r:id="rId9"/>
    <p:sldId id="281" r:id="rId10"/>
    <p:sldId id="285" r:id="rId11"/>
    <p:sldId id="272" r:id="rId12"/>
    <p:sldId id="273" r:id="rId13"/>
    <p:sldId id="274" r:id="rId14"/>
    <p:sldId id="275" r:id="rId15"/>
    <p:sldId id="276" r:id="rId16"/>
    <p:sldId id="287" r:id="rId17"/>
    <p:sldId id="288" r:id="rId18"/>
    <p:sldId id="289" r:id="rId19"/>
    <p:sldId id="290" r:id="rId20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78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6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9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zh-CN"/>
              <a:t>朝花夕拾</a:t>
            </a:r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阶段性小结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2633415"/>
            <a:ext cx="10969200" cy="705600"/>
          </a:xfrm>
        </p:spPr>
        <p:txBody>
          <a:bodyPr>
            <a:noAutofit/>
          </a:bodyPr>
          <a:p>
            <a:pPr algn="ctr"/>
            <a:r>
              <a:rPr lang="zh-CN" sz="8800">
                <a:solidFill>
                  <a:srgbClr val="0070C0"/>
                </a:solidFill>
              </a:rPr>
              <a:t>明晰人物形象</a:t>
            </a:r>
            <a:br>
              <a:rPr lang="zh-CN" sz="8800">
                <a:solidFill>
                  <a:srgbClr val="0070C0"/>
                </a:solidFill>
              </a:rPr>
            </a:br>
            <a:r>
              <a:rPr lang="zh-CN" sz="4000" b="0">
                <a:solidFill>
                  <a:schemeClr val="accent6">
                    <a:lumMod val="75000"/>
                  </a:schemeClr>
                </a:solidFill>
              </a:rPr>
              <a:t>典型描写/情节</a:t>
            </a:r>
            <a:r>
              <a:rPr lang="en-US" altLang="zh-CN" sz="4000" b="0">
                <a:solidFill>
                  <a:schemeClr val="accent6">
                    <a:lumMod val="75000"/>
                  </a:schemeClr>
                </a:solidFill>
              </a:rPr>
              <a:t>+</a:t>
            </a:r>
            <a:r>
              <a:rPr lang="zh-CN" altLang="en-US" sz="4000" b="0">
                <a:solidFill>
                  <a:schemeClr val="accent6">
                    <a:lumMod val="75000"/>
                  </a:schemeClr>
                </a:solidFill>
              </a:rPr>
              <a:t>人物形象</a:t>
            </a:r>
            <a:br>
              <a:rPr lang="zh-CN" altLang="en-US" sz="4000" b="0">
                <a:solidFill>
                  <a:schemeClr val="accent6">
                    <a:lumMod val="75000"/>
                  </a:schemeClr>
                </a:solidFill>
              </a:rPr>
            </a:br>
            <a:r>
              <a:rPr lang="zh-CN" altLang="en-US" sz="4000" b="0">
                <a:solidFill>
                  <a:schemeClr val="accent6">
                    <a:lumMod val="75000"/>
                  </a:schemeClr>
                </a:solidFill>
              </a:rPr>
              <a:t>联系主题</a:t>
            </a:r>
            <a:br>
              <a:rPr lang="zh-CN" altLang="en-US" sz="4000">
                <a:solidFill>
                  <a:srgbClr val="0070C0"/>
                </a:solidFill>
              </a:rPr>
            </a:br>
            <a:r>
              <a:rPr lang="zh-CN" altLang="en-US" sz="4000" b="0">
                <a:solidFill>
                  <a:schemeClr val="accent6">
                    <a:lumMod val="75000"/>
                  </a:schemeClr>
                </a:solidFill>
              </a:rPr>
              <a:t>体悟作者感情</a:t>
            </a:r>
            <a:br>
              <a:rPr lang="zh-CN" altLang="en-US" sz="4000" b="0">
                <a:solidFill>
                  <a:schemeClr val="accent6">
                    <a:lumMod val="75000"/>
                  </a:schemeClr>
                </a:solidFill>
              </a:rPr>
            </a:br>
            <a:r>
              <a:rPr lang="zh-CN" altLang="en-US" sz="4000" b="0">
                <a:solidFill>
                  <a:schemeClr val="accent6">
                    <a:lumMod val="75000"/>
                  </a:schemeClr>
                </a:solidFill>
              </a:rPr>
              <a:t>注意比较和归类</a:t>
            </a:r>
            <a:endParaRPr lang="zh-CN" altLang="en-US" sz="4000" b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0" y="191135"/>
            <a:ext cx="774446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buNone/>
            </a:pPr>
            <a:r>
              <a:rPr lang="zh-CN" sz="40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专题二:鲁迅笔下的那些人物</a:t>
            </a:r>
            <a:endParaRPr lang="zh-CN" altLang="en-US" sz="4000" b="1">
              <a:solidFill>
                <a:srgbClr val="FF0000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8905" y="0"/>
            <a:ext cx="2955925" cy="858520"/>
          </a:xfrm>
        </p:spPr>
        <p:txBody>
          <a:bodyPr/>
          <a:lstStyle/>
          <a:p>
            <a:r>
              <a:rPr lang="zh-CN" altLang="en-US">
                <a:solidFill>
                  <a:srgbClr val="FF0000"/>
                </a:solidFill>
              </a:rPr>
              <a:t>人物形象</a:t>
            </a:r>
            <a:endParaRPr lang="zh-CN" altLang="en-US">
              <a:solidFill>
                <a:srgbClr val="FF000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24790" y="685165"/>
          <a:ext cx="11743055" cy="39922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5260340"/>
                <a:gridCol w="2767965"/>
                <a:gridCol w="2148840"/>
              </a:tblGrid>
              <a:tr h="49911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典型描写/情节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人物形象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作者情感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313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阿长(长妈妈)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一到夏天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睡觉时她伸开两脚两手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在床中间摆成一个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大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字。平日喜欢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切切察察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”，“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谋害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过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我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的隐鼠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后主动为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我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买思慕已久的《山海经》。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虽饶舌多事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迷信无知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但朴实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 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善良</a:t>
                      </a:r>
                      <a:r>
                        <a:rPr lang="zh-CN" alt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有爱心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感激、</a:t>
                      </a:r>
                      <a:endParaRPr lang="en-US" sz="3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怀念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24790" y="4784090"/>
            <a:ext cx="11743055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None/>
            </a:pPr>
            <a:r>
              <a:rPr 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“阿长”涉及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</a:t>
            </a:r>
            <a:r>
              <a:rPr 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作品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：</a:t>
            </a:r>
            <a:r>
              <a:rPr 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《从百草园到三味书屋》《阿长与〈山海经〉》《狗·猫·鼠》</a:t>
            </a:r>
            <a:endParaRPr lang="en-US" altLang="en-US" sz="4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24790" y="499110"/>
          <a:ext cx="11743055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5260340"/>
                <a:gridCol w="2873375"/>
                <a:gridCol w="2043430"/>
              </a:tblGrid>
              <a:tr h="146304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寿镜吾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他有一条戒尺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但是不常用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也有罚跪的规则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也不常用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普通总不过瞪几眼。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博学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宽容</a:t>
                      </a:r>
                      <a:r>
                        <a:rPr lang="zh-CN" altLang="en-US" sz="3200" b="1">
                          <a:latin typeface="楷体" panose="02010609060101010101" charset="-122"/>
                          <a:ea typeface="楷体" panose="02010609060101010101" charset="-122"/>
                          <a:cs typeface="Times New Roman" panose="02020603050405020304" charset="0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淳朴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endParaRPr lang="en-US" sz="32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严而不厉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敬重、</a:t>
                      </a:r>
                      <a:endParaRPr lang="en-US" sz="32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怀念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224155" y="0"/>
          <a:ext cx="11743055" cy="4991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5260340"/>
                <a:gridCol w="2858770"/>
                <a:gridCol w="2058035"/>
              </a:tblGrid>
              <a:tr h="49911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典型描写/情节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人物形象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作者情感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24790" y="1962150"/>
          <a:ext cx="11743055" cy="16363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5260340"/>
                <a:gridCol w="2887980"/>
                <a:gridCol w="2028825"/>
              </a:tblGrid>
              <a:tr h="163639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藤野先生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其实进来的是一个黑瘦的先生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八字须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戴着眼镜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挟着一叠大大小小的书。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正直热忱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  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治学严谨</a:t>
                      </a:r>
                      <a:r>
                        <a:rPr lang="en-US" sz="32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  </a:t>
                      </a:r>
                      <a:r>
                        <a:rPr lang="zh-CN" altLang="en-US" sz="32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没有</a:t>
                      </a:r>
                      <a:r>
                        <a:rPr lang="en-US" sz="32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民族偏见</a:t>
                      </a:r>
                      <a:endParaRPr lang="en-US" altLang="en-US" sz="3200" b="1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敬佩</a:t>
                      </a:r>
                      <a:r>
                        <a:rPr lang="zh-CN" alt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感激、怀念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224155" y="3598545"/>
          <a:ext cx="11743055" cy="3413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5260340"/>
                <a:gridCol w="2873375"/>
                <a:gridCol w="2043430"/>
              </a:tblGrid>
              <a:tr h="341376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无常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1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大王出了牌票</a:t>
                      </a:r>
                      <a:r>
                        <a:rPr lang="en-US" sz="31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1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叫我去拿隔壁的癞子。问了起来呢</a:t>
                      </a:r>
                      <a:r>
                        <a:rPr lang="en-US" sz="31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1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原来是我堂房的阿侄。</a:t>
                      </a:r>
                      <a:r>
                        <a:rPr lang="zh-CN" sz="3100" b="1">
                          <a:latin typeface="Calibri" panose="020F0502020204030204"/>
                          <a:ea typeface="宋体" panose="02010600030101010101" pitchFamily="2" charset="-122"/>
                          <a:sym typeface="+mn-ea"/>
                        </a:rPr>
                        <a:t>无常看到母亲哭死去的儿子那么悲伤，决定放儿子“还阳半刻”，被顶头上司阎罗王打了四十大棒。</a:t>
                      </a:r>
                      <a:endParaRPr lang="en-US" altLang="en-US" sz="31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有人情味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2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喜爱</a:t>
                      </a:r>
                      <a:endParaRPr lang="en-US" altLang="en-US" sz="32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030" y="247650"/>
          <a:ext cx="11743055" cy="71323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4867910"/>
                <a:gridCol w="2662555"/>
                <a:gridCol w="2646680"/>
              </a:tblGrid>
              <a:tr h="23114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典型描写/情节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人物形象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作者情感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462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衍太太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1.父亲临死时怂恿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我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一直呼唤父亲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后来让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我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觉得那是对于父亲最大的错处。</a:t>
                      </a:r>
                      <a:endParaRPr lang="en-US" sz="3600" b="1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2.怂恿别人家的孩子在冬天比赛吃冰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鼓励他们站着不停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打旋子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。3.教唆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我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偷母亲的首饰变卖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，“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我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并没有偷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她却放出了流言。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自私自利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多嘴多舌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喜欢暗中使坏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endParaRPr lang="en-US" sz="3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表里不一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爱搬弄是非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表面赞扬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实际鄙视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4"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“衍太太”涉及</a:t>
                      </a:r>
                      <a:r>
                        <a:rPr lang="zh-CN" alt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的</a:t>
                      </a:r>
                      <a:r>
                        <a:rPr 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作品</a:t>
                      </a:r>
                      <a:r>
                        <a:rPr lang="zh-CN" alt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：</a:t>
                      </a:r>
                      <a:r>
                        <a:rPr 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《琐记》《父亲的病》</a:t>
                      </a:r>
                      <a:endParaRPr lang="en-US" altLang="en-US" sz="36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030" y="247650"/>
          <a:ext cx="11743055" cy="38404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4777740"/>
                <a:gridCol w="3235325"/>
                <a:gridCol w="2164080"/>
              </a:tblGrid>
              <a:tr h="23114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典型描写/情节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人物形象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作者情感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254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范爱农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这是一个高大身材、长头发、眼球白多黑少的人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看人总像在渺视。回国后一直受到排斥和迫害。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觉醒的知识分子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坦率正直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有一颗爱国心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有进步思想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孤傲正直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倔强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追求革命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感伤怀念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自责愤懑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030" y="4088130"/>
          <a:ext cx="11743055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910"/>
                <a:gridCol w="4807585"/>
                <a:gridCol w="3251200"/>
                <a:gridCol w="2118360"/>
              </a:tblGrid>
              <a:tr h="462280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父亲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给我读熟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背不出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就不准去看会。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他说完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便站起来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走进房里去了。</a:t>
                      </a:r>
                      <a:endParaRPr lang="en-US" altLang="en-US" sz="36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严厉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不懂怎样教育孩子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无奈不满</a:t>
                      </a:r>
                      <a:r>
                        <a:rPr lang="en-US" sz="36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lang="en-US" sz="3600" b="1">
                          <a:latin typeface="Times New Roman" panose="02020603050405020304" charset="0"/>
                          <a:cs typeface="Times New Roman" panose="02020603050405020304" charset="0"/>
                        </a:rPr>
                        <a:t>自责热爱</a:t>
                      </a:r>
                      <a:endParaRPr lang="en-US" altLang="en-US" sz="3600" b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915">
                <a:tc gridSpan="4">
                  <a:txBody>
                    <a:bodyPr wrap="square"/>
                    <a:lstStyle/>
                    <a:p>
                      <a:pPr indent="0">
                        <a:buNone/>
                      </a:pPr>
                      <a:r>
                        <a:rPr 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“父亲”涉及</a:t>
                      </a:r>
                      <a:r>
                        <a:rPr lang="zh-CN" alt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的</a:t>
                      </a:r>
                      <a:r>
                        <a:rPr 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作品</a:t>
                      </a:r>
                      <a:r>
                        <a:rPr lang="zh-CN" alt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：</a:t>
                      </a:r>
                      <a:r>
                        <a:rPr lang="en-US" sz="3600" b="1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  <a:sym typeface="+mn-ea"/>
                        </a:rPr>
                        <a:t>《父亲的病》《五猖会》</a:t>
                      </a:r>
                      <a:endParaRPr lang="en-US" altLang="en-US" sz="3600" b="1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6845" y="241935"/>
            <a:ext cx="11757660" cy="64503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sz="39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专题三:鲁迅的儿童教育观念</a:t>
            </a:r>
            <a:endParaRPr lang="zh-CN" sz="39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sz="39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示例:从《朝花夕拾》中可以看出，</a:t>
            </a:r>
            <a:r>
              <a:rPr lang="zh-CN" sz="39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鲁迅对于儿童教育有自己鲜明的观点。</a:t>
            </a:r>
            <a:endParaRPr lang="zh-CN" sz="39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sz="39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其一，保护儿童的好奇心，激发儿童的求知欲。</a:t>
            </a:r>
            <a:endParaRPr lang="zh-CN" sz="39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sz="39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鲁迅在三味书屋询问心中的疑惑却得不到解答，“‘怪哉’这虫，是怎么一回事?”教书先生不解答与课本无关的问题，挫伤了孩子的求知心。</a:t>
            </a:r>
            <a:endParaRPr lang="zh-CN" sz="39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endParaRPr lang="zh-CN" sz="31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4145" y="180340"/>
            <a:ext cx="11903710" cy="6859270"/>
          </a:xfrm>
        </p:spPr>
        <p:txBody>
          <a:bodyPr/>
          <a:lstStyle/>
          <a:p>
            <a:pPr marL="0" indent="0">
              <a:buNone/>
            </a:pPr>
            <a:r>
              <a:rPr 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其二，注重良好习惯的培养。</a:t>
            </a:r>
            <a:endParaRPr lang="zh-CN" sz="40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>
              <a:buNone/>
            </a:pPr>
            <a:r>
              <a:rPr lang="zh-CN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鲁迅在《琐记》中提到衍太太，她见到别的孩子吃冰，不仅不制止，还加以怂恿，鲁迅对此深恶痛绝。他在日常生活中特别重视纠正孩子的过错，让孩子养成良好的生活、学习习惯，即使一件小事也不放过。在严管中还培养其良好的品质，让孩子分辨是非曲直，善恶美丑，知道什么该做，什么不该做，一旦形成良好的习惯,终身受益。</a:t>
            </a:r>
            <a:endParaRPr lang="zh-CN" altLang="en-US" sz="4000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75" y="2633415"/>
            <a:ext cx="10969200" cy="705600"/>
          </a:xfrm>
        </p:spPr>
        <p:txBody>
          <a:bodyPr>
            <a:noAutofit/>
          </a:bodyPr>
          <a:p>
            <a:pPr algn="ctr"/>
            <a:r>
              <a:rPr lang="en-US" altLang="zh-CN" sz="4000">
                <a:solidFill>
                  <a:srgbClr val="0070C0"/>
                </a:solidFill>
              </a:rPr>
              <a:t>“</a:t>
            </a:r>
            <a:r>
              <a:rPr lang="zh-CN" altLang="en-US" sz="4000">
                <a:solidFill>
                  <a:srgbClr val="0070C0"/>
                </a:solidFill>
              </a:rPr>
              <a:t>找靶子</a:t>
            </a:r>
            <a:r>
              <a:rPr lang="en-US" altLang="zh-CN" sz="4000">
                <a:solidFill>
                  <a:srgbClr val="0070C0"/>
                </a:solidFill>
              </a:rPr>
              <a:t>”——</a:t>
            </a:r>
            <a:r>
              <a:rPr lang="zh-CN" altLang="en-US" sz="4000">
                <a:solidFill>
                  <a:srgbClr val="0070C0"/>
                </a:solidFill>
              </a:rPr>
              <a:t>明确各篇目的写作目的和主题</a:t>
            </a:r>
            <a:endParaRPr lang="zh-CN" altLang="en-US" sz="4000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4935" y="635"/>
            <a:ext cx="12077065" cy="6858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en-US" altLang="zh-CN" sz="3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.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狗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·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猫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·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鼠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抨击</a:t>
            </a:r>
            <a:r>
              <a:rPr kumimoji="0" lang="en-US" altLang="zh-CN" sz="3400" b="1" i="0" strike="noStrike" kern="120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正人君子</a:t>
            </a:r>
            <a:r>
              <a:rPr lang="en-US" altLang="zh-CN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”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。</a:t>
            </a:r>
            <a:endParaRPr kumimoji="0" lang="zh-CN" altLang="en-US" sz="3400" b="1" i="0" strike="noStrike" kern="1200" cap="none" spc="0" normalizeH="0" baseline="0" noProof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lvl="0" defTabSz="685800" eaLnBrk="0" latin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kumimoji="0" lang="en-US" altLang="zh-CN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en-US" altLang="zh-CN" sz="3400" b="1" noProof="0" smtClean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.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阿长与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&lt;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山海经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&gt;》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表达了对小时候的保姆长妈妈的真诚的怀念。</a:t>
            </a:r>
            <a:endParaRPr lang="en-US" altLang="zh-CN" sz="3400" b="1" noProof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defTabSz="685800" eaLnBrk="0" latin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3.《</a:t>
            </a:r>
            <a:r>
              <a:rPr lang="zh-CN" altLang="en-US" sz="3400" b="1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二十四孝图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控诉封建孝道虚伪残酷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。</a:t>
            </a:r>
            <a:endParaRPr kumimoji="0" lang="zh-CN" altLang="en-US" sz="3400" b="1" i="0" strike="noStrike" kern="1200" cap="none" spc="0" normalizeH="0" baseline="0" noProof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4</a:t>
            </a:r>
            <a:r>
              <a:rPr lang="en-US" altLang="zh-CN" sz="3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.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五猖会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批判封建教育对儿童身心摧残。</a:t>
            </a:r>
            <a:r>
              <a:rPr lang="en-US" altLang="zh-CN" sz="34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endParaRPr lang="en-US" altLang="zh-CN" sz="3400" b="1" smtClean="0">
              <a:solidFill>
                <a:schemeClr val="tx1">
                  <a:lumMod val="95000"/>
                  <a:lumOff val="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5.《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无常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抨击正人君子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。</a:t>
            </a:r>
            <a:endParaRPr kumimoji="0" lang="zh-CN" altLang="en-US" sz="3400" b="1" i="0" strike="noStrike" kern="1200" cap="none" spc="0" normalizeH="0" baseline="0" noProof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lvl="0" defTabSz="685800" eaLnBrk="0" latinLnBrk="0" hangingPunct="0">
              <a:lnSpc>
                <a:spcPct val="100000"/>
              </a:lnSpc>
              <a:spcBef>
                <a:spcPct val="0"/>
              </a:spcBef>
              <a:defRPr/>
            </a:pPr>
            <a:r>
              <a:rPr kumimoji="0" lang="en-US" altLang="zh-CN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6.《</a:t>
            </a:r>
            <a:r>
              <a:rPr kumimoji="0" lang="zh-CN" altLang="en-US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从百草园到三味书屋</a:t>
            </a:r>
            <a:r>
              <a:rPr kumimoji="0" lang="en-US" altLang="zh-CN" sz="3400" b="1" i="0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表现童年的乐趣，对大自然的热爱，对知识的追求，又有</a:t>
            </a:r>
            <a:r>
              <a:rPr lang="zh-CN" altLang="en-US" sz="3400" b="1" smtClean="0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批判</a:t>
            </a:r>
            <a:r>
              <a:rPr lang="zh-CN" altLang="en-US" sz="3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封建教育的。</a:t>
            </a:r>
            <a:endParaRPr lang="zh-CN" altLang="en-US" sz="3400" b="1">
              <a:solidFill>
                <a:srgbClr val="3333FF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7.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父亲的病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对庸医误人的愤慨，批判迷信，弘扬科学的</a:t>
            </a:r>
            <a:endParaRPr lang="zh-CN" altLang="en-US" sz="3400" b="1" noProof="0" smtClean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8.《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琐记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写家道衰落，饱受人冷眼，表现世态的炎凉，与封建主义决裂。</a:t>
            </a:r>
            <a:endParaRPr kumimoji="0" lang="zh-CN" altLang="en-US" sz="3400" b="1" i="0" strike="noStrike" kern="1200" cap="none" spc="0" normalizeH="0" baseline="0" noProof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9. 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藤野先生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3400" b="1" noProof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追念师恩</a:t>
            </a:r>
            <a:r>
              <a:rPr lang="zh-CN" altLang="en-US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kumimoji="0" lang="en-US" altLang="zh-CN" sz="3400" b="1" i="0" strike="noStrike" kern="1200" cap="none" spc="0" normalizeH="0" baseline="0" noProof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marL="0" marR="0" lvl="0" indent="0" algn="l" defTabSz="685800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10. 《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范爱农</a:t>
            </a:r>
            <a:r>
              <a:rPr lang="en-US" altLang="zh-CN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r>
              <a:rPr lang="zh-CN" altLang="en-US" sz="3400" b="1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：</a:t>
            </a:r>
            <a:r>
              <a:rPr lang="zh-CN" altLang="en-US" sz="3400" b="1" noProof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怀念友人</a:t>
            </a:r>
            <a:r>
              <a:rPr lang="zh-CN" altLang="en-US" sz="3400" b="1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kumimoji="0" lang="zh-CN" altLang="en-US" sz="3400" b="1" i="0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  <a:p>
            <a:pPr lvl="0" defTabSz="685800" eaLnBrk="0" latinLnBrk="0" hangingPunct="0">
              <a:lnSpc>
                <a:spcPct val="100000"/>
              </a:lnSpc>
              <a:spcBef>
                <a:spcPct val="0"/>
              </a:spcBef>
              <a:defRPr/>
            </a:pPr>
            <a:endParaRPr kumimoji="0" lang="en-US" altLang="zh-CN" sz="3400" b="1" i="0" strike="noStrike" kern="1200" cap="none" spc="0" normalizeH="0" baseline="0" noProof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专题一：鲁迅的童年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902970" y="1490345"/>
            <a:ext cx="9785350" cy="43287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下箭头标注 5"/>
          <p:cNvSpPr/>
          <p:nvPr/>
        </p:nvSpPr>
        <p:spPr>
          <a:xfrm>
            <a:off x="3069590" y="1580515"/>
            <a:ext cx="3081655" cy="1697990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前七篇：在故乡绍兴的见闻和受教育的情景</a:t>
            </a:r>
            <a:endParaRPr lang="zh-CN" altLang="en-US"/>
          </a:p>
        </p:txBody>
      </p:sp>
      <p:sp>
        <p:nvSpPr>
          <p:cNvPr id="7" name="下箭头标注 6"/>
          <p:cNvSpPr/>
          <p:nvPr/>
        </p:nvSpPr>
        <p:spPr>
          <a:xfrm>
            <a:off x="6575425" y="1155065"/>
            <a:ext cx="3420745" cy="1409065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后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篇：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离开故乡绍兴到南京、日本求学，再回到故乡绍兴教书的经历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129905" y="156845"/>
            <a:ext cx="4062095" cy="4759325"/>
          </a:xfrm>
        </p:spPr>
        <p:txBody>
          <a:bodyPr/>
          <a:p>
            <a:pPr marL="0" indent="0">
              <a:buNone/>
            </a:pPr>
            <a:r>
              <a:rPr lang="zh-CN" altLang="en-US" sz="24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还原鲁迅的童年</a:t>
            </a:r>
            <a:r>
              <a:rPr lang="en-US" altLang="zh-CN" sz="24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前期</a:t>
            </a:r>
            <a:endParaRPr lang="zh-CN" altLang="en-US" sz="24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6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家境殷实</a:t>
            </a:r>
            <a:endParaRPr lang="zh-CN" altLang="en-US" sz="36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36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家里重视教育</a:t>
            </a:r>
            <a:endParaRPr lang="zh-CN" altLang="en-US" sz="36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36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周边的人都很重视他、呵护他</a:t>
            </a:r>
            <a:endParaRPr lang="zh-CN" altLang="en-US" sz="36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66040"/>
            <a:ext cx="8042275" cy="47491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圆角矩形 3"/>
          <p:cNvSpPr/>
          <p:nvPr/>
        </p:nvSpPr>
        <p:spPr>
          <a:xfrm>
            <a:off x="388620" y="4343400"/>
            <a:ext cx="11372215" cy="23437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 sz="2000"/>
              <a:t>鲁迅祖父名叫周福清，字介孚，考取了进士，授江西金溪县知县。1893年，鲁迅十三岁时，祖父考虑经济问题，试图帮人行贿当年的浙江主持乡试的正考官殷如璋，从中收取中介费，结果事情败露，坐了8年牢。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这中间，周家曾经变卖家产打官司；鲁迅也曾躲到乡下外婆家避难半年，受到乡下人奚落，被讽“乞食者”。</a:t>
            </a:r>
            <a:endParaRPr lang="zh-CN" altLang="en-US" sz="200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401955" y="447040"/>
            <a:ext cx="9330055" cy="4759325"/>
          </a:xfrm>
          <a:prstGeom prst="rect">
            <a:avLst/>
          </a:prstGeom>
        </p:spPr>
        <p:txBody>
          <a:bodyPr vert="horz" lIns="90000" tIns="46800" rIns="90000" bIns="46800" rtlCol="0">
            <a:normAutofit lnSpcReduction="2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还原鲁迅的童年</a:t>
            </a:r>
            <a:r>
              <a:rPr lang="en-US" altLang="zh-CN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后期</a:t>
            </a:r>
            <a:endParaRPr lang="zh-CN" altLang="en-US" sz="36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《父亲的病》</a:t>
            </a:r>
            <a:endParaRPr lang="zh-CN" altLang="en-US" sz="36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pPr marL="0" indent="0">
              <a:buNone/>
            </a:pPr>
            <a:r>
              <a:rPr lang="zh-CN" altLang="en-US" sz="360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《从百草园到三味书屋》</a:t>
            </a:r>
            <a:endParaRPr lang="zh-CN" altLang="en-US" sz="360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360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刻苦读书</a:t>
            </a:r>
            <a:endParaRPr lang="zh-CN" altLang="en-US" sz="360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360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父亲的病往来于当铺、药店和商店之间</a:t>
            </a:r>
            <a:endParaRPr lang="zh-CN" altLang="en-US" sz="360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pPr marL="0" indent="0">
              <a:buNone/>
            </a:pPr>
            <a:endParaRPr lang="zh-CN" altLang="en-US" sz="3600">
              <a:ln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2" name="图片 10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82550"/>
            <a:ext cx="8130540" cy="50565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内容占位符 2"/>
          <p:cNvSpPr>
            <a:spLocks noGrp="1"/>
          </p:cNvSpPr>
          <p:nvPr/>
        </p:nvSpPr>
        <p:spPr>
          <a:xfrm>
            <a:off x="8129905" y="156845"/>
            <a:ext cx="4062095" cy="4982210"/>
          </a:xfrm>
          <a:prstGeom prst="rect">
            <a:avLst/>
          </a:prstGeom>
        </p:spPr>
        <p:txBody>
          <a:bodyPr vert="horz" lIns="90000" tIns="46800" rIns="90000" bIns="46800" rtlCol="0">
            <a:normAutofit fontScale="60000"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4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还原鲁迅的青年</a:t>
            </a:r>
            <a:endParaRPr lang="zh-CN" altLang="en-US" sz="24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40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17岁的鲁迅代行家族事务，看到了世人的冷眼。</a:t>
            </a:r>
            <a:endParaRPr lang="zh-CN" altLang="en-US" sz="40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40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国内求学（走异路，逃异地）：接触自然科学</a:t>
            </a:r>
            <a:endParaRPr lang="zh-CN" altLang="en-US" sz="40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40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国外求学：弃医从文，思想觉悟</a:t>
            </a:r>
            <a:endParaRPr lang="zh-CN" altLang="en-US" sz="40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r>
              <a:rPr lang="zh-CN" altLang="en-US" sz="400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</a:rPr>
              <a:t>回国后：结实范爱农，辗转革命路</a:t>
            </a:r>
            <a:endParaRPr lang="zh-CN" altLang="en-US" sz="40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endParaRPr lang="zh-CN" altLang="en-US" sz="400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2550"/>
            <a:ext cx="8129270" cy="51136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3"/>
          <a:stretch>
            <a:fillRect/>
          </a:stretch>
        </p:blipFill>
        <p:spPr>
          <a:xfrm>
            <a:off x="635" y="156845"/>
            <a:ext cx="8129905" cy="511429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5" name="图片 104"/>
          <p:cNvPicPr/>
          <p:nvPr/>
        </p:nvPicPr>
        <p:blipFill>
          <a:blip r:embed="rId1"/>
          <a:stretch>
            <a:fillRect/>
          </a:stretch>
        </p:blipFill>
        <p:spPr>
          <a:xfrm>
            <a:off x="382905" y="71120"/>
            <a:ext cx="11704320" cy="67157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6845" y="0"/>
            <a:ext cx="11877675" cy="23844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8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专题一:鲁迅的童年</a:t>
            </a:r>
            <a:endParaRPr lang="zh-CN" altLang="en-US" sz="3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/>
            <a:r>
              <a:rPr lang="zh-CN" sz="3800" b="1">
                <a:solidFill>
                  <a:schemeClr val="accent6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鲁迅的童年是幸福的，但也有不美好的地方。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鲁迅一出生，</a:t>
            </a:r>
            <a:r>
              <a:rPr lang="zh-CN" sz="3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家庭条件就很优越。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他是体面的大少爷，并且</a:t>
            </a:r>
            <a:r>
              <a:rPr lang="zh-CN" sz="3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深为父母、祖父母等人所疼爱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。保姆“长妈妈”为鲁迅买来了“最初得到，最为心爱的宝书”——绘图的《山海经》。同时鲁迅</a:t>
            </a:r>
            <a:r>
              <a:rPr lang="zh-CN" sz="3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有玩耍的乐园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——百草园。《五猖会》一文中也记叙了他</a:t>
            </a:r>
            <a:r>
              <a:rPr lang="zh-CN" sz="3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儿时盼望观看迎神赛会时急切、兴奋的心情。</a:t>
            </a:r>
            <a:endParaRPr lang="zh-CN" altLang="en-US" sz="3800" b="1" u="sng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6845" y="0"/>
            <a:ext cx="11877675" cy="23844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8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专题一:鲁迅的童年</a:t>
            </a:r>
            <a:endParaRPr lang="zh-CN" altLang="en-US" sz="3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/>
            <a:r>
              <a:rPr lang="zh-CN" sz="3800" b="1">
                <a:solidFill>
                  <a:schemeClr val="accent6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但是鲁迅的童年也有不美好的地方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，例如在《狗</a:t>
            </a:r>
            <a:r>
              <a:rPr lang="en-US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猫</a:t>
            </a:r>
            <a:r>
              <a:rPr lang="en-US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鼠》一文中就追忆了自己童年时一只可爱的隐鼠遭到摧残的经历和感受，</a:t>
            </a:r>
            <a:r>
              <a:rPr lang="zh-CN" sz="3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表现了对弱小者的同情和对暴虐者的憎恨。</a:t>
            </a:r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《五猖会》则</a:t>
            </a:r>
            <a:r>
              <a:rPr lang="zh-CN" sz="3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反映了封建教育制度对儿童心灵的伤害和鲁远对父亲的不解。</a:t>
            </a:r>
            <a:endParaRPr lang="zh-CN" altLang="en-US" sz="3800" b="1" u="sng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6845" y="0"/>
            <a:ext cx="11877675" cy="23844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sz="3800" b="1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专题一:鲁迅的童年</a:t>
            </a:r>
            <a:endParaRPr lang="zh-CN" altLang="en-US" sz="3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0"/>
            <a:r>
              <a:rPr 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总之，鲁迅在《朝花夕拾》中打开了他的童年之窗，透过这扇窗户，我们看到</a:t>
            </a:r>
            <a:r>
              <a:rPr lang="zh-CN" sz="3800" b="1">
                <a:solidFill>
                  <a:schemeClr val="accent6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他的童年既有快乐又有烦恼，既有对长妈妈的感激，对美好事物的热爱，也有对封建教育的厌烦和不解。 </a:t>
            </a:r>
            <a:r>
              <a:rPr lang="en-US" altLang="zh-CN" sz="3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
</a:t>
            </a:r>
            <a:endParaRPr lang="zh-CN" altLang="en-US" sz="3800" b="1" u="sng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TABLE_BEAUTIFY" val="smartTable{65c57b9c-1a55-4239-911e-ad4ac421827d}"/>
  <p:tag name="TABLE_ENDDRAG_ORIGIN_RECT" val="924*471"/>
  <p:tag name="TABLE_ENDDRAG_RECT" val="17*53*924*471"/>
</p:tagLst>
</file>

<file path=ppt/tags/tag73.xml><?xml version="1.0" encoding="utf-8"?>
<p:tagLst xmlns:p="http://schemas.openxmlformats.org/presentationml/2006/main">
  <p:tag name="TABLE_ENDDRAG_ORIGIN_RECT" val="924*252"/>
  <p:tag name="TABLE_ENDDRAG_RECT" val="17*283*924*252"/>
</p:tagLst>
</file>

<file path=ppt/tags/tag74.xml><?xml version="1.0" encoding="utf-8"?>
<p:tagLst xmlns:p="http://schemas.openxmlformats.org/presentationml/2006/main">
  <p:tag name="KSO_WM_UNIT_TABLE_BEAUTIFY" val="smartTable{65c57b9c-1a55-4239-911e-ad4ac421827d}"/>
  <p:tag name="TABLE_ENDDRAG_ORIGIN_RECT" val="924*511"/>
  <p:tag name="TABLE_ENDDRAG_RECT" val="18*19*924*511"/>
</p:tagLst>
</file>

<file path=ppt/tags/tag75.xml><?xml version="1.0" encoding="utf-8"?>
<p:tagLst xmlns:p="http://schemas.openxmlformats.org/presentationml/2006/main">
  <p:tag name="KSO_WM_UNIT_TABLE_BEAUTIFY" val="smartTable{65c57b9c-1a55-4239-911e-ad4ac421827d}"/>
  <p:tag name="TABLE_ENDDRAG_ORIGIN_RECT" val="924*511"/>
  <p:tag name="TABLE_ENDDRAG_RECT" val="18*19*924*511"/>
</p:tagLst>
</file>

<file path=ppt/tags/tag76.xml><?xml version="1.0" encoding="utf-8"?>
<p:tagLst xmlns:p="http://schemas.openxmlformats.org/presentationml/2006/main">
  <p:tag name="KSO_WM_UNIT_TABLE_BEAUTIFY" val="smartTable{3a77cca0-48f7-4694-b549-83fba1677761}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COMMONDATA" val="eyJoZGlkIjoiOTAxZDEyN2UyYjc4ZTU3Zjk3M2JmYWU2YTU4ZTQ0ZmUifQ=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2231</Words>
  <Application>WPS 演示</Application>
  <PresentationFormat>宽屏</PresentationFormat>
  <Paragraphs>182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楷体</vt:lpstr>
      <vt:lpstr>黑体</vt:lpstr>
      <vt:lpstr>华文中宋</vt:lpstr>
      <vt:lpstr>Times New Roman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“找靶子”——明确各篇目的写作目的和主题</vt:lpstr>
      <vt:lpstr>人物形象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“找靶子”——明确各篇目的写作目的和主题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C30</cp:lastModifiedBy>
  <cp:revision>155</cp:revision>
  <dcterms:created xsi:type="dcterms:W3CDTF">2019-06-19T02:08:00Z</dcterms:created>
  <dcterms:modified xsi:type="dcterms:W3CDTF">2022-11-02T15:00:14Z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F7944B4069CC4FDABAFFB1B91B6DA52B</vt:lpwstr>
  </property>
</Properties>
</file>