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6"/>
  </p:notesMasterIdLst>
  <p:handoutMasterIdLst>
    <p:handoutMasterId r:id="rId17"/>
  </p:handoutMasterIdLst>
  <p:sldIdLst>
    <p:sldId id="514" r:id="rId3"/>
    <p:sldId id="515" r:id="rId4"/>
    <p:sldId id="516" r:id="rId5"/>
    <p:sldId id="528" r:id="rId6"/>
    <p:sldId id="529" r:id="rId7"/>
    <p:sldId id="517" r:id="rId8"/>
    <p:sldId id="518" r:id="rId9"/>
    <p:sldId id="522" r:id="rId10"/>
    <p:sldId id="523" r:id="rId11"/>
    <p:sldId id="524" r:id="rId12"/>
    <p:sldId id="525" r:id="rId13"/>
    <p:sldId id="521" r:id="rId14"/>
    <p:sldId id="526" r:id="rId15"/>
  </p:sldIdLst>
  <p:sldSz cx="12192000" cy="6858000"/>
  <p:notesSz cx="6858000" cy="9144000"/>
  <p:embeddedFontLst>
    <p:embeddedFont>
      <p:font typeface="思源宋体 CN Medium" panose="02020500000000000000" pitchFamily="18" charset="-122"/>
      <p:regular r:id="rId21"/>
    </p:embeddedFont>
    <p:embeddedFont>
      <p:font typeface="汉仪铁线黑-65简" panose="00020600040101010101" charset="-122"/>
      <p:regular r:id="rId22"/>
    </p:embeddedFont>
    <p:embeddedFont>
      <p:font typeface="黑体" panose="02010609060101010101" charset="-122"/>
      <p:regular r:id="rId23"/>
    </p:embeddedFont>
    <p:embeddedFont>
      <p:font typeface="Calibri" panose="020F0502020204030204" charset="0"/>
      <p:regular r:id="rId24"/>
      <p:bold r:id="rId25"/>
      <p:italic r:id="rId26"/>
      <p:boldItalic r:id="rId27"/>
    </p:embeddedFont>
  </p:embeddedFontLst>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8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27" autoAdjust="0"/>
    <p:restoredTop sz="94660"/>
  </p:normalViewPr>
  <p:slideViewPr>
    <p:cSldViewPr snapToGrid="0">
      <p:cViewPr varScale="1">
        <p:scale>
          <a:sx n="93" d="100"/>
          <a:sy n="93" d="100"/>
        </p:scale>
        <p:origin x="114" y="378"/>
      </p:cViewPr>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tags" Target="tags/tag2.xml"/><Relationship Id="rId27" Type="http://schemas.openxmlformats.org/officeDocument/2006/relationships/font" Target="fonts/font7.fntdata"/><Relationship Id="rId26" Type="http://schemas.openxmlformats.org/officeDocument/2006/relationships/font" Target="fonts/font6.fntdata"/><Relationship Id="rId25" Type="http://schemas.openxmlformats.org/officeDocument/2006/relationships/font" Target="fonts/font5.fntdata"/><Relationship Id="rId24" Type="http://schemas.openxmlformats.org/officeDocument/2006/relationships/font" Target="fonts/font4.fntdata"/><Relationship Id="rId23" Type="http://schemas.openxmlformats.org/officeDocument/2006/relationships/font" Target="fonts/font3.fntdata"/><Relationship Id="rId22" Type="http://schemas.openxmlformats.org/officeDocument/2006/relationships/font" Target="fonts/font2.fntdata"/><Relationship Id="rId21" Type="http://schemas.openxmlformats.org/officeDocument/2006/relationships/font" Target="fonts/font1.fntdata"/><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notesMaster" Target="notesMasters/notesMaster1.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思源宋体 CN Medium" panose="02020500000000000000" pitchFamily="18" charset="-122"/>
              <a:ea typeface="思源宋体 CN Medium" panose="02020500000000000000" pitchFamily="18" charset="-122"/>
              <a:cs typeface="思源宋体 CN Medium" panose="02020500000000000000" pitchFamily="18"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cs typeface="思源宋体 CN Medium" panose="02020500000000000000" pitchFamily="18" charset="-122"/>
              </a:rPr>
            </a:fld>
            <a:endParaRPr lang="zh-CN" altLang="en-US">
              <a:cs typeface="思源宋体 CN Medium" panose="02020500000000000000" pitchFamily="18"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思源宋体 CN Medium" panose="02020500000000000000" pitchFamily="18" charset="-122"/>
              <a:ea typeface="思源宋体 CN Medium" panose="02020500000000000000" pitchFamily="18" charset="-122"/>
              <a:cs typeface="思源宋体 CN Medium" panose="02020500000000000000" pitchFamily="18"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cs typeface="思源宋体 CN Medium" panose="02020500000000000000" pitchFamily="18" charset="-122"/>
              </a:rPr>
            </a:fld>
            <a:endParaRPr lang="zh-CN" altLang="en-US">
              <a:cs typeface="思源宋体 CN Medium" panose="02020500000000000000" pitchFamily="18"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思源宋体 CN Medium" panose="02020500000000000000" pitchFamily="18" charset="-122"/>
                <a:ea typeface="思源宋体 CN Medium" panose="02020500000000000000" pitchFamily="18" charset="-122"/>
                <a:cs typeface="思源宋体 CN Medium" panose="02020500000000000000" pitchFamily="18"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思源宋体 CN Medium" panose="02020500000000000000" pitchFamily="18" charset="-122"/>
                <a:ea typeface="思源宋体 CN Medium" panose="02020500000000000000" pitchFamily="18" charset="-122"/>
                <a:cs typeface="思源宋体 CN Medium" panose="02020500000000000000" pitchFamily="18"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思源宋体 CN Medium" panose="02020500000000000000" pitchFamily="18" charset="-122"/>
                <a:ea typeface="思源宋体 CN Medium" panose="02020500000000000000" pitchFamily="18" charset="-122"/>
                <a:cs typeface="思源宋体 CN Medium" panose="02020500000000000000" pitchFamily="18"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思源宋体 CN Medium" panose="02020500000000000000" pitchFamily="18" charset="-122"/>
                <a:ea typeface="思源宋体 CN Medium" panose="02020500000000000000" pitchFamily="18" charset="-122"/>
                <a:cs typeface="思源宋体 CN Medium" panose="02020500000000000000" pitchFamily="18"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1pPr>
    <a:lvl2pPr marL="457200" algn="l" defTabSz="914400" rtl="0" eaLnBrk="1" latinLnBrk="0" hangingPunct="1">
      <a:defRPr sz="1200" kern="1200">
        <a:solidFill>
          <a:schemeClr val="tx1"/>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2pPr>
    <a:lvl3pPr marL="914400" algn="l" defTabSz="914400" rtl="0" eaLnBrk="1" latinLnBrk="0" hangingPunct="1">
      <a:defRPr sz="1200" kern="1200">
        <a:solidFill>
          <a:schemeClr val="tx1"/>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3pPr>
    <a:lvl4pPr marL="1371600" algn="l" defTabSz="914400" rtl="0" eaLnBrk="1" latinLnBrk="0" hangingPunct="1">
      <a:defRPr sz="1200" kern="1200">
        <a:solidFill>
          <a:schemeClr val="tx1"/>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4pPr>
    <a:lvl5pPr marL="1828800" algn="l" defTabSz="914400" rtl="0" eaLnBrk="1" latinLnBrk="0" hangingPunct="1">
      <a:defRPr sz="1200" kern="1200">
        <a:solidFill>
          <a:schemeClr val="tx1"/>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file:///D:\qq&#25991;&#20214;\712321467\Image\C2C\Image2\%7b75232B38-A165-1FB7-499C-2E1C792CACB5%7d.png" TargetMode="Externa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1pPr>
          </a:lstStyle>
          <a:p>
            <a:fld id="{565CE74E-AB26-4998-AD42-012C4C1AD076}" type="slidenum">
              <a:rPr lang="zh-CN" altLang="en-US" smtClean="0"/>
            </a:fld>
            <a:endParaRPr lang="zh-CN" altLang="en-US"/>
          </a:p>
        </p:txBody>
      </p:sp>
      <p:pic>
        <p:nvPicPr>
          <p:cNvPr id="7" name="图片 1073743875" descr="学科网 zxxk.com"/>
          <p:cNvPicPr>
            <a:picLocks noChangeAspect="1"/>
          </p:cNvPicPr>
          <p:nvPr/>
        </p:nvPicPr>
        <p:blipFill>
          <a:blip r:embed="rId12" r:link="rId13"/>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Medium" panose="02020500000000000000" pitchFamily="18" charset="-122"/>
          <a:ea typeface="思源宋体 CN Medium" panose="02020500000000000000" pitchFamily="18" charset="-122"/>
          <a:cs typeface="思源宋体 CN Medium" panose="02020500000000000000" pitchFamily="18"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文本框 3"/>
          <p:cNvSpPr txBox="1"/>
          <p:nvPr/>
        </p:nvSpPr>
        <p:spPr>
          <a:xfrm>
            <a:off x="1024666" y="654712"/>
            <a:ext cx="7276235" cy="68199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第一单元：热爱生活</a:t>
            </a:r>
            <a:endPar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p:txBody>
      </p:sp>
      <p:sp>
        <p:nvSpPr>
          <p:cNvPr id="3" name="文本框 2"/>
          <p:cNvSpPr txBox="1"/>
          <p:nvPr/>
        </p:nvSpPr>
        <p:spPr>
          <a:xfrm>
            <a:off x="1024031" y="2565427"/>
            <a:ext cx="7276235" cy="6819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第二单元：学会记事</a:t>
            </a:r>
            <a:endPar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p:txBody>
      </p:sp>
      <p:sp>
        <p:nvSpPr>
          <p:cNvPr id="5" name="文本框 4"/>
          <p:cNvSpPr txBox="1"/>
          <p:nvPr/>
        </p:nvSpPr>
        <p:spPr>
          <a:xfrm>
            <a:off x="1024890" y="1336675"/>
            <a:ext cx="9873615" cy="1198880"/>
          </a:xfrm>
          <a:prstGeom prst="rect">
            <a:avLst/>
          </a:prstGeom>
          <a:noFill/>
        </p:spPr>
        <p:txBody>
          <a:bodyPr wrap="square" rtlCol="0" anchor="t">
            <a:spAutoFit/>
          </a:bodyPr>
          <a:p>
            <a:r>
              <a:rPr lang="zh-CN"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优秀案例：</a:t>
            </a:r>
            <a:r>
              <a:rPr 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校运会彩排</a:t>
            </a:r>
            <a:r>
              <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 “</a:t>
            </a: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在课室里的</a:t>
            </a:r>
            <a:r>
              <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a:t>
            </a: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校运会</a:t>
            </a:r>
            <a:r>
              <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  </a:t>
            </a: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做志愿者</a:t>
            </a:r>
            <a:r>
              <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 </a:t>
            </a: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发酵技术课</a:t>
            </a:r>
            <a:r>
              <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 </a:t>
            </a: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做核酸时认出校医</a:t>
            </a:r>
            <a:r>
              <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  </a:t>
            </a: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历史</a:t>
            </a:r>
            <a:r>
              <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a:t>
            </a: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假</a:t>
            </a:r>
            <a:r>
              <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a:t>
            </a: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老师</a:t>
            </a:r>
            <a:r>
              <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   </a:t>
            </a: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犯错被老师抓现行的心里过程</a:t>
            </a:r>
            <a:r>
              <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  </a:t>
            </a: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网课在家跳绳被邻居投诉</a:t>
            </a:r>
            <a:r>
              <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 </a:t>
            </a:r>
            <a:endParaRPr lang="en-US" altLang="zh-CN"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endParaRPr>
          </a:p>
        </p:txBody>
      </p:sp>
      <p:sp>
        <p:nvSpPr>
          <p:cNvPr id="6" name="文本框 5"/>
          <p:cNvSpPr txBox="1"/>
          <p:nvPr/>
        </p:nvSpPr>
        <p:spPr>
          <a:xfrm>
            <a:off x="1207135" y="3247390"/>
            <a:ext cx="8220710" cy="570230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    </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记事的要素</a:t>
            </a: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     </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故事</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en-US" alt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      </a:t>
            </a: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rPr>
              <a:t>人物                起因</a:t>
            </a:r>
            <a:endPar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rPr>
              <a:t>        时间                发展</a:t>
            </a:r>
            <a:endPar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rPr>
              <a:t>        地点                高潮</a:t>
            </a:r>
            <a:endPar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rPr>
              <a:t>        起因                结局</a:t>
            </a:r>
            <a:endPar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rPr>
              <a:t>        经过</a:t>
            </a:r>
            <a:endPar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rPr>
              <a:t>        结果</a:t>
            </a:r>
            <a:endPar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endParaRPr lang="zh-CN" altLang="en-US" sz="2400" spc="200">
              <a:solidFill>
                <a:srgbClr val="0078D7"/>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endPar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endPar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endPar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sp>
        <p:nvSpPr>
          <p:cNvPr id="4" name="文本框 3"/>
          <p:cNvSpPr txBox="1"/>
          <p:nvPr/>
        </p:nvSpPr>
        <p:spPr>
          <a:xfrm>
            <a:off x="471805" y="308610"/>
            <a:ext cx="3950335" cy="230695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pPr indent="304800"/>
            <a:r>
              <a:rPr lang="en-US" sz="2400">
                <a:latin typeface="Calibri" panose="020F0502020204030204" charset="0"/>
                <a:ea typeface="宋体" panose="02010600030101010101" pitchFamily="2" charset="-122"/>
                <a:cs typeface="Times New Roman" panose="02020603050405020304" charset="0"/>
                <a:sym typeface="+mn-ea"/>
              </a:rPr>
              <a:t>   </a:t>
            </a:r>
            <a:r>
              <a:rPr lang="zh-CN" sz="2400">
                <a:latin typeface="Calibri" panose="020F0502020204030204" charset="0"/>
                <a:ea typeface="宋体" panose="02010600030101010101" pitchFamily="2" charset="-122"/>
                <a:sym typeface="+mn-ea"/>
              </a:rPr>
              <a:t>不出意外我考了</a:t>
            </a:r>
            <a:r>
              <a:rPr lang="en-US" sz="2400">
                <a:latin typeface="Calibri" panose="020F0502020204030204" charset="0"/>
                <a:ea typeface="宋体" panose="02010600030101010101" pitchFamily="2" charset="-122"/>
                <a:sym typeface="+mn-ea"/>
              </a:rPr>
              <a:t>92</a:t>
            </a:r>
            <a:r>
              <a:rPr lang="zh-CN" sz="2400">
                <a:latin typeface="Calibri" panose="020F0502020204030204" charset="0"/>
                <a:ea typeface="宋体" panose="02010600030101010101" pitchFamily="2" charset="-122"/>
                <a:sym typeface="+mn-ea"/>
              </a:rPr>
              <a:t>分，老师也表扬了我进步很大。照常一放学我还是去老师那写试卷一直到期末考试的时候我就不用在去了。</a:t>
            </a:r>
            <a:endParaRPr lang="zh-CN" altLang="en-US" sz="2400">
              <a:latin typeface="Calibri" panose="020F0502020204030204" charset="0"/>
              <a:ea typeface="宋体" panose="02010600030101010101" pitchFamily="2" charset="-122"/>
              <a:sym typeface="+mn-ea"/>
            </a:endParaRPr>
          </a:p>
        </p:txBody>
      </p:sp>
      <p:sp>
        <p:nvSpPr>
          <p:cNvPr id="5" name="文本框 4"/>
          <p:cNvSpPr txBox="1"/>
          <p:nvPr/>
        </p:nvSpPr>
        <p:spPr>
          <a:xfrm>
            <a:off x="4677410" y="122555"/>
            <a:ext cx="7052945" cy="3046095"/>
          </a:xfrm>
          <a:prstGeom prst="rect">
            <a:avLst/>
          </a:prstGeom>
          <a:noFill/>
          <a:ln w="9525">
            <a:noFill/>
          </a:ln>
        </p:spPr>
        <p:txBody>
          <a:bodyPr wrap="square">
            <a:spAutoFit/>
          </a:bodyPr>
          <a:p>
            <a:pPr indent="304800"/>
            <a:r>
              <a:rPr lang="en-US" altLang="zh-CN" sz="2400" b="0">
                <a:solidFill>
                  <a:schemeClr val="accent5">
                    <a:lumMod val="75000"/>
                  </a:schemeClr>
                </a:solidFill>
                <a:latin typeface="黑体" panose="02010609060101010101" charset="-122"/>
                <a:ea typeface="黑体" panose="02010609060101010101" charset="-122"/>
                <a:cs typeface="黑体" panose="02010609060101010101" charset="-122"/>
              </a:rPr>
              <a:t> </a:t>
            </a:r>
            <a:r>
              <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rPr>
              <a:t>半个月后，我终于拿到了</a:t>
            </a:r>
            <a:r>
              <a:rPr lang="en-US" altLang="zh-CN" sz="2400" b="0">
                <a:solidFill>
                  <a:schemeClr val="accent5">
                    <a:lumMod val="75000"/>
                  </a:schemeClr>
                </a:solidFill>
                <a:latin typeface="黑体" panose="02010609060101010101" charset="-122"/>
                <a:ea typeface="黑体" panose="02010609060101010101" charset="-122"/>
                <a:cs typeface="黑体" panose="02010609060101010101" charset="-122"/>
              </a:rPr>
              <a:t>92</a:t>
            </a:r>
            <a:r>
              <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rPr>
              <a:t>分</a:t>
            </a:r>
            <a:r>
              <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rPr>
              <a:t>！我捧着试卷，心里感慨万分，如果不是老师坚持拉了我一把，如果没有老师半个月来一日不停地为我专门辅导，如果没有老师紧盯着我完成的那一沓专练卷，我怎么可能进步得这么快！</a:t>
            </a:r>
            <a:endPar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endParaRPr>
          </a:p>
          <a:p>
            <a:pPr indent="304800"/>
            <a:r>
              <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rPr>
              <a:t>想到这里，我的内心汹涌澎湃，我起身飞奔向办公室，脑子的念头越来越清晰：我要说，要大声地说，要用力地说</a:t>
            </a:r>
            <a:r>
              <a:rPr lang="en-US" altLang="zh-CN" sz="2400" b="0">
                <a:solidFill>
                  <a:schemeClr val="accent5">
                    <a:lumMod val="75000"/>
                  </a:schemeClr>
                </a:solidFill>
                <a:latin typeface="黑体" panose="02010609060101010101" charset="-122"/>
                <a:ea typeface="黑体" panose="02010609060101010101" charset="-122"/>
                <a:cs typeface="黑体" panose="02010609060101010101" charset="-122"/>
              </a:rPr>
              <a:t>——</a:t>
            </a:r>
            <a:r>
              <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rPr>
              <a:t>老师，谢谢你！</a:t>
            </a:r>
            <a:endPar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47476" y="270537"/>
            <a:ext cx="7276235" cy="68199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第五单元：如何突出中心</a:t>
            </a:r>
            <a:endPar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p:txBody>
      </p:sp>
      <p:sp>
        <p:nvSpPr>
          <p:cNvPr id="16" name="文本框 15"/>
          <p:cNvSpPr txBox="1"/>
          <p:nvPr/>
        </p:nvSpPr>
        <p:spPr>
          <a:xfrm>
            <a:off x="336696" y="863585"/>
            <a:ext cx="11123393" cy="4392646"/>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语言上：</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多次强调，增强曝光率。</a:t>
            </a:r>
            <a:endPar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结构上：</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倒叙、插叙</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故事情节设计上：</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设置悬念，设置障碍、冲突</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5" name="文本框 4"/>
          <p:cNvSpPr txBox="1"/>
          <p:nvPr/>
        </p:nvSpPr>
        <p:spPr>
          <a:xfrm>
            <a:off x="8709660" y="429260"/>
            <a:ext cx="3105150" cy="277685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noAutofit/>
          </a:bodyPr>
          <a:p>
            <a:pPr algn="just">
              <a:lnSpc>
                <a:spcPct val="120000"/>
              </a:lnSpc>
            </a:pP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①写什么人、什么事</a:t>
            </a:r>
            <a:endPar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②确定突出的核心情节是什么（核心）</a:t>
            </a:r>
            <a:endPar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③核心情节有哪些关键动作和心理</a:t>
            </a:r>
            <a:endPar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endParaRPr>
          </a:p>
        </p:txBody>
      </p:sp>
      <p:pic>
        <p:nvPicPr>
          <p:cNvPr id="8" name="内容占位符 7"/>
          <p:cNvPicPr>
            <a:picLocks noChangeAspect="1"/>
          </p:cNvPicPr>
          <p:nvPr>
            <p:ph idx="1"/>
          </p:nvPr>
        </p:nvPicPr>
        <p:blipFill>
          <a:blip r:embed="rId1"/>
          <a:stretch>
            <a:fillRect/>
          </a:stretch>
        </p:blipFill>
        <p:spPr>
          <a:xfrm>
            <a:off x="207645" y="54610"/>
            <a:ext cx="8105140" cy="6749415"/>
          </a:xfrm>
          <a:prstGeom prst="rect">
            <a:avLst/>
          </a:prstGeom>
        </p:spPr>
      </p:pic>
      <p:sp>
        <p:nvSpPr>
          <p:cNvPr id="9" name="文本框 8"/>
          <p:cNvSpPr txBox="1"/>
          <p:nvPr/>
        </p:nvSpPr>
        <p:spPr>
          <a:xfrm>
            <a:off x="8710295" y="3340735"/>
            <a:ext cx="3258820" cy="2749550"/>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p>
            <a:pPr algn="just">
              <a:lnSpc>
                <a:spcPct val="120000"/>
              </a:lnSpc>
            </a:pPr>
            <a:r>
              <a:rPr lang="zh-CN" altLang="en-US" sz="2400" spc="200">
                <a:uFillTx/>
                <a:latin typeface="汉仪铁线黑-65简" panose="00020600040101010101" charset="-122"/>
                <a:ea typeface="汉仪铁线黑-65简" panose="00020600040101010101" charset="-122"/>
                <a:cs typeface="汉仪铁线黑-65简" panose="00020600040101010101" charset="-122"/>
                <a:sym typeface="+mn-ea"/>
              </a:rPr>
              <a:t>语言上：</a:t>
            </a: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多次强调，增强曝光率。</a:t>
            </a:r>
            <a:endParaRPr lang="zh-CN" altLang="en-US" sz="24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2400" spc="200">
                <a:uFillTx/>
                <a:latin typeface="汉仪铁线黑-65简" panose="00020600040101010101" charset="-122"/>
                <a:ea typeface="汉仪铁线黑-65简" panose="00020600040101010101" charset="-122"/>
                <a:cs typeface="汉仪铁线黑-65简" panose="00020600040101010101" charset="-122"/>
                <a:sym typeface="+mn-ea"/>
              </a:rPr>
              <a:t>结构上：</a:t>
            </a: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倒叙、插叙</a:t>
            </a:r>
            <a:endPar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2400" spc="200">
                <a:uFillTx/>
                <a:latin typeface="汉仪铁线黑-65简" panose="00020600040101010101" charset="-122"/>
                <a:ea typeface="汉仪铁线黑-65简" panose="00020600040101010101" charset="-122"/>
                <a:cs typeface="汉仪铁线黑-65简" panose="00020600040101010101" charset="-122"/>
                <a:sym typeface="+mn-ea"/>
              </a:rPr>
              <a:t>故事情节设计上：</a:t>
            </a: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设置悬念，设置障碍、冲突</a:t>
            </a:r>
            <a:endPar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pic>
        <p:nvPicPr>
          <p:cNvPr id="4" name="内容占位符 3"/>
          <p:cNvPicPr>
            <a:picLocks noChangeAspect="1"/>
          </p:cNvPicPr>
          <p:nvPr>
            <p:ph idx="1"/>
          </p:nvPr>
        </p:nvPicPr>
        <p:blipFill>
          <a:blip r:embed="rId1"/>
          <a:stretch>
            <a:fillRect/>
          </a:stretch>
        </p:blipFill>
        <p:spPr>
          <a:xfrm>
            <a:off x="492125" y="127000"/>
            <a:ext cx="7273290" cy="6710045"/>
          </a:xfrm>
          <a:prstGeom prst="rect">
            <a:avLst/>
          </a:prstGeom>
        </p:spPr>
      </p:pic>
      <p:sp>
        <p:nvSpPr>
          <p:cNvPr id="6" name="文本框 5"/>
          <p:cNvSpPr txBox="1"/>
          <p:nvPr/>
        </p:nvSpPr>
        <p:spPr>
          <a:xfrm>
            <a:off x="8213090" y="1900555"/>
            <a:ext cx="3258820" cy="2749550"/>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p>
            <a:pPr algn="just">
              <a:lnSpc>
                <a:spcPct val="120000"/>
              </a:lnSpc>
            </a:pPr>
            <a:r>
              <a:rPr lang="zh-CN" altLang="en-US" sz="2400" spc="200">
                <a:uFillTx/>
                <a:latin typeface="汉仪铁线黑-65简" panose="00020600040101010101" charset="-122"/>
                <a:ea typeface="汉仪铁线黑-65简" panose="00020600040101010101" charset="-122"/>
                <a:cs typeface="汉仪铁线黑-65简" panose="00020600040101010101" charset="-122"/>
                <a:sym typeface="+mn-ea"/>
              </a:rPr>
              <a:t>语言上：</a:t>
            </a: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多次强调，增强曝光率。</a:t>
            </a:r>
            <a:endParaRPr lang="zh-CN" altLang="en-US" sz="24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2400" spc="200">
                <a:uFillTx/>
                <a:latin typeface="汉仪铁线黑-65简" panose="00020600040101010101" charset="-122"/>
                <a:ea typeface="汉仪铁线黑-65简" panose="00020600040101010101" charset="-122"/>
                <a:cs typeface="汉仪铁线黑-65简" panose="00020600040101010101" charset="-122"/>
                <a:sym typeface="+mn-ea"/>
              </a:rPr>
              <a:t>结构上：</a:t>
            </a: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倒叙、插叙</a:t>
            </a:r>
            <a:endPar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2400" spc="200">
                <a:uFillTx/>
                <a:latin typeface="汉仪铁线黑-65简" panose="00020600040101010101" charset="-122"/>
                <a:ea typeface="汉仪铁线黑-65简" panose="00020600040101010101" charset="-122"/>
                <a:cs typeface="汉仪铁线黑-65简" panose="00020600040101010101" charset="-122"/>
                <a:sym typeface="+mn-ea"/>
              </a:rPr>
              <a:t>故事情节设计上：</a:t>
            </a: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设置悬念，设置障碍、冲突</a:t>
            </a:r>
            <a:endPar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文本框 15"/>
          <p:cNvSpPr txBox="1"/>
          <p:nvPr/>
        </p:nvSpPr>
        <p:spPr>
          <a:xfrm>
            <a:off x="1032921" y="158142"/>
            <a:ext cx="7276235" cy="68196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第三单元：写人要抓住特点</a:t>
            </a:r>
            <a:endPar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p:txBody>
      </p:sp>
      <p:sp>
        <p:nvSpPr>
          <p:cNvPr id="4" name="文本框 3"/>
          <p:cNvSpPr txBox="1"/>
          <p:nvPr/>
        </p:nvSpPr>
        <p:spPr>
          <a:xfrm>
            <a:off x="1685925" y="840105"/>
            <a:ext cx="8220710" cy="540639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   </a:t>
            </a:r>
            <a:r>
              <a:rPr 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基本方法</a:t>
            </a: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      </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其他方法</a:t>
            </a: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 </a:t>
            </a:r>
            <a:endPar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   </a:t>
            </a:r>
            <a:r>
              <a:rPr lang="zh-CN" sz="3200" spc="200">
                <a:uFillTx/>
                <a:latin typeface="汉仪铁线黑-65简" panose="00020600040101010101" charset="-122"/>
                <a:ea typeface="汉仪铁线黑-65简" panose="00020600040101010101" charset="-122"/>
                <a:cs typeface="汉仪铁线黑-65简" panose="00020600040101010101" charset="-122"/>
                <a:sym typeface="+mn-ea"/>
              </a:rPr>
              <a:t>语言描写</a:t>
            </a:r>
            <a:r>
              <a:rPr lang="en-US" altLang="zh-CN" sz="3200" spc="200">
                <a:uFillTx/>
                <a:latin typeface="汉仪铁线黑-65简" panose="00020600040101010101" charset="-122"/>
                <a:ea typeface="汉仪铁线黑-65简" panose="00020600040101010101" charset="-122"/>
                <a:cs typeface="汉仪铁线黑-65简" panose="00020600040101010101" charset="-122"/>
                <a:sym typeface="+mn-ea"/>
              </a:rPr>
              <a:t>      </a:t>
            </a:r>
            <a:r>
              <a:rPr lang="zh-CN" altLang="en-US" sz="3200" spc="200">
                <a:uFillTx/>
                <a:latin typeface="汉仪铁线黑-65简" panose="00020600040101010101" charset="-122"/>
                <a:ea typeface="汉仪铁线黑-65简" panose="00020600040101010101" charset="-122"/>
                <a:cs typeface="汉仪铁线黑-65简" panose="00020600040101010101" charset="-122"/>
                <a:sym typeface="+mn-ea"/>
              </a:rPr>
              <a:t>环境描写</a:t>
            </a:r>
            <a:endParaRPr lang="zh-CN" sz="3200" spc="200">
              <a:uFillTx/>
              <a:latin typeface="汉仪铁线黑-65简" panose="00020600040101010101" charset="-122"/>
              <a:ea typeface="汉仪铁线黑-65简" panose="00020600040101010101" charset="-122"/>
              <a:cs typeface="汉仪铁线黑-65简" panose="00020600040101010101" charset="-122"/>
              <a:sym typeface="+mn-ea"/>
            </a:endParaRPr>
          </a:p>
          <a:p>
            <a:pPr algn="just">
              <a:lnSpc>
                <a:spcPct val="120000"/>
              </a:lnSpc>
            </a:pPr>
            <a:r>
              <a:rPr lang="zh-CN" sz="3200" spc="200">
                <a:uFillTx/>
                <a:latin typeface="汉仪铁线黑-65简" panose="00020600040101010101" charset="-122"/>
                <a:ea typeface="汉仪铁线黑-65简" panose="00020600040101010101" charset="-122"/>
                <a:cs typeface="汉仪铁线黑-65简" panose="00020600040101010101" charset="-122"/>
                <a:sym typeface="+mn-ea"/>
              </a:rPr>
              <a:t> </a:t>
            </a:r>
            <a:r>
              <a:rPr lang="en-US" altLang="zh-CN" sz="3200" spc="200">
                <a:uFillTx/>
                <a:latin typeface="汉仪铁线黑-65简" panose="00020600040101010101" charset="-122"/>
                <a:ea typeface="汉仪铁线黑-65简" panose="00020600040101010101" charset="-122"/>
                <a:cs typeface="汉仪铁线黑-65简" panose="00020600040101010101" charset="-122"/>
                <a:sym typeface="+mn-ea"/>
              </a:rPr>
              <a:t>  </a:t>
            </a:r>
            <a:r>
              <a:rPr lang="zh-CN" sz="3200" spc="200">
                <a:uFillTx/>
                <a:latin typeface="汉仪铁线黑-65简" panose="00020600040101010101" charset="-122"/>
                <a:ea typeface="汉仪铁线黑-65简" panose="00020600040101010101" charset="-122"/>
                <a:cs typeface="汉仪铁线黑-65简" panose="00020600040101010101" charset="-122"/>
                <a:sym typeface="+mn-ea"/>
              </a:rPr>
              <a:t>肖像描写</a:t>
            </a:r>
            <a:r>
              <a:rPr lang="en-US" altLang="zh-CN" sz="3200" spc="200">
                <a:uFillTx/>
                <a:latin typeface="汉仪铁线黑-65简" panose="00020600040101010101" charset="-122"/>
                <a:ea typeface="汉仪铁线黑-65简" panose="00020600040101010101" charset="-122"/>
                <a:cs typeface="汉仪铁线黑-65简" panose="00020600040101010101" charset="-122"/>
                <a:sym typeface="+mn-ea"/>
              </a:rPr>
              <a:t>      </a:t>
            </a:r>
            <a:r>
              <a:rPr lang="zh-CN" altLang="en-US" sz="3200" spc="200">
                <a:uFillTx/>
                <a:latin typeface="汉仪铁线黑-65简" panose="00020600040101010101" charset="-122"/>
                <a:ea typeface="汉仪铁线黑-65简" panose="00020600040101010101" charset="-122"/>
                <a:cs typeface="汉仪铁线黑-65简" panose="00020600040101010101" charset="-122"/>
                <a:sym typeface="+mn-ea"/>
              </a:rPr>
              <a:t>艺术手法</a:t>
            </a:r>
            <a:endParaRPr lang="zh-CN" sz="3200" spc="200">
              <a:uFillTx/>
              <a:latin typeface="汉仪铁线黑-65简" panose="00020600040101010101" charset="-122"/>
              <a:ea typeface="汉仪铁线黑-65简" panose="00020600040101010101" charset="-122"/>
              <a:cs typeface="汉仪铁线黑-65简" panose="00020600040101010101" charset="-122"/>
              <a:sym typeface="+mn-ea"/>
            </a:endParaRPr>
          </a:p>
          <a:p>
            <a:pPr algn="just">
              <a:lnSpc>
                <a:spcPct val="120000"/>
              </a:lnSpc>
            </a:pPr>
            <a:r>
              <a:rPr lang="zh-CN" sz="3200" spc="200">
                <a:uFillTx/>
                <a:latin typeface="汉仪铁线黑-65简" panose="00020600040101010101" charset="-122"/>
                <a:ea typeface="汉仪铁线黑-65简" panose="00020600040101010101" charset="-122"/>
                <a:cs typeface="汉仪铁线黑-65简" panose="00020600040101010101" charset="-122"/>
                <a:sym typeface="+mn-ea"/>
              </a:rPr>
              <a:t> </a:t>
            </a:r>
            <a:r>
              <a:rPr lang="en-US" altLang="zh-CN" sz="3200" spc="200">
                <a:uFillTx/>
                <a:latin typeface="汉仪铁线黑-65简" panose="00020600040101010101" charset="-122"/>
                <a:ea typeface="汉仪铁线黑-65简" panose="00020600040101010101" charset="-122"/>
                <a:cs typeface="汉仪铁线黑-65简" panose="00020600040101010101" charset="-122"/>
                <a:sym typeface="+mn-ea"/>
              </a:rPr>
              <a:t>  </a:t>
            </a:r>
            <a:r>
              <a:rPr lang="zh-CN" sz="3200" spc="200">
                <a:uFillTx/>
                <a:latin typeface="汉仪铁线黑-65简" panose="00020600040101010101" charset="-122"/>
                <a:ea typeface="汉仪铁线黑-65简" panose="00020600040101010101" charset="-122"/>
                <a:cs typeface="汉仪铁线黑-65简" panose="00020600040101010101" charset="-122"/>
                <a:sym typeface="+mn-ea"/>
              </a:rPr>
              <a:t>心理描写</a:t>
            </a:r>
            <a:endParaRPr lang="zh-CN" sz="3200" spc="200">
              <a:uFillTx/>
              <a:latin typeface="汉仪铁线黑-65简" panose="00020600040101010101" charset="-122"/>
              <a:ea typeface="汉仪铁线黑-65简" panose="00020600040101010101" charset="-122"/>
              <a:cs typeface="汉仪铁线黑-65简" panose="00020600040101010101" charset="-122"/>
              <a:sym typeface="+mn-ea"/>
            </a:endParaRPr>
          </a:p>
          <a:p>
            <a:pPr algn="just">
              <a:lnSpc>
                <a:spcPct val="120000"/>
              </a:lnSpc>
            </a:pPr>
            <a:r>
              <a:rPr lang="zh-CN" sz="3200" spc="200">
                <a:uFillTx/>
                <a:latin typeface="汉仪铁线黑-65简" panose="00020600040101010101" charset="-122"/>
                <a:ea typeface="汉仪铁线黑-65简" panose="00020600040101010101" charset="-122"/>
                <a:cs typeface="汉仪铁线黑-65简" panose="00020600040101010101" charset="-122"/>
                <a:sym typeface="+mn-ea"/>
              </a:rPr>
              <a:t> </a:t>
            </a:r>
            <a:r>
              <a:rPr lang="en-US" altLang="zh-CN" sz="3200" spc="200">
                <a:uFillTx/>
                <a:latin typeface="汉仪铁线黑-65简" panose="00020600040101010101" charset="-122"/>
                <a:ea typeface="汉仪铁线黑-65简" panose="00020600040101010101" charset="-122"/>
                <a:cs typeface="汉仪铁线黑-65简" panose="00020600040101010101" charset="-122"/>
                <a:sym typeface="+mn-ea"/>
              </a:rPr>
              <a:t>  </a:t>
            </a:r>
            <a:r>
              <a:rPr lang="zh-CN" sz="3200" spc="200">
                <a:uFillTx/>
                <a:latin typeface="汉仪铁线黑-65简" panose="00020600040101010101" charset="-122"/>
                <a:ea typeface="汉仪铁线黑-65简" panose="00020600040101010101" charset="-122"/>
                <a:cs typeface="汉仪铁线黑-65简" panose="00020600040101010101" charset="-122"/>
                <a:sym typeface="+mn-ea"/>
              </a:rPr>
              <a:t>动作描写</a:t>
            </a:r>
            <a:endParaRPr lang="zh-CN" sz="3200" spc="200">
              <a:uFillTx/>
              <a:latin typeface="汉仪铁线黑-65简" panose="00020600040101010101" charset="-122"/>
              <a:ea typeface="汉仪铁线黑-65简" panose="00020600040101010101" charset="-122"/>
              <a:cs typeface="汉仪铁线黑-65简" panose="00020600040101010101" charset="-122"/>
              <a:sym typeface="+mn-ea"/>
            </a:endParaRPr>
          </a:p>
          <a:p>
            <a:pPr algn="just">
              <a:lnSpc>
                <a:spcPct val="120000"/>
              </a:lnSpc>
            </a:pPr>
            <a:r>
              <a:rPr lang="zh-CN" sz="3200" spc="200">
                <a:uFillTx/>
                <a:latin typeface="汉仪铁线黑-65简" panose="00020600040101010101" charset="-122"/>
                <a:ea typeface="汉仪铁线黑-65简" panose="00020600040101010101" charset="-122"/>
                <a:cs typeface="汉仪铁线黑-65简" panose="00020600040101010101" charset="-122"/>
                <a:sym typeface="+mn-ea"/>
              </a:rPr>
              <a:t> </a:t>
            </a:r>
            <a:r>
              <a:rPr lang="en-US" altLang="zh-CN" sz="3200" spc="200">
                <a:uFillTx/>
                <a:latin typeface="汉仪铁线黑-65简" panose="00020600040101010101" charset="-122"/>
                <a:ea typeface="汉仪铁线黑-65简" panose="00020600040101010101" charset="-122"/>
                <a:cs typeface="汉仪铁线黑-65简" panose="00020600040101010101" charset="-122"/>
                <a:sym typeface="+mn-ea"/>
              </a:rPr>
              <a:t>  </a:t>
            </a:r>
            <a:r>
              <a:rPr lang="zh-CN" sz="3200" spc="200">
                <a:uFillTx/>
                <a:latin typeface="汉仪铁线黑-65简" panose="00020600040101010101" charset="-122"/>
                <a:ea typeface="汉仪铁线黑-65简" panose="00020600040101010101" charset="-122"/>
                <a:cs typeface="汉仪铁线黑-65简" panose="00020600040101010101" charset="-122"/>
                <a:sym typeface="+mn-ea"/>
              </a:rPr>
              <a:t>神态描写</a:t>
            </a:r>
            <a:endPar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endPar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endPar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endPar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p:txBody>
      </p:sp>
      <p:sp>
        <p:nvSpPr>
          <p:cNvPr id="5" name="文本框 4"/>
          <p:cNvSpPr txBox="1"/>
          <p:nvPr/>
        </p:nvSpPr>
        <p:spPr>
          <a:xfrm>
            <a:off x="811306" y="4368827"/>
            <a:ext cx="7276235" cy="68199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第四单元：思路要清晰</a:t>
            </a:r>
            <a:endPar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p:txBody>
      </p:sp>
      <p:sp>
        <p:nvSpPr>
          <p:cNvPr id="6" name="文本框 5"/>
          <p:cNvSpPr txBox="1"/>
          <p:nvPr/>
        </p:nvSpPr>
        <p:spPr>
          <a:xfrm>
            <a:off x="810671" y="4949217"/>
            <a:ext cx="7276235" cy="68199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第五单元：如何突出重点</a:t>
            </a:r>
            <a:endPar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47476" y="270537"/>
            <a:ext cx="7276235" cy="68199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第四单元：思路要清晰</a:t>
            </a:r>
            <a:endPar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p:txBody>
      </p:sp>
      <p:sp>
        <p:nvSpPr>
          <p:cNvPr id="16" name="文本框 15"/>
          <p:cNvSpPr txBox="1"/>
          <p:nvPr/>
        </p:nvSpPr>
        <p:spPr>
          <a:xfrm>
            <a:off x="336696" y="863585"/>
            <a:ext cx="11123393" cy="4392646"/>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一、确定主题</a:t>
            </a:r>
            <a:endPar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3200" spc="200">
                <a:solidFill>
                  <a:srgbClr val="0078D7"/>
                </a:solidFill>
                <a:uFillTx/>
                <a:latin typeface="汉仪铁线黑-65简" panose="00020600040101010101" charset="-122"/>
                <a:ea typeface="汉仪铁线黑-65简" panose="00020600040101010101" charset="-122"/>
                <a:cs typeface="汉仪铁线黑-65简" panose="00020600040101010101" charset="-122"/>
                <a:sym typeface="+mn-ea"/>
              </a:rPr>
              <a:t>根据题目、材料限定确定主题</a:t>
            </a:r>
            <a:endParaRPr lang="zh-CN" altLang="en-US" sz="3200" spc="200">
              <a:solidFill>
                <a:srgbClr val="0078D7"/>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通过这篇文章想让读者看到什么？</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1</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、情感：《春》《济南的冬天》</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2</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、启示：《秋天的怀念》《狼》</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3</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、某个人物的品质、精神：</a:t>
            </a:r>
            <a:r>
              <a:rPr lang="zh-CN" altLang="en-US" sz="28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《纪念白求恩》《植树的牧羊人》</a:t>
            </a:r>
            <a:endParaRPr lang="zh-CN" altLang="en-US" sz="28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（写作的根本问题</a:t>
            </a: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主题</a:t>
            </a: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rPr>
              <a:t>中心）</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sp>
        <p:nvSpPr>
          <p:cNvPr id="4" name="文本框 3"/>
          <p:cNvSpPr txBox="1"/>
          <p:nvPr/>
        </p:nvSpPr>
        <p:spPr>
          <a:xfrm>
            <a:off x="347980" y="490855"/>
            <a:ext cx="6763385" cy="526224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r>
              <a:rPr lang="en-US" altLang="zh-CN" sz="2400">
                <a:latin typeface="宋体" panose="02010600030101010101" pitchFamily="2" charset="-122"/>
                <a:ea typeface="宋体" panose="02010600030101010101" pitchFamily="2" charset="-122"/>
                <a:cs typeface="宋体" panose="02010600030101010101" pitchFamily="2" charset="-122"/>
              </a:rPr>
              <a:t>    </a:t>
            </a:r>
            <a:r>
              <a:rPr lang="zh-CN" altLang="en-US" sz="2400">
                <a:latin typeface="宋体" panose="02010600030101010101" pitchFamily="2" charset="-122"/>
                <a:ea typeface="宋体" panose="02010600030101010101" pitchFamily="2" charset="-122"/>
                <a:cs typeface="宋体" panose="02010600030101010101" pitchFamily="2" charset="-122"/>
              </a:rPr>
              <a:t>在小学的时候，我们的班主任在同学眼里并不是很好。但我可不这么认为。班主任非常的严厉。但俗话说严师出高徒。</a:t>
            </a:r>
            <a:endParaRPr lang="zh-CN" altLang="en-US" sz="2400">
              <a:latin typeface="宋体" panose="02010600030101010101" pitchFamily="2" charset="-122"/>
              <a:ea typeface="宋体" panose="02010600030101010101" pitchFamily="2" charset="-122"/>
              <a:cs typeface="宋体" panose="02010600030101010101" pitchFamily="2" charset="-122"/>
            </a:endParaRPr>
          </a:p>
          <a:p>
            <a:r>
              <a:rPr lang="zh-CN" altLang="en-US" sz="2400">
                <a:latin typeface="宋体" panose="02010600030101010101" pitchFamily="2" charset="-122"/>
                <a:ea typeface="宋体" panose="02010600030101010101" pitchFamily="2" charset="-122"/>
                <a:cs typeface="宋体" panose="02010600030101010101" pitchFamily="2" charset="-122"/>
              </a:rPr>
              <a:t>  </a:t>
            </a:r>
            <a:r>
              <a:rPr lang="en-US" altLang="zh-CN" sz="2400">
                <a:latin typeface="宋体" panose="02010600030101010101" pitchFamily="2" charset="-122"/>
                <a:ea typeface="宋体" panose="02010600030101010101" pitchFamily="2" charset="-122"/>
                <a:cs typeface="宋体" panose="02010600030101010101" pitchFamily="2" charset="-122"/>
              </a:rPr>
              <a:t>  </a:t>
            </a:r>
            <a:r>
              <a:rPr lang="zh-CN" altLang="en-US" sz="2400">
                <a:latin typeface="宋体" panose="02010600030101010101" pitchFamily="2" charset="-122"/>
                <a:ea typeface="宋体" panose="02010600030101010101" pitchFamily="2" charset="-122"/>
                <a:cs typeface="宋体" panose="02010600030101010101" pitchFamily="2" charset="-122"/>
              </a:rPr>
              <a:t>她每天找人看着我们，谁上课讲小话就记下来。每次讲小话，就要给班主任写一份500字的检讨书；谁违反纪律都有相应的惩罚，比如：迟到了，就让那个人负责一个星期的卫生，要是被某个老师投诉了全班就要写检讨；给三次机会不完成作业的叫家长。因此很多同学都不喜欢这个班主任。</a:t>
            </a:r>
            <a:endParaRPr lang="zh-CN" altLang="en-US" sz="2400">
              <a:latin typeface="宋体" panose="02010600030101010101" pitchFamily="2" charset="-122"/>
              <a:ea typeface="宋体" panose="02010600030101010101" pitchFamily="2" charset="-122"/>
              <a:cs typeface="宋体" panose="02010600030101010101" pitchFamily="2" charset="-122"/>
            </a:endParaRPr>
          </a:p>
          <a:p>
            <a:r>
              <a:rPr lang="zh-CN" altLang="en-US" sz="2400">
                <a:latin typeface="宋体" panose="02010600030101010101" pitchFamily="2" charset="-122"/>
                <a:ea typeface="宋体" panose="02010600030101010101" pitchFamily="2" charset="-122"/>
                <a:cs typeface="宋体" panose="02010600030101010101" pitchFamily="2" charset="-122"/>
              </a:rPr>
              <a:t> </a:t>
            </a:r>
            <a:r>
              <a:rPr lang="en-US" altLang="zh-CN" sz="2400">
                <a:latin typeface="宋体" panose="02010600030101010101" pitchFamily="2" charset="-122"/>
                <a:ea typeface="宋体" panose="02010600030101010101" pitchFamily="2" charset="-122"/>
                <a:cs typeface="宋体" panose="02010600030101010101" pitchFamily="2" charset="-122"/>
              </a:rPr>
              <a:t> </a:t>
            </a:r>
            <a:r>
              <a:rPr lang="zh-CN" altLang="en-US" sz="2400">
                <a:latin typeface="宋体" panose="02010600030101010101" pitchFamily="2" charset="-122"/>
                <a:ea typeface="宋体" panose="02010600030101010101" pitchFamily="2" charset="-122"/>
                <a:cs typeface="宋体" panose="02010600030101010101" pitchFamily="2" charset="-122"/>
              </a:rPr>
              <a:t>  但也正因为这样，我们改掉了上课说小话，不按时完成作业和做事随随便便的不良习惯。</a:t>
            </a:r>
            <a:endParaRPr lang="zh-CN" altLang="en-US" sz="2400">
              <a:latin typeface="宋体" panose="02010600030101010101" pitchFamily="2" charset="-122"/>
              <a:ea typeface="宋体" panose="02010600030101010101" pitchFamily="2" charset="-122"/>
              <a:cs typeface="宋体" panose="02010600030101010101" pitchFamily="2" charset="-122"/>
            </a:endParaRPr>
          </a:p>
          <a:p>
            <a:r>
              <a:rPr lang="zh-CN" altLang="en-US" sz="2400">
                <a:latin typeface="宋体" panose="02010600030101010101" pitchFamily="2" charset="-122"/>
                <a:ea typeface="宋体" panose="02010600030101010101" pitchFamily="2" charset="-122"/>
                <a:cs typeface="宋体" panose="02010600030101010101" pitchFamily="2" charset="-122"/>
              </a:rPr>
              <a:t>   </a:t>
            </a:r>
            <a:r>
              <a:rPr lang="en-US" altLang="zh-CN" sz="2400">
                <a:latin typeface="宋体" panose="02010600030101010101" pitchFamily="2" charset="-122"/>
                <a:ea typeface="宋体" panose="02010600030101010101" pitchFamily="2" charset="-122"/>
                <a:cs typeface="宋体" panose="02010600030101010101" pitchFamily="2" charset="-122"/>
              </a:rPr>
              <a:t> </a:t>
            </a:r>
            <a:r>
              <a:rPr lang="zh-CN" altLang="en-US" sz="2400">
                <a:latin typeface="宋体" panose="02010600030101010101" pitchFamily="2" charset="-122"/>
                <a:ea typeface="宋体" panose="02010600030101010101" pitchFamily="2" charset="-122"/>
                <a:cs typeface="宋体" panose="02010600030101010101" pitchFamily="2" charset="-122"/>
              </a:rPr>
              <a:t>虽然她在我们眼中并不是一个好老师，但她确实很爱我们。</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p:nvPr/>
        </p:nvSpPr>
        <p:spPr>
          <a:xfrm>
            <a:off x="7269480" y="1397635"/>
            <a:ext cx="4922520" cy="186372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algn="just">
              <a:lnSpc>
                <a:spcPct val="120000"/>
              </a:lnSpc>
            </a:pP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通过这篇文章想让读者看到什么？</a:t>
            </a:r>
            <a:endPar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en-US" altLang="zh-CN"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1</a:t>
            </a: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、情感</a:t>
            </a:r>
            <a:r>
              <a:rPr lang="en-US" altLang="zh-CN"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2</a:t>
            </a: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、启示</a:t>
            </a:r>
            <a:r>
              <a:rPr lang="en-US" altLang="zh-CN"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3</a:t>
            </a: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、某个人物的品质、精神</a:t>
            </a:r>
            <a:endPar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endParaRPr>
          </a:p>
          <a:p>
            <a:pPr algn="just">
              <a:lnSpc>
                <a:spcPct val="120000"/>
              </a:lnSpc>
            </a:pP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（写作的根本问题</a:t>
            </a:r>
            <a:r>
              <a:rPr lang="en-US" altLang="zh-CN"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a:t>
            </a: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主题</a:t>
            </a:r>
            <a:r>
              <a:rPr lang="en-US" altLang="zh-CN"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a:t>
            </a:r>
            <a:r>
              <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中心）</a:t>
            </a:r>
            <a:endParaRPr lang="zh-CN" altLang="en-US" sz="24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sp>
        <p:nvSpPr>
          <p:cNvPr id="4" name="文本框 3"/>
          <p:cNvSpPr txBox="1"/>
          <p:nvPr/>
        </p:nvSpPr>
        <p:spPr>
          <a:xfrm>
            <a:off x="5824855" y="162560"/>
            <a:ext cx="6154420" cy="6243955"/>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t">
            <a:noAutofit/>
          </a:bodyPr>
          <a:p>
            <a:r>
              <a:rPr lang="zh-CN" altLang="en-US" sz="2400"/>
              <a:t> </a:t>
            </a:r>
            <a:r>
              <a:rPr lang="en-US" altLang="zh-CN" sz="2400"/>
              <a:t>  </a:t>
            </a:r>
            <a:r>
              <a:rPr lang="zh-CN" altLang="en-US" sz="2400"/>
              <a:t>我的小学班主任人称“魔鬼”班主任，</a:t>
            </a:r>
            <a:r>
              <a:rPr lang="zh-CN" altLang="en-US" sz="2400">
                <a:highlight>
                  <a:srgbClr val="FFFF00"/>
                </a:highlight>
              </a:rPr>
              <a:t>但是在我眼里，她是最值得我感激的老师。</a:t>
            </a:r>
            <a:endParaRPr lang="zh-CN" altLang="en-US" sz="2400"/>
          </a:p>
          <a:p>
            <a:r>
              <a:rPr lang="zh-CN" altLang="en-US" sz="2400"/>
              <a:t>  </a:t>
            </a:r>
            <a:r>
              <a:rPr lang="en-US" altLang="zh-CN" sz="2400"/>
              <a:t>  </a:t>
            </a:r>
            <a:r>
              <a:rPr lang="zh-CN" altLang="en-US" sz="2400" u="sng"/>
              <a:t>一开始</a:t>
            </a:r>
            <a:r>
              <a:rPr lang="zh-CN" altLang="en-US" sz="2400"/>
              <a:t>，我们都不喜欢这个班主任，因为她像一个不近人情的“幽灵”：她在班里安插了几个“眼线”，专门登记我们违反纪律的情况，然后她会给我们相应的惩罚：上课说话500字检讨、迟到一次做一周值日、三次不交作业家长、一人被投诉全班被罚等等。我们不止一次私下抱怨过，甚至在心里祈祷换掉这个“魔鬼”班主任。</a:t>
            </a:r>
            <a:r>
              <a:rPr lang="zh-CN" altLang="en-US" sz="2400" u="sng"/>
              <a:t>但是时间长了，</a:t>
            </a:r>
            <a:r>
              <a:rPr lang="zh-CN" altLang="en-US" sz="2400"/>
              <a:t>我们惊喜地发现我们改掉了上课说小话，不按时完成作业和做事随随便便的不良习惯。我们不得不承认，这是“魔鬼”班主任的功劳。</a:t>
            </a:r>
            <a:endParaRPr lang="zh-CN" altLang="en-US" sz="2400"/>
          </a:p>
          <a:p>
            <a:r>
              <a:rPr lang="zh-CN" altLang="en-US" sz="2400"/>
              <a:t>   </a:t>
            </a:r>
            <a:r>
              <a:rPr lang="zh-CN" altLang="en-US" sz="2400">
                <a:highlight>
                  <a:srgbClr val="FFFF00"/>
                </a:highlight>
              </a:rPr>
              <a:t>我们逐渐习惯了她的严格，也开始发现她负责的一面。</a:t>
            </a:r>
            <a:endParaRPr lang="zh-CN" altLang="en-US" sz="2400">
              <a:highlight>
                <a:srgbClr val="FFFF00"/>
              </a:highlight>
            </a:endParaRPr>
          </a:p>
        </p:txBody>
      </p:sp>
      <p:sp>
        <p:nvSpPr>
          <p:cNvPr id="5" name="文本框 4"/>
          <p:cNvSpPr txBox="1"/>
          <p:nvPr/>
        </p:nvSpPr>
        <p:spPr>
          <a:xfrm>
            <a:off x="184785" y="244475"/>
            <a:ext cx="5560060" cy="439991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r>
              <a:rPr lang="en-US" altLang="zh-CN" sz="2000">
                <a:latin typeface="宋体" panose="02010600030101010101" pitchFamily="2" charset="-122"/>
                <a:ea typeface="宋体" panose="02010600030101010101" pitchFamily="2" charset="-122"/>
                <a:cs typeface="宋体" panose="02010600030101010101" pitchFamily="2" charset="-122"/>
              </a:rPr>
              <a:t>    </a:t>
            </a:r>
            <a:r>
              <a:rPr lang="zh-CN" altLang="en-US" sz="2000">
                <a:latin typeface="宋体" panose="02010600030101010101" pitchFamily="2" charset="-122"/>
                <a:ea typeface="宋体" panose="02010600030101010101" pitchFamily="2" charset="-122"/>
                <a:cs typeface="宋体" panose="02010600030101010101" pitchFamily="2" charset="-122"/>
              </a:rPr>
              <a:t>在小学的时候，我们的班主任在同学眼里并不是很好。但我可不这么认为。班主任非常的严厉。但俗话说严师出高徒。</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a:latin typeface="宋体" panose="02010600030101010101" pitchFamily="2" charset="-122"/>
                <a:ea typeface="宋体" panose="02010600030101010101" pitchFamily="2" charset="-122"/>
                <a:cs typeface="宋体" panose="02010600030101010101" pitchFamily="2" charset="-122"/>
              </a:rPr>
              <a:t>  </a:t>
            </a:r>
            <a:r>
              <a:rPr lang="en-US" altLang="zh-CN" sz="2000">
                <a:latin typeface="宋体" panose="02010600030101010101" pitchFamily="2" charset="-122"/>
                <a:ea typeface="宋体" panose="02010600030101010101" pitchFamily="2" charset="-122"/>
                <a:cs typeface="宋体" panose="02010600030101010101" pitchFamily="2" charset="-122"/>
              </a:rPr>
              <a:t>  </a:t>
            </a:r>
            <a:r>
              <a:rPr lang="zh-CN" altLang="en-US" sz="2000">
                <a:latin typeface="宋体" panose="02010600030101010101" pitchFamily="2" charset="-122"/>
                <a:ea typeface="宋体" panose="02010600030101010101" pitchFamily="2" charset="-122"/>
                <a:cs typeface="宋体" panose="02010600030101010101" pitchFamily="2" charset="-122"/>
              </a:rPr>
              <a:t>她每天找人看着我们，谁上课讲小话就记下来。每次讲小话，就要给班主任写一份500字的检讨书；谁违反纪律都有相应的惩罚，比如：迟到了，就让那个人负责一个星期的卫生，要是被某个老师投诉了全班就要写检讨；给三次机会不完成作业的叫家长。因此很多同学都不喜欢这个班主任。</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a:latin typeface="宋体" panose="02010600030101010101" pitchFamily="2" charset="-122"/>
                <a:ea typeface="宋体" panose="02010600030101010101" pitchFamily="2" charset="-122"/>
                <a:cs typeface="宋体" panose="02010600030101010101" pitchFamily="2" charset="-122"/>
              </a:rPr>
              <a:t> </a:t>
            </a:r>
            <a:r>
              <a:rPr lang="en-US" altLang="zh-CN" sz="2000">
                <a:latin typeface="宋体" panose="02010600030101010101" pitchFamily="2" charset="-122"/>
                <a:ea typeface="宋体" panose="02010600030101010101" pitchFamily="2" charset="-122"/>
                <a:cs typeface="宋体" panose="02010600030101010101" pitchFamily="2" charset="-122"/>
              </a:rPr>
              <a:t> </a:t>
            </a:r>
            <a:r>
              <a:rPr lang="zh-CN" altLang="en-US" sz="2000">
                <a:latin typeface="宋体" panose="02010600030101010101" pitchFamily="2" charset="-122"/>
                <a:ea typeface="宋体" panose="02010600030101010101" pitchFamily="2" charset="-122"/>
                <a:cs typeface="宋体" panose="02010600030101010101" pitchFamily="2" charset="-122"/>
              </a:rPr>
              <a:t>  但也正因为这样，我们改掉了上课说小话，不按时完成作业和做事随随便便的不良习惯。</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a:latin typeface="宋体" panose="02010600030101010101" pitchFamily="2" charset="-122"/>
                <a:ea typeface="宋体" panose="02010600030101010101" pitchFamily="2" charset="-122"/>
                <a:cs typeface="宋体" panose="02010600030101010101" pitchFamily="2" charset="-122"/>
              </a:rPr>
              <a:t>   </a:t>
            </a:r>
            <a:r>
              <a:rPr lang="en-US" altLang="zh-CN" sz="2000">
                <a:latin typeface="宋体" panose="02010600030101010101" pitchFamily="2" charset="-122"/>
                <a:ea typeface="宋体" panose="02010600030101010101" pitchFamily="2" charset="-122"/>
                <a:cs typeface="宋体" panose="02010600030101010101" pitchFamily="2" charset="-122"/>
              </a:rPr>
              <a:t> </a:t>
            </a:r>
            <a:r>
              <a:rPr lang="zh-CN" altLang="en-US" sz="2000">
                <a:latin typeface="宋体" panose="02010600030101010101" pitchFamily="2" charset="-122"/>
                <a:ea typeface="宋体" panose="02010600030101010101" pitchFamily="2" charset="-122"/>
                <a:cs typeface="宋体" panose="02010600030101010101" pitchFamily="2" charset="-122"/>
              </a:rPr>
              <a:t>虽然她在我们眼中并不是一个好老师，但她确实很爱我们。</a:t>
            </a:r>
            <a:endParaRPr lang="zh-CN" altLang="en-US" sz="20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47476" y="77497"/>
            <a:ext cx="7276235" cy="68199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第四单元：思路要清晰</a:t>
            </a:r>
            <a:endPar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p:txBody>
      </p:sp>
      <p:sp>
        <p:nvSpPr>
          <p:cNvPr id="16" name="文本框 15"/>
          <p:cNvSpPr txBox="1"/>
          <p:nvPr/>
        </p:nvSpPr>
        <p:spPr>
          <a:xfrm>
            <a:off x="374161" y="648320"/>
            <a:ext cx="11123393" cy="4392646"/>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二、确定事件和主人公</a:t>
            </a:r>
            <a:endPar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写什么人、什么事</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确定突出的核心情节是什么（核心）</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核心情节有哪些关键动作和心理</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endParaRPr>
          </a:p>
          <a:p>
            <a:pPr algn="just">
              <a:lnSpc>
                <a:spcPct val="120000"/>
              </a:lnSpc>
            </a:pPr>
            <a:r>
              <a:rPr lang="zh-CN" altLang="en-US" sz="3200" spc="200">
                <a:uFillTx/>
                <a:latin typeface="汉仪铁线黑-65简" panose="00020600040101010101" charset="-122"/>
                <a:ea typeface="汉仪铁线黑-65简" panose="00020600040101010101" charset="-122"/>
                <a:cs typeface="汉仪铁线黑-65简" panose="00020600040101010101" charset="-122"/>
                <a:sym typeface="+mn-ea"/>
              </a:rPr>
              <a:t>三、确定结构顺序</a:t>
            </a:r>
            <a:endParaRPr lang="zh-CN" altLang="en-US" sz="3200" spc="200">
              <a:uFillTx/>
              <a:latin typeface="汉仪铁线黑-65简" panose="00020600040101010101" charset="-122"/>
              <a:ea typeface="汉仪铁线黑-65简" panose="00020600040101010101" charset="-122"/>
              <a:cs typeface="汉仪铁线黑-65简" panose="00020600040101010101" charset="-122"/>
              <a:sym typeface="+mn-ea"/>
            </a:endParaRPr>
          </a:p>
          <a:p>
            <a:pPr algn="just">
              <a:lnSpc>
                <a:spcPct val="120000"/>
              </a:lnSpc>
            </a:pPr>
            <a:r>
              <a:rPr lang="zh-CN" sz="3200" u="sng"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时间顺序</a:t>
            </a:r>
            <a:r>
              <a:rPr lang="en-US" altLang="zh-CN" sz="3200" u="sng"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 </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《植树的牧羊人》《雨的四季》</a:t>
            </a:r>
            <a:endParaRPr lang="zh-CN" sz="3200" u="sng"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sz="3200" u="sng"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空间顺序</a:t>
            </a:r>
            <a:r>
              <a:rPr 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《从百草园到三味书屋》</a:t>
            </a:r>
            <a:endParaRPr lang="zh-CN" sz="3200" u="sng"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zh-CN" sz="3200" u="sng"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逻辑顺序</a:t>
            </a:r>
            <a:r>
              <a:rPr 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《纪念白求恩》</a:t>
            </a:r>
            <a:endParaRPr 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endParaRPr>
          </a:p>
          <a:p>
            <a:pPr algn="just">
              <a:lnSpc>
                <a:spcPct val="120000"/>
              </a:lnSpc>
            </a:pPr>
            <a:r>
              <a:rPr lang="zh-CN" sz="3200" u="sng"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倒叙</a:t>
            </a:r>
            <a:r>
              <a:rPr lang="en-US" altLang="zh-CN" sz="3200" u="sng"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 </a:t>
            </a: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《为中华之崛起而读书》</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endParaRPr>
          </a:p>
          <a:p>
            <a:pPr algn="just">
              <a:lnSpc>
                <a:spcPct val="120000"/>
              </a:lnSpc>
            </a:pPr>
            <a:r>
              <a:rPr lang="zh-CN" sz="3200" u="sng"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插叙</a:t>
            </a:r>
            <a:r>
              <a:rPr 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《秋天的怀念》</a:t>
            </a:r>
            <a:endParaRPr 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r>
              <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  </a:t>
            </a:r>
            <a:endParaRPr lang="en-US" altLang="zh-CN"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47476" y="77497"/>
            <a:ext cx="7276235" cy="68199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第四单元：思路要清晰</a:t>
            </a:r>
            <a:endParaRPr lang="zh-CN"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p:txBody>
      </p:sp>
      <p:sp>
        <p:nvSpPr>
          <p:cNvPr id="16" name="文本框 15"/>
          <p:cNvSpPr txBox="1"/>
          <p:nvPr/>
        </p:nvSpPr>
        <p:spPr>
          <a:xfrm>
            <a:off x="374161" y="648320"/>
            <a:ext cx="11123393" cy="4392646"/>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rPr>
              <a:t>四、列写题纲</a:t>
            </a:r>
            <a:endParaRPr lang="zh-CN" altLang="en-US" sz="3200" spc="200">
              <a:solidFill>
                <a:schemeClr val="tx1"/>
              </a:solidFill>
              <a:uFillTx/>
              <a:latin typeface="汉仪铁线黑-65简" panose="00020600040101010101" charset="-122"/>
              <a:ea typeface="汉仪铁线黑-65简" panose="00020600040101010101" charset="-122"/>
              <a:cs typeface="汉仪铁线黑-65简" panose="00020600040101010101" charset="-122"/>
            </a:endParaRPr>
          </a:p>
          <a:p>
            <a:pPr algn="l">
              <a:lnSpc>
                <a:spcPct val="130000"/>
              </a:lnSpc>
            </a:pP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1确定主题</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l">
              <a:lnSpc>
                <a:spcPct val="130000"/>
              </a:lnSpc>
            </a:pPr>
            <a:r>
              <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2选定材料</a:t>
            </a: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l">
              <a:lnSpc>
                <a:spcPct val="130000"/>
              </a:lnSpc>
            </a:pPr>
            <a:r>
              <a:rPr lang="zh-CN" altLang="en-US" sz="3200" u="sng" spc="200">
                <a:solidFill>
                  <a:srgbClr val="FF0000"/>
                </a:solidFill>
                <a:uFillTx/>
                <a:latin typeface="汉仪铁线黑-65简" panose="00020600040101010101" charset="-122"/>
                <a:ea typeface="汉仪铁线黑-65简" panose="00020600040101010101" charset="-122"/>
                <a:cs typeface="汉仪铁线黑-65简" panose="00020600040101010101" charset="-122"/>
                <a:sym typeface="+mn-ea"/>
              </a:rPr>
              <a:t>3拟定结构</a:t>
            </a:r>
            <a:endParaRPr lang="zh-CN" altLang="en-US" sz="3200" u="sng"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a:p>
            <a:pPr algn="just">
              <a:lnSpc>
                <a:spcPct val="120000"/>
              </a:lnSpc>
            </a:pPr>
            <a:endParaRPr lang="zh-CN" altLang="en-US" sz="3200" spc="200">
              <a:solidFill>
                <a:srgbClr val="FF0000"/>
              </a:solidFill>
              <a:uFillTx/>
              <a:latin typeface="汉仪铁线黑-65简" panose="00020600040101010101" charset="-122"/>
              <a:ea typeface="汉仪铁线黑-65简" panose="00020600040101010101" charset="-122"/>
              <a:cs typeface="汉仪铁线黑-65简" panose="00020600040101010101" charset="-122"/>
            </a:endParaRPr>
          </a:p>
        </p:txBody>
      </p:sp>
      <p:graphicFrame>
        <p:nvGraphicFramePr>
          <p:cNvPr id="2" name="表格 1"/>
          <p:cNvGraphicFramePr/>
          <p:nvPr>
            <p:custDataLst>
              <p:tags r:id="rId1"/>
            </p:custDataLst>
          </p:nvPr>
        </p:nvGraphicFramePr>
        <p:xfrm>
          <a:off x="1710055" y="3200400"/>
          <a:ext cx="7820660" cy="2049780"/>
        </p:xfrm>
        <a:graphic>
          <a:graphicData uri="http://schemas.openxmlformats.org/drawingml/2006/table">
            <a:tbl>
              <a:tblPr firstRow="1" bandRow="1">
                <a:tableStyleId>{5C22544A-7EE6-4342-B048-85BDC9FD1C3A}</a:tableStyleId>
              </a:tblPr>
              <a:tblGrid>
                <a:gridCol w="1438275"/>
                <a:gridCol w="6382385"/>
              </a:tblGrid>
              <a:tr h="381000">
                <a:tc>
                  <a:txBody>
                    <a:bodyPr/>
                    <a:p>
                      <a:pPr algn="ctr">
                        <a:buNone/>
                      </a:pPr>
                      <a:r>
                        <a:rPr lang="zh-CN" altLang="en-US" sz="2400">
                          <a:solidFill>
                            <a:schemeClr val="tx1"/>
                          </a:solidFill>
                          <a:latin typeface="黑体" panose="02010609060101010101" charset="-122"/>
                          <a:ea typeface="黑体" panose="02010609060101010101" charset="-122"/>
                        </a:rPr>
                        <a:t>开头</a:t>
                      </a:r>
                      <a:endParaRPr lang="zh-CN" altLang="en-US" sz="2400">
                        <a:solidFill>
                          <a:schemeClr val="tx1"/>
                        </a:solidFill>
                        <a:latin typeface="黑体" panose="02010609060101010101" charset="-122"/>
                        <a:ea typeface="黑体" panose="02010609060101010101" charset="-122"/>
                      </a:endParaRPr>
                    </a:p>
                  </a:txBody>
                  <a:tcPr>
                    <a:solidFill>
                      <a:schemeClr val="bg1">
                        <a:lumMod val="85000"/>
                      </a:schemeClr>
                    </a:solidFill>
                  </a:tcPr>
                </a:tc>
                <a:tc>
                  <a:txBody>
                    <a:bodyPr/>
                    <a:p>
                      <a:pPr algn="ctr">
                        <a:buNone/>
                      </a:pPr>
                      <a:r>
                        <a:rPr lang="zh-CN" altLang="en-US" sz="2400">
                          <a:solidFill>
                            <a:schemeClr val="tx1"/>
                          </a:solidFill>
                          <a:latin typeface="黑体" panose="02010609060101010101" charset="-122"/>
                          <a:ea typeface="黑体" panose="02010609060101010101" charset="-122"/>
                        </a:rPr>
                        <a:t>开篇点题，总领全文</a:t>
                      </a:r>
                      <a:endParaRPr lang="zh-CN" altLang="en-US" sz="2400">
                        <a:solidFill>
                          <a:schemeClr val="tx1"/>
                        </a:solidFill>
                        <a:latin typeface="黑体" panose="02010609060101010101" charset="-122"/>
                        <a:ea typeface="黑体" panose="02010609060101010101" charset="-122"/>
                      </a:endParaRPr>
                    </a:p>
                  </a:txBody>
                  <a:tcPr>
                    <a:solidFill>
                      <a:schemeClr val="accent4">
                        <a:lumMod val="40000"/>
                        <a:lumOff val="60000"/>
                      </a:schemeClr>
                    </a:solidFill>
                  </a:tcPr>
                </a:tc>
              </a:tr>
              <a:tr h="373380">
                <a:tc>
                  <a:txBody>
                    <a:bodyPr/>
                    <a:p>
                      <a:pPr algn="ctr">
                        <a:buNone/>
                      </a:pPr>
                      <a:r>
                        <a:rPr lang="zh-CN" altLang="en-US" sz="2400">
                          <a:solidFill>
                            <a:schemeClr val="tx1"/>
                          </a:solidFill>
                          <a:latin typeface="黑体" panose="02010609060101010101" charset="-122"/>
                          <a:ea typeface="黑体" panose="02010609060101010101" charset="-122"/>
                        </a:rPr>
                        <a:t>交代起因</a:t>
                      </a:r>
                      <a:endParaRPr lang="zh-CN" altLang="en-US" sz="2400">
                        <a:solidFill>
                          <a:schemeClr val="tx1"/>
                        </a:solidFill>
                        <a:latin typeface="黑体" panose="02010609060101010101" charset="-122"/>
                        <a:ea typeface="黑体" panose="02010609060101010101" charset="-122"/>
                      </a:endParaRPr>
                    </a:p>
                  </a:txBody>
                  <a:tcPr>
                    <a:solidFill>
                      <a:schemeClr val="bg1">
                        <a:lumMod val="85000"/>
                      </a:schemeClr>
                    </a:solidFill>
                  </a:tcPr>
                </a:tc>
                <a:tc>
                  <a:txBody>
                    <a:bodyPr/>
                    <a:p>
                      <a:pPr algn="ctr">
                        <a:buNone/>
                      </a:pPr>
                      <a:r>
                        <a:rPr lang="zh-CN" altLang="en-US" sz="2400">
                          <a:solidFill>
                            <a:schemeClr val="tx1"/>
                          </a:solidFill>
                          <a:latin typeface="黑体" panose="02010609060101010101" charset="-122"/>
                          <a:ea typeface="黑体" panose="02010609060101010101" charset="-122"/>
                        </a:rPr>
                        <a:t>事件背景</a:t>
                      </a:r>
                      <a:endParaRPr lang="zh-CN" altLang="en-US" sz="2400">
                        <a:solidFill>
                          <a:schemeClr val="tx1"/>
                        </a:solidFill>
                        <a:latin typeface="黑体" panose="02010609060101010101" charset="-122"/>
                        <a:ea typeface="黑体" panose="02010609060101010101" charset="-122"/>
                      </a:endParaRPr>
                    </a:p>
                  </a:txBody>
                  <a:tcPr>
                    <a:solidFill>
                      <a:schemeClr val="accent4">
                        <a:lumMod val="40000"/>
                        <a:lumOff val="60000"/>
                      </a:schemeClr>
                    </a:solidFill>
                  </a:tcPr>
                </a:tc>
              </a:tr>
              <a:tr h="381000">
                <a:tc>
                  <a:txBody>
                    <a:bodyPr/>
                    <a:p>
                      <a:pPr algn="ctr">
                        <a:buNone/>
                      </a:pPr>
                      <a:r>
                        <a:rPr lang="zh-CN" altLang="en-US" sz="2400">
                          <a:solidFill>
                            <a:schemeClr val="tx1"/>
                          </a:solidFill>
                          <a:latin typeface="黑体" panose="02010609060101010101" charset="-122"/>
                          <a:ea typeface="黑体" panose="02010609060101010101" charset="-122"/>
                        </a:rPr>
                        <a:t>发展与高潮</a:t>
                      </a:r>
                      <a:endParaRPr lang="zh-CN" altLang="en-US" sz="2400">
                        <a:solidFill>
                          <a:schemeClr val="tx1"/>
                        </a:solidFill>
                        <a:latin typeface="黑体" panose="02010609060101010101" charset="-122"/>
                        <a:ea typeface="黑体" panose="02010609060101010101" charset="-122"/>
                      </a:endParaRPr>
                    </a:p>
                    <a:p>
                      <a:pPr algn="ctr">
                        <a:buNone/>
                      </a:pPr>
                      <a:r>
                        <a:rPr lang="zh-CN" altLang="en-US" sz="2400">
                          <a:solidFill>
                            <a:schemeClr val="tx1"/>
                          </a:solidFill>
                          <a:latin typeface="黑体" panose="02010609060101010101" charset="-122"/>
                          <a:ea typeface="黑体" panose="02010609060101010101" charset="-122"/>
                        </a:rPr>
                        <a:t>（</a:t>
                      </a:r>
                      <a:r>
                        <a:rPr lang="en-US" altLang="zh-CN" sz="2400">
                          <a:solidFill>
                            <a:schemeClr val="tx1"/>
                          </a:solidFill>
                          <a:latin typeface="黑体" panose="02010609060101010101" charset="-122"/>
                          <a:ea typeface="黑体" panose="02010609060101010101" charset="-122"/>
                        </a:rPr>
                        <a:t>300-400</a:t>
                      </a:r>
                      <a:r>
                        <a:rPr lang="zh-CN" altLang="en-US" sz="2400">
                          <a:solidFill>
                            <a:schemeClr val="tx1"/>
                          </a:solidFill>
                          <a:latin typeface="黑体" panose="02010609060101010101" charset="-122"/>
                          <a:ea typeface="黑体" panose="02010609060101010101" charset="-122"/>
                        </a:rPr>
                        <a:t>字左右）</a:t>
                      </a:r>
                      <a:endParaRPr lang="zh-CN" altLang="en-US" sz="2400">
                        <a:solidFill>
                          <a:schemeClr val="tx1"/>
                        </a:solidFill>
                        <a:latin typeface="黑体" panose="02010609060101010101" charset="-122"/>
                        <a:ea typeface="黑体" panose="02010609060101010101" charset="-122"/>
                      </a:endParaRPr>
                    </a:p>
                  </a:txBody>
                  <a:tcPr>
                    <a:solidFill>
                      <a:schemeClr val="bg1">
                        <a:lumMod val="85000"/>
                      </a:schemeClr>
                    </a:solidFill>
                  </a:tcPr>
                </a:tc>
                <a:tc>
                  <a:txBody>
                    <a:bodyPr/>
                    <a:p>
                      <a:pPr algn="ctr">
                        <a:buNone/>
                      </a:pPr>
                      <a:r>
                        <a:rPr lang="zh-CN" altLang="en-US" sz="2400">
                          <a:solidFill>
                            <a:schemeClr val="tx1"/>
                          </a:solidFill>
                          <a:latin typeface="黑体" panose="02010609060101010101" charset="-122"/>
                          <a:ea typeface="黑体" panose="02010609060101010101" charset="-122"/>
                        </a:rPr>
                        <a:t>根据故事情节起伏设置</a:t>
                      </a:r>
                      <a:r>
                        <a:rPr lang="en-US" altLang="zh-CN" sz="2400">
                          <a:solidFill>
                            <a:schemeClr val="tx1"/>
                          </a:solidFill>
                          <a:latin typeface="黑体" panose="02010609060101010101" charset="-122"/>
                          <a:ea typeface="黑体" panose="02010609060101010101" charset="-122"/>
                        </a:rPr>
                        <a:t>2-3</a:t>
                      </a:r>
                      <a:r>
                        <a:rPr lang="zh-CN" altLang="en-US" sz="2400">
                          <a:solidFill>
                            <a:schemeClr val="tx1"/>
                          </a:solidFill>
                          <a:latin typeface="黑体" panose="02010609060101010101" charset="-122"/>
                          <a:ea typeface="黑体" panose="02010609060101010101" charset="-122"/>
                        </a:rPr>
                        <a:t>个段落。</a:t>
                      </a:r>
                      <a:endParaRPr lang="zh-CN" altLang="en-US" sz="2400">
                        <a:solidFill>
                          <a:schemeClr val="tx1"/>
                        </a:solidFill>
                        <a:latin typeface="黑体" panose="02010609060101010101" charset="-122"/>
                        <a:ea typeface="黑体" panose="02010609060101010101" charset="-122"/>
                      </a:endParaRPr>
                    </a:p>
                    <a:p>
                      <a:pPr algn="ctr">
                        <a:buNone/>
                      </a:pPr>
                      <a:r>
                        <a:rPr lang="zh-CN" altLang="en-US" sz="2400">
                          <a:solidFill>
                            <a:schemeClr val="tx1"/>
                          </a:solidFill>
                          <a:latin typeface="黑体" panose="02010609060101010101" charset="-122"/>
                          <a:ea typeface="黑体" panose="02010609060101010101" charset="-122"/>
                        </a:rPr>
                        <a:t>始终紧扣主要人物和主要事件</a:t>
                      </a:r>
                      <a:endParaRPr lang="zh-CN" altLang="en-US" sz="2400">
                        <a:solidFill>
                          <a:schemeClr val="tx1"/>
                        </a:solidFill>
                        <a:latin typeface="黑体" panose="02010609060101010101" charset="-122"/>
                        <a:ea typeface="黑体" panose="02010609060101010101" charset="-122"/>
                      </a:endParaRPr>
                    </a:p>
                    <a:p>
                      <a:pPr algn="ctr">
                        <a:buNone/>
                      </a:pPr>
                      <a:r>
                        <a:rPr lang="zh-CN" altLang="en-US" sz="2400">
                          <a:solidFill>
                            <a:schemeClr val="tx1"/>
                          </a:solidFill>
                          <a:latin typeface="黑体" panose="02010609060101010101" charset="-122"/>
                          <a:ea typeface="黑体" panose="02010609060101010101" charset="-122"/>
                        </a:rPr>
                        <a:t>叙述要素要多，人物描写要丰富完整</a:t>
                      </a:r>
                      <a:endParaRPr lang="zh-CN" altLang="en-US" sz="2400">
                        <a:solidFill>
                          <a:schemeClr val="tx1"/>
                        </a:solidFill>
                        <a:latin typeface="黑体" panose="02010609060101010101" charset="-122"/>
                        <a:ea typeface="黑体" panose="02010609060101010101" charset="-122"/>
                      </a:endParaRPr>
                    </a:p>
                  </a:txBody>
                  <a:tcPr>
                    <a:solidFill>
                      <a:schemeClr val="accent4">
                        <a:lumMod val="40000"/>
                        <a:lumOff val="60000"/>
                      </a:schemeClr>
                    </a:solidFill>
                  </a:tcPr>
                </a:tc>
              </a:tr>
              <a:tr h="381000">
                <a:tc>
                  <a:txBody>
                    <a:bodyPr/>
                    <a:p>
                      <a:pPr algn="ctr">
                        <a:buNone/>
                      </a:pPr>
                      <a:r>
                        <a:rPr lang="zh-CN" altLang="en-US" sz="2400">
                          <a:solidFill>
                            <a:schemeClr val="tx1"/>
                          </a:solidFill>
                          <a:latin typeface="黑体" panose="02010609060101010101" charset="-122"/>
                          <a:ea typeface="黑体" panose="02010609060101010101" charset="-122"/>
                        </a:rPr>
                        <a:t>结尾</a:t>
                      </a:r>
                      <a:endParaRPr lang="zh-CN" altLang="en-US" sz="2400">
                        <a:solidFill>
                          <a:schemeClr val="tx1"/>
                        </a:solidFill>
                        <a:latin typeface="黑体" panose="02010609060101010101" charset="-122"/>
                        <a:ea typeface="黑体" panose="02010609060101010101" charset="-122"/>
                      </a:endParaRPr>
                    </a:p>
                  </a:txBody>
                  <a:tcPr>
                    <a:solidFill>
                      <a:schemeClr val="bg1">
                        <a:lumMod val="85000"/>
                      </a:schemeClr>
                    </a:solidFill>
                  </a:tcPr>
                </a:tc>
                <a:tc>
                  <a:txBody>
                    <a:bodyPr/>
                    <a:p>
                      <a:pPr algn="ctr">
                        <a:buNone/>
                      </a:pPr>
                      <a:r>
                        <a:rPr lang="zh-CN" altLang="en-US" sz="2400">
                          <a:solidFill>
                            <a:schemeClr val="tx1"/>
                          </a:solidFill>
                          <a:latin typeface="黑体" panose="02010609060101010101" charset="-122"/>
                          <a:ea typeface="黑体" panose="02010609060101010101" charset="-122"/>
                        </a:rPr>
                        <a:t>①可以是重复开头，前后呼应②可以总结全文③强调主题思想</a:t>
                      </a:r>
                      <a:endParaRPr lang="zh-CN" altLang="en-US" sz="2400">
                        <a:solidFill>
                          <a:schemeClr val="tx1"/>
                        </a:solidFill>
                        <a:latin typeface="黑体" panose="02010609060101010101" charset="-122"/>
                        <a:ea typeface="黑体" panose="02010609060101010101" charset="-122"/>
                      </a:endParaRPr>
                    </a:p>
                  </a:txBody>
                  <a:tcPr>
                    <a:solidFill>
                      <a:schemeClr val="accent4">
                        <a:lumMod val="40000"/>
                        <a:lumOff val="60000"/>
                      </a:schemeClr>
                    </a:solidFill>
                  </a:tcPr>
                </a:tc>
              </a:tr>
            </a:tbl>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pic>
        <p:nvPicPr>
          <p:cNvPr id="6" name="内容占位符 5"/>
          <p:cNvPicPr>
            <a:picLocks noChangeAspect="1"/>
          </p:cNvPicPr>
          <p:nvPr>
            <p:ph idx="1"/>
          </p:nvPr>
        </p:nvPicPr>
        <p:blipFill>
          <a:blip r:embed="rId1"/>
          <a:srcRect t="962"/>
          <a:stretch>
            <a:fillRect/>
          </a:stretch>
        </p:blipFill>
        <p:spPr>
          <a:xfrm>
            <a:off x="5956300" y="148590"/>
            <a:ext cx="6186170" cy="6466205"/>
          </a:xfrm>
          <a:prstGeom prst="rect">
            <a:avLst/>
          </a:prstGeom>
          <a:ln>
            <a:solidFill>
              <a:schemeClr val="accent1"/>
            </a:solidFill>
          </a:ln>
        </p:spPr>
      </p:pic>
      <p:pic>
        <p:nvPicPr>
          <p:cNvPr id="9" name="图片 8"/>
          <p:cNvPicPr>
            <a:picLocks noChangeAspect="1"/>
          </p:cNvPicPr>
          <p:nvPr/>
        </p:nvPicPr>
        <p:blipFill>
          <a:blip r:embed="rId2"/>
          <a:stretch>
            <a:fillRect/>
          </a:stretch>
        </p:blipFill>
        <p:spPr>
          <a:xfrm>
            <a:off x="104140" y="147955"/>
            <a:ext cx="5814695" cy="6478905"/>
          </a:xfrm>
          <a:prstGeom prst="rect">
            <a:avLst/>
          </a:prstGeom>
          <a:ln>
            <a:solidFill>
              <a:srgbClr val="FF0000"/>
            </a:solid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191770" y="151765"/>
            <a:ext cx="4478655" cy="415417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p>
            <a:pPr indent="304800"/>
            <a:r>
              <a:rPr lang="zh-CN" sz="2400" b="0">
                <a:latin typeface="Calibri" panose="020F0502020204030204" charset="0"/>
                <a:ea typeface="宋体" panose="02010600030101010101" pitchFamily="2" charset="-122"/>
              </a:rPr>
              <a:t>老师生气了，一脸严肃的看这我说：“你知不知道你的成绩是全班倒数，你现在还有心思玩，你以后放学来我办公室写张试卷在走，我会和你父母说的，你走吧。”   </a:t>
            </a:r>
            <a:endParaRPr lang="zh-CN" sz="2400" b="0">
              <a:latin typeface="Calibri" panose="020F0502020204030204" charset="0"/>
              <a:ea typeface="宋体" panose="02010600030101010101" pitchFamily="2" charset="-122"/>
            </a:endParaRPr>
          </a:p>
          <a:p>
            <a:pPr indent="304800"/>
            <a:r>
              <a:rPr lang="zh-CN" altLang="en-US" sz="2400" b="0">
                <a:latin typeface="Calibri" panose="020F0502020204030204" charset="0"/>
                <a:ea typeface="宋体" panose="02010600030101010101" pitchFamily="2" charset="-122"/>
              </a:rPr>
              <a:t>我每天都去老师那里做了一张卷子，但错了很多，老师也天天在和我讲错题。过了半个月终于要小测了，我发现这次的题目和我写的试卷题型很像。</a:t>
            </a:r>
            <a:endParaRPr lang="zh-CN" altLang="en-US" sz="2400" b="0">
              <a:latin typeface="Calibri" panose="020F0502020204030204" charset="0"/>
              <a:ea typeface="宋体" panose="02010600030101010101" pitchFamily="2" charset="-122"/>
            </a:endParaRPr>
          </a:p>
        </p:txBody>
      </p:sp>
      <p:sp>
        <p:nvSpPr>
          <p:cNvPr id="5" name="文本框 4"/>
          <p:cNvSpPr txBox="1"/>
          <p:nvPr/>
        </p:nvSpPr>
        <p:spPr>
          <a:xfrm>
            <a:off x="4848225" y="0"/>
            <a:ext cx="7052945" cy="6739255"/>
          </a:xfrm>
          <a:prstGeom prst="rect">
            <a:avLst/>
          </a:prstGeom>
          <a:noFill/>
          <a:ln w="9525">
            <a:noFill/>
          </a:ln>
        </p:spPr>
        <p:txBody>
          <a:bodyPr wrap="square">
            <a:spAutoFit/>
          </a:bodyPr>
          <a:p>
            <a:pPr indent="304800"/>
            <a:r>
              <a:rPr lang="en-US" altLang="zh-CN" sz="2400" b="0">
                <a:solidFill>
                  <a:schemeClr val="accent5">
                    <a:lumMod val="75000"/>
                  </a:schemeClr>
                </a:solidFill>
                <a:latin typeface="黑体" panose="02010609060101010101" charset="-122"/>
                <a:ea typeface="黑体" panose="02010609060101010101" charset="-122"/>
                <a:cs typeface="黑体" panose="02010609060101010101" charset="-122"/>
              </a:rPr>
              <a:t> </a:t>
            </a:r>
            <a:r>
              <a:rPr lang="zh-CN" sz="2400" b="0">
                <a:solidFill>
                  <a:schemeClr val="accent5">
                    <a:lumMod val="75000"/>
                  </a:schemeClr>
                </a:solidFill>
                <a:latin typeface="黑体" panose="02010609060101010101" charset="-122"/>
                <a:ea typeface="黑体" panose="02010609060101010101" charset="-122"/>
                <a:cs typeface="黑体" panose="02010609060101010101" charset="-122"/>
              </a:rPr>
              <a:t>老师生气了，她从书桌上翻出一张成绩单，用力拍在我面前，指尖一路向下划，停在了纸张的末端</a:t>
            </a:r>
            <a:r>
              <a:rPr lang="en-US" altLang="zh-CN" sz="2400" b="0">
                <a:solidFill>
                  <a:schemeClr val="accent5">
                    <a:lumMod val="75000"/>
                  </a:schemeClr>
                </a:solidFill>
                <a:latin typeface="黑体" panose="02010609060101010101" charset="-122"/>
                <a:ea typeface="黑体" panose="02010609060101010101" charset="-122"/>
                <a:cs typeface="黑体" panose="02010609060101010101" charset="-122"/>
              </a:rPr>
              <a:t>——</a:t>
            </a:r>
            <a:r>
              <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rPr>
              <a:t>最后一行赫然写着的，是我的名字</a:t>
            </a:r>
            <a:r>
              <a:rPr lang="zh-CN" sz="2400" b="0">
                <a:solidFill>
                  <a:schemeClr val="accent5">
                    <a:lumMod val="75000"/>
                  </a:schemeClr>
                </a:solidFill>
                <a:latin typeface="黑体" panose="02010609060101010101" charset="-122"/>
                <a:ea typeface="黑体" panose="02010609060101010101" charset="-122"/>
                <a:cs typeface="黑体" panose="02010609060101010101" charset="-122"/>
              </a:rPr>
              <a:t>。我上扬的嘴角垮了下来，心虚地看了看老师凝重的脸，不敢再笑了。我们沉默了片刻，老师叹了一口气，</a:t>
            </a:r>
            <a:r>
              <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rPr>
              <a:t>掏出了一叠卷子，郑重地递给我：</a:t>
            </a:r>
            <a:r>
              <a:rPr lang="en-US" altLang="zh-CN" sz="2400" b="0">
                <a:solidFill>
                  <a:schemeClr val="accent5">
                    <a:lumMod val="75000"/>
                  </a:schemeClr>
                </a:solidFill>
                <a:latin typeface="黑体" panose="02010609060101010101" charset="-122"/>
                <a:ea typeface="黑体" panose="02010609060101010101" charset="-122"/>
                <a:cs typeface="黑体" panose="02010609060101010101" charset="-122"/>
              </a:rPr>
              <a:t>“</a:t>
            </a:r>
            <a:r>
              <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rPr>
              <a:t>以后每天放学，我带着你完成一张卷子，好吗？</a:t>
            </a:r>
            <a:r>
              <a:rPr lang="en-US" altLang="zh-CN" sz="2400" b="0">
                <a:solidFill>
                  <a:schemeClr val="accent5">
                    <a:lumMod val="75000"/>
                  </a:schemeClr>
                </a:solidFill>
                <a:latin typeface="黑体" panose="02010609060101010101" charset="-122"/>
                <a:ea typeface="黑体" panose="02010609060101010101" charset="-122"/>
                <a:cs typeface="黑体" panose="02010609060101010101" charset="-122"/>
              </a:rPr>
              <a:t>”</a:t>
            </a:r>
            <a:r>
              <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rPr>
              <a:t>我翻了翻，这些卷子从易到难排好了顺序，老师在上面标注了各种考点，还特别把一些基础题圈画了出来。我认得，这都是我这次考试做错的近似题，老师都一一帮我从这沓卷子中筛选了出来。我突然鼻尖酸酸地，在老师热忱的目光下，重重地点了点头：</a:t>
            </a:r>
            <a:r>
              <a:rPr lang="en-US" altLang="zh-CN" sz="2400" b="0">
                <a:solidFill>
                  <a:schemeClr val="accent5">
                    <a:lumMod val="75000"/>
                  </a:schemeClr>
                </a:solidFill>
                <a:latin typeface="黑体" panose="02010609060101010101" charset="-122"/>
                <a:ea typeface="黑体" panose="02010609060101010101" charset="-122"/>
                <a:cs typeface="黑体" panose="02010609060101010101" charset="-122"/>
              </a:rPr>
              <a:t>“</a:t>
            </a:r>
            <a:r>
              <a:rPr lang="zh-CN" altLang="en-US" sz="2400" b="0">
                <a:solidFill>
                  <a:schemeClr val="accent5">
                    <a:lumMod val="75000"/>
                  </a:schemeClr>
                </a:solidFill>
                <a:latin typeface="黑体" panose="02010609060101010101" charset="-122"/>
                <a:ea typeface="黑体" panose="02010609060101010101" charset="-122"/>
                <a:cs typeface="黑体" panose="02010609060101010101" charset="-122"/>
              </a:rPr>
              <a:t>好。</a:t>
            </a:r>
            <a:r>
              <a:rPr lang="en-US" altLang="zh-CN" sz="2400" b="0">
                <a:solidFill>
                  <a:schemeClr val="accent5">
                    <a:lumMod val="75000"/>
                  </a:schemeClr>
                </a:solidFill>
                <a:latin typeface="黑体" panose="02010609060101010101" charset="-122"/>
                <a:ea typeface="黑体" panose="02010609060101010101" charset="-122"/>
                <a:cs typeface="黑体" panose="02010609060101010101" charset="-122"/>
              </a:rPr>
              <a:t>”</a:t>
            </a:r>
            <a:endParaRPr lang="en-US" altLang="zh-CN" sz="2400" b="0">
              <a:solidFill>
                <a:schemeClr val="accent5">
                  <a:lumMod val="75000"/>
                </a:schemeClr>
              </a:solidFill>
              <a:latin typeface="黑体" panose="02010609060101010101" charset="-122"/>
              <a:ea typeface="黑体" panose="02010609060101010101" charset="-122"/>
              <a:cs typeface="黑体" panose="02010609060101010101" charset="-122"/>
            </a:endParaRPr>
          </a:p>
          <a:p>
            <a:pPr indent="304800"/>
            <a:r>
              <a:rPr lang="zh-CN" sz="2400">
                <a:solidFill>
                  <a:schemeClr val="accent5">
                    <a:lumMod val="75000"/>
                  </a:schemeClr>
                </a:solidFill>
                <a:latin typeface="黑体" panose="02010609060101010101" charset="-122"/>
                <a:ea typeface="黑体" panose="02010609060101010101" charset="-122"/>
                <a:cs typeface="黑体" panose="02010609060101010101" charset="-122"/>
                <a:sym typeface="+mn-ea"/>
              </a:rPr>
              <a:t>从那以后，我每天都到老师那里</a:t>
            </a:r>
            <a:r>
              <a:rPr lang="en-US" altLang="zh-CN" sz="2400">
                <a:solidFill>
                  <a:schemeClr val="accent5">
                    <a:lumMod val="75000"/>
                  </a:schemeClr>
                </a:solidFill>
                <a:latin typeface="黑体" panose="02010609060101010101" charset="-122"/>
                <a:ea typeface="黑体" panose="02010609060101010101" charset="-122"/>
                <a:cs typeface="黑体" panose="02010609060101010101" charset="-122"/>
                <a:sym typeface="+mn-ea"/>
              </a:rPr>
              <a:t>“</a:t>
            </a:r>
            <a:r>
              <a:rPr lang="zh-CN" altLang="en-US" sz="2400">
                <a:solidFill>
                  <a:schemeClr val="accent5">
                    <a:lumMod val="75000"/>
                  </a:schemeClr>
                </a:solidFill>
                <a:latin typeface="黑体" panose="02010609060101010101" charset="-122"/>
                <a:ea typeface="黑体" panose="02010609060101010101" charset="-122"/>
                <a:cs typeface="黑体" panose="02010609060101010101" charset="-122"/>
                <a:sym typeface="+mn-ea"/>
              </a:rPr>
              <a:t>报道</a:t>
            </a:r>
            <a:r>
              <a:rPr lang="en-US" altLang="zh-CN" sz="2400">
                <a:solidFill>
                  <a:schemeClr val="accent5">
                    <a:lumMod val="75000"/>
                  </a:schemeClr>
                </a:solidFill>
                <a:latin typeface="黑体" panose="02010609060101010101" charset="-122"/>
                <a:ea typeface="黑体" panose="02010609060101010101" charset="-122"/>
                <a:cs typeface="黑体" panose="02010609060101010101" charset="-122"/>
                <a:sym typeface="+mn-ea"/>
              </a:rPr>
              <a:t>”</a:t>
            </a:r>
            <a:r>
              <a:rPr lang="zh-CN" altLang="en-US" sz="2400">
                <a:solidFill>
                  <a:schemeClr val="accent5">
                    <a:lumMod val="75000"/>
                  </a:schemeClr>
                </a:solidFill>
                <a:latin typeface="黑体" panose="02010609060101010101" charset="-122"/>
                <a:ea typeface="黑体" panose="02010609060101010101" charset="-122"/>
                <a:cs typeface="黑体" panose="02010609060101010101" charset="-122"/>
                <a:sym typeface="+mn-ea"/>
              </a:rPr>
              <a:t>。每当我做完卷子，老师就飞速地批改完，然后偏过头一题一题地给我耐心讲解。她很较真，总要讲到我听懂为止，常常会讲到红日西沉，月上枝头。但我愿意听，我强迫自己打起精神，一头钻进这些题里。老师陪伴我的时间越长，我心中留下的感恩便越多。</a:t>
            </a:r>
            <a:endParaRPr lang="en-US" altLang="zh-CN" sz="2400" b="0">
              <a:solidFill>
                <a:schemeClr val="accent5">
                  <a:lumMod val="7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UNIT_TABLE_BEAUTIFY" val="smartTable{9e8f48f5-dff8-4de7-9450-1a3fcd7d280c}"/>
</p:tagLst>
</file>

<file path=ppt/tags/tag2.xml><?xml version="1.0" encoding="utf-8"?>
<p:tagLst xmlns:p="http://schemas.openxmlformats.org/presentationml/2006/main">
  <p:tag name="AS_OS" val="Unix 3.10 unknown"/>
  <p:tag name="AS_RELEASE_DATE" val="2020.11.30"/>
  <p:tag name="AS_TITLE" val="Aspose.Slides for Java"/>
  <p:tag name="AS_VERSION" val="20.11"/>
  <p:tag name="COMMONDATA" val="eyJjb3VudCI6NjQuMCwiaGRpZCI6IjkwMWQxMjdlMmI3OGU1N2Y5NzNiZmFlNmE1OGU0NGZlIiwidXNlckNvdW50IjoxNC4wfQ=="/>
  <p:tag name="KSO_WPP_MARK_KEY" val="85925d0b-2018-4a5a-aee6-63d8dc8f71f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思源宋体 CN Medium"/>
        <a:ea typeface="Arial"/>
        <a:cs typeface="Arial"/>
        <a:font script="Jpan" typeface="ＭＳ Ｐゴシック"/>
        <a:font script="Hang" typeface="맑은 고딕"/>
        <a:font script="Hans" typeface="思源宋体 CN Medium"/>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宋体 CN Medium"/>
        <a:ea typeface="Arial"/>
        <a:cs typeface="Arial"/>
        <a:font script="Jpan" typeface="ＭＳ Ｐゴシック"/>
        <a:font script="Hang" typeface="맑은 고딕"/>
        <a:font script="Hans" typeface="思源宋体 CN Medium"/>
        <a:font script="Hant" typeface="新細明體"/>
        <a:font script="Arab" typeface="思源宋体 CN Medium"/>
        <a:font script="Hebr" typeface="思源宋体 CN Medium"/>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宋体 CN Medium"/>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A5686"/>
        </a:solidFill>
        <a:ln>
          <a:noFill/>
        </a:ln>
      </a:spPr>
      <a:bodyPr rtlCol="0" anchor="ctr"/>
      <a:lstStyle>
        <a:defPPr algn="ctr">
          <a:defRPr dirty="0">
            <a:cs typeface="+mn-ea"/>
            <a:sym typeface="+mn-lt"/>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思源宋体 CN Medium"/>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宋体 CN Medium"/>
        <a:ea typeface="Arial"/>
        <a:cs typeface="Arial"/>
        <a:font script="Jpan" typeface="ＭＳ Ｐゴシック"/>
        <a:font script="Hang" typeface="맑은 고딕"/>
        <a:font script="Hans" typeface="思源宋体 CN Medium"/>
        <a:font script="Hant" typeface="新細明體"/>
        <a:font script="Arab" typeface="思源宋体 CN Medium"/>
        <a:font script="Hebr" typeface="思源宋体 CN Medium"/>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宋体 CN Medium"/>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思源宋体 CN Medium"/>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宋体 CN Medium"/>
        <a:ea typeface="Arial"/>
        <a:cs typeface="Arial"/>
        <a:font script="Jpan" typeface="ＭＳ Ｐゴシック"/>
        <a:font script="Hang" typeface="맑은 고딕"/>
        <a:font script="Hans" typeface="思源宋体 CN Medium"/>
        <a:font script="Hant" typeface="新細明體"/>
        <a:font script="Arab" typeface="思源宋体 CN Medium"/>
        <a:font script="Hebr" typeface="思源宋体 CN Medium"/>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宋体 CN Medium"/>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2538</Words>
  <Application>WPS 演示</Application>
  <PresentationFormat/>
  <Paragraphs>133</Paragraphs>
  <Slides>13</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13</vt:i4>
      </vt:variant>
    </vt:vector>
  </HeadingPairs>
  <TitlesOfParts>
    <vt:vector size="25" baseType="lpstr">
      <vt:lpstr>Arial</vt:lpstr>
      <vt:lpstr>宋体</vt:lpstr>
      <vt:lpstr>Wingdings</vt:lpstr>
      <vt:lpstr>思源宋体 CN Medium</vt:lpstr>
      <vt:lpstr>汉仪铁线黑-65简</vt:lpstr>
      <vt:lpstr>黑体</vt:lpstr>
      <vt:lpstr>Calibri</vt:lpstr>
      <vt:lpstr>Times New Roman</vt:lpstr>
      <vt:lpstr>微软雅黑</vt:lpstr>
      <vt:lpstr>Arial Unicode MS</vt:lpstr>
      <vt:lpstr>楷体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lavander</cp:lastModifiedBy>
  <cp:revision>6</cp:revision>
  <cp:lastPrinted>2022-12-04T22:38:00Z</cp:lastPrinted>
  <dcterms:created xsi:type="dcterms:W3CDTF">2022-12-04T22:38:00Z</dcterms:created>
  <dcterms:modified xsi:type="dcterms:W3CDTF">2022-12-08T15:15:07Z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200CF8C088B6415CA9C689A21BA81838</vt:lpwstr>
  </property>
  <property fmtid="{D5CDD505-2E9C-101B-9397-08002B2CF9AE}" pid="7" name="KSOProductBuildVer">
    <vt:lpwstr>2052-11.1.0.12763</vt:lpwstr>
  </property>
</Properties>
</file>