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3"/>
  </p:sldMasterIdLst>
  <p:notesMasterIdLst>
    <p:notesMasterId r:id="rId10"/>
  </p:notesMasterIdLst>
  <p:sldIdLst>
    <p:sldId id="256" r:id="rId4"/>
    <p:sldId id="259" r:id="rId5"/>
    <p:sldId id="261" r:id="rId6"/>
    <p:sldId id="286" r:id="rId7"/>
    <p:sldId id="287" r:id="rId8"/>
    <p:sldId id="264" r:id="rId9"/>
    <p:sldId id="265" r:id="rId11"/>
    <p:sldId id="269" r:id="rId12"/>
    <p:sldId id="272" r:id="rId13"/>
    <p:sldId id="273" r:id="rId14"/>
    <p:sldId id="278" r:id="rId15"/>
    <p:sldId id="279" r:id="rId16"/>
    <p:sldId id="280" r:id="rId17"/>
    <p:sldId id="281" r:id="rId18"/>
    <p:sldId id="282" r:id="rId19"/>
  </p:sldIdLst>
  <p:sldSz cx="12192000" cy="6858000" type="screen16x9"/>
  <p:notesSz cx="6858000" cy="9144000"/>
  <p:embeddedFontLst>
    <p:embeddedFont>
      <p:font typeface="Noto Sans SC" panose="020B0200000000000000" charset="-122"/>
      <p:regular r:id="rId23"/>
    </p:embeddedFont>
    <p:embeddedFont>
      <p:font typeface="微软雅黑" panose="020B0503020204020204" charset="-122"/>
      <p:regular r:id="rId24"/>
    </p:embeddedFont>
    <p:embeddedFont>
      <p:font typeface="等线 Light" panose="02010600030101010101" charset="-122"/>
      <p:regular r:id="rId25"/>
    </p:embeddedFont>
    <p:embeddedFont>
      <p:font typeface="等线" panose="02010600030101010101" charset="-122"/>
      <p:regular r:id="rId26"/>
    </p:embeddedFont>
    <p:embeddedFont>
      <p:font typeface="Calibri" panose="020F0502020204030204" charset="0"/>
      <p:regular r:id="rId27"/>
      <p:bold r:id="rId28"/>
      <p:italic r:id="rId29"/>
      <p:boldItalic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font" Target="fonts/font8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7.xml"/><Relationship Id="rId41" Type="http://schemas.openxmlformats.org/officeDocument/2006/relationships/tags" Target="../tags/tag42.xml"/><Relationship Id="rId40" Type="http://schemas.openxmlformats.org/officeDocument/2006/relationships/tags" Target="../tags/tag41.xml"/><Relationship Id="rId4" Type="http://schemas.openxmlformats.org/officeDocument/2006/relationships/tags" Target="../tags/tag9.xml"/><Relationship Id="rId39" Type="http://schemas.openxmlformats.org/officeDocument/2006/relationships/image" Target="../media/image7.jpeg"/><Relationship Id="rId38" Type="http://schemas.openxmlformats.org/officeDocument/2006/relationships/tags" Target="../tags/tag40.xml"/><Relationship Id="rId37" Type="http://schemas.openxmlformats.org/officeDocument/2006/relationships/tags" Target="../tags/tag39.xml"/><Relationship Id="rId36" Type="http://schemas.openxmlformats.org/officeDocument/2006/relationships/tags" Target="../tags/tag38.xml"/><Relationship Id="rId35" Type="http://schemas.openxmlformats.org/officeDocument/2006/relationships/tags" Target="../tags/tag37.xml"/><Relationship Id="rId34" Type="http://schemas.openxmlformats.org/officeDocument/2006/relationships/tags" Target="../tags/tag36.xml"/><Relationship Id="rId33" Type="http://schemas.openxmlformats.org/officeDocument/2006/relationships/tags" Target="../tags/tag35.xml"/><Relationship Id="rId32" Type="http://schemas.openxmlformats.org/officeDocument/2006/relationships/tags" Target="../tags/tag34.xml"/><Relationship Id="rId31" Type="http://schemas.openxmlformats.org/officeDocument/2006/relationships/tags" Target="../tags/tag33.xml"/><Relationship Id="rId30" Type="http://schemas.openxmlformats.org/officeDocument/2006/relationships/tags" Target="../tags/tag32.xml"/><Relationship Id="rId3" Type="http://schemas.openxmlformats.org/officeDocument/2006/relationships/tags" Target="../tags/tag8.xml"/><Relationship Id="rId29" Type="http://schemas.openxmlformats.org/officeDocument/2006/relationships/image" Target="../media/image6.jpeg"/><Relationship Id="rId28" Type="http://schemas.openxmlformats.org/officeDocument/2006/relationships/tags" Target="../tags/tag31.xml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7.xml"/><Relationship Id="rId19" Type="http://schemas.openxmlformats.org/officeDocument/2006/relationships/image" Target="../media/image5.jpeg"/><Relationship Id="rId18" Type="http://schemas.openxmlformats.org/officeDocument/2006/relationships/tags" Target="../tags/tag22.xml"/><Relationship Id="rId17" Type="http://schemas.openxmlformats.org/officeDocument/2006/relationships/tags" Target="../tags/tag21.xml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554151" y="1664931"/>
            <a:ext cx="7083698" cy="20002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作文升格讲评</a:t>
            </a:r>
            <a:endParaRPr lang="en-US" sz="54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《那一</a:t>
            </a:r>
            <a:r>
              <a:rPr lang="zh-CN" altLang="en-US" sz="5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次</a:t>
            </a: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，我真》</a:t>
            </a:r>
            <a:endParaRPr lang="en-US" sz="54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6687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621138" y="1434529"/>
            <a:ext cx="3097028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比喻情感具象化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0970" y="190932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将抽象感受转化为具体意象，如"失望像漏气的气球，在胸腔里慢慢萎缩"，通过可视化的比喻增强感染力。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修辞手法运用实例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70387" y="4616836"/>
            <a:ext cx="3320950" cy="175639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413022" y="2732446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438423" y="3162514"/>
            <a:ext cx="3123643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排比递进抒情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7306" y="364939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用结构相似的句式强化情感，例如"那一刻，我真想钻进地缝，真想时间倒流，真想大声说对不起"，通过语势累积情绪张力。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4406723" y="1256209"/>
            <a:ext cx="3320950" cy="1756392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289006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8342981" y="1434529"/>
            <a:ext cx="3077021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拟人化环境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33289" y="1924249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赋予景物人性特征，比如"老槐树的影子在地上蜷缩着，和我一起等待最后的审判"，使环境成为情感的共情者。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282707" y="4616836"/>
            <a:ext cx="3320950" cy="17563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80874" y="2017809"/>
            <a:ext cx="1630253" cy="1138956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8025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06</a:t>
            </a:r>
            <a:endParaRPr lang="en-US" sz="8025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13710" y="3156765"/>
            <a:ext cx="6164580" cy="161544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45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升格实践训练</a:t>
            </a:r>
            <a:endParaRPr lang="en-US" sz="45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病文修改示范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83372" y="1987903"/>
            <a:ext cx="946492" cy="946492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890417" y="2194948"/>
            <a:ext cx="532402" cy="53240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</a:path>
              <a:path w="304800" h="304800">
                <a:moveTo>
                  <a:pt x="167640" y="228600"/>
                </a:moveTo>
                <a:lnTo>
                  <a:pt x="182880" y="228600"/>
                </a:lnTo>
                <a:cubicBezTo>
                  <a:pt x="208131" y="228600"/>
                  <a:pt x="228600" y="208131"/>
                  <a:pt x="228600" y="182880"/>
                </a:cubicBezTo>
                <a:cubicBezTo>
                  <a:pt x="228600" y="157629"/>
                  <a:pt x="208131" y="137160"/>
                  <a:pt x="182880" y="137160"/>
                </a:cubicBezTo>
                <a:lnTo>
                  <a:pt x="182880" y="137160"/>
                </a:lnTo>
                <a:lnTo>
                  <a:pt x="121768" y="137160"/>
                </a:lnTo>
                <a:cubicBezTo>
                  <a:pt x="113348" y="137160"/>
                  <a:pt x="106528" y="130340"/>
                  <a:pt x="106528" y="121920"/>
                </a:cubicBezTo>
                <a:cubicBezTo>
                  <a:pt x="106528" y="113500"/>
                  <a:pt x="113348" y="106680"/>
                  <a:pt x="121768" y="106680"/>
                </a:cubicBezTo>
                <a:lnTo>
                  <a:pt x="121768" y="106680"/>
                </a:lnTo>
                <a:lnTo>
                  <a:pt x="213360" y="106680"/>
                </a:lnTo>
                <a:lnTo>
                  <a:pt x="213360" y="76200"/>
                </a:lnTo>
                <a:lnTo>
                  <a:pt x="167640" y="76200"/>
                </a:lnTo>
                <a:lnTo>
                  <a:pt x="167640" y="45720"/>
                </a:lnTo>
                <a:lnTo>
                  <a:pt x="137160" y="45720"/>
                </a:lnTo>
                <a:lnTo>
                  <a:pt x="137160" y="76200"/>
                </a:lnTo>
                <a:lnTo>
                  <a:pt x="121920" y="76200"/>
                </a:lnTo>
                <a:cubicBezTo>
                  <a:pt x="96669" y="76200"/>
                  <a:pt x="76200" y="96669"/>
                  <a:pt x="76200" y="121920"/>
                </a:cubicBezTo>
                <a:cubicBezTo>
                  <a:pt x="76200" y="147171"/>
                  <a:pt x="96669" y="167640"/>
                  <a:pt x="121920" y="167640"/>
                </a:cubicBezTo>
                <a:lnTo>
                  <a:pt x="121920" y="167640"/>
                </a:lnTo>
                <a:lnTo>
                  <a:pt x="182880" y="167640"/>
                </a:lnTo>
                <a:cubicBezTo>
                  <a:pt x="191300" y="167640"/>
                  <a:pt x="198120" y="174460"/>
                  <a:pt x="198120" y="182880"/>
                </a:cubicBezTo>
                <a:cubicBezTo>
                  <a:pt x="198120" y="191300"/>
                  <a:pt x="191300" y="198120"/>
                  <a:pt x="182880" y="198120"/>
                </a:cubicBezTo>
                <a:lnTo>
                  <a:pt x="182880" y="198120"/>
                </a:lnTo>
                <a:lnTo>
                  <a:pt x="91440" y="198120"/>
                </a:lnTo>
                <a:lnTo>
                  <a:pt x="91440" y="228600"/>
                </a:lnTo>
                <a:lnTo>
                  <a:pt x="137160" y="228600"/>
                </a:lnTo>
                <a:lnTo>
                  <a:pt x="137160" y="259080"/>
                </a:lnTo>
                <a:lnTo>
                  <a:pt x="167640" y="259080"/>
                </a:lnTo>
                <a:lnTo>
                  <a:pt x="167640" y="2286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794918" y="1947621"/>
            <a:ext cx="3504595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语言表达优化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94918" y="2401255"/>
            <a:ext cx="3608627" cy="145015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原文存在口语化、重复啰嗦等问题，升格后通过替换书面词汇（如“倏地”代替“突然”）、删减冗余副词（如“非常”“真的”），使行文更简洁有力。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674479" y="1987903"/>
            <a:ext cx="946492" cy="946492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7786025" y="1963996"/>
            <a:ext cx="346467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结构逻辑调整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786025" y="2417631"/>
            <a:ext cx="3608627" cy="149007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将原文平铺直叙的时间线改为倒叙结构，开篇以环境描写烘托氛围（如“暮色漫过窗棂时，那帧画面总会浮现”），增强悬念感和层次感。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80029" y="4173323"/>
            <a:ext cx="946492" cy="946492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1791576" y="4133040"/>
            <a:ext cx="3507938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细节描写强化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791576" y="4586675"/>
            <a:ext cx="3608627" cy="145015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针对原文“手抖得厉害”的笼统表述，新增触觉与视觉细节（如“掌心渗出的冷汗将试卷边缘浸出深浅不一的褐黄晕染”），使场景更具象化。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671136" y="4173323"/>
            <a:ext cx="946492" cy="946492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7782682" y="4149416"/>
            <a:ext cx="3468017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情感升华处理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782682" y="4603050"/>
            <a:ext cx="3608627" cy="1433782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在结尾段补充心理独白（如“原来成长的印记，往往镌刻在这些战栗的褶皱里”），通过隐喻手法将个人体验上升到哲理层面。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911937" y="2225362"/>
            <a:ext cx="471575" cy="4715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7" name="Freeform 17"/>
          <p:cNvSpPr/>
          <p:nvPr/>
        </p:nvSpPr>
        <p:spPr>
          <a:xfrm>
            <a:off x="944643" y="4457751"/>
            <a:ext cx="423950" cy="4239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60960" y="167640"/>
                </a:moveTo>
                <a:lnTo>
                  <a:pt x="30480" y="167640"/>
                </a:lnTo>
                <a:cubicBezTo>
                  <a:pt x="13649" y="167640"/>
                  <a:pt x="0" y="153991"/>
                  <a:pt x="0" y="137160"/>
                </a:cubicBezTo>
                <a:lnTo>
                  <a:pt x="0" y="137160"/>
                </a:lnTo>
                <a:lnTo>
                  <a:pt x="0" y="76200"/>
                </a:lnTo>
                <a:cubicBezTo>
                  <a:pt x="0" y="59436"/>
                  <a:pt x="13716" y="45720"/>
                  <a:pt x="30480" y="45720"/>
                </a:cubicBezTo>
                <a:lnTo>
                  <a:pt x="60960" y="45720"/>
                </a:lnTo>
                <a:lnTo>
                  <a:pt x="60960" y="15240"/>
                </a:lnTo>
                <a:lnTo>
                  <a:pt x="274320" y="15240"/>
                </a:lnTo>
                <a:lnTo>
                  <a:pt x="274320" y="167640"/>
                </a:lnTo>
                <a:cubicBezTo>
                  <a:pt x="274320" y="201311"/>
                  <a:pt x="247031" y="228600"/>
                  <a:pt x="213360" y="228600"/>
                </a:cubicBezTo>
                <a:lnTo>
                  <a:pt x="213360" y="228600"/>
                </a:lnTo>
                <a:lnTo>
                  <a:pt x="121920" y="228600"/>
                </a:lnTo>
                <a:cubicBezTo>
                  <a:pt x="88249" y="228600"/>
                  <a:pt x="60960" y="201311"/>
                  <a:pt x="60960" y="167640"/>
                </a:cubicBezTo>
                <a:lnTo>
                  <a:pt x="60960" y="167640"/>
                </a:lnTo>
                <a:close/>
              </a:path>
              <a:path w="304800" h="304800">
                <a:moveTo>
                  <a:pt x="60960" y="137160"/>
                </a:moveTo>
                <a:lnTo>
                  <a:pt x="60960" y="76200"/>
                </a:lnTo>
                <a:lnTo>
                  <a:pt x="30480" y="76200"/>
                </a:lnTo>
                <a:lnTo>
                  <a:pt x="30480" y="137160"/>
                </a:lnTo>
                <a:lnTo>
                  <a:pt x="60960" y="137160"/>
                </a:lnTo>
                <a:close/>
              </a:path>
              <a:path w="304800" h="304800">
                <a:moveTo>
                  <a:pt x="30480" y="259080"/>
                </a:moveTo>
                <a:lnTo>
                  <a:pt x="30480" y="243840"/>
                </a:lnTo>
                <a:lnTo>
                  <a:pt x="304800" y="243840"/>
                </a:lnTo>
                <a:lnTo>
                  <a:pt x="304800" y="259080"/>
                </a:lnTo>
                <a:lnTo>
                  <a:pt x="243840" y="289560"/>
                </a:lnTo>
                <a:lnTo>
                  <a:pt x="91440" y="289560"/>
                </a:lnTo>
                <a:lnTo>
                  <a:pt x="30480" y="25908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6938590" y="4454602"/>
            <a:ext cx="411583" cy="38393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同题异构对比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518309" y="2366778"/>
            <a:ext cx="1226153" cy="1102042"/>
          </a:xfrm>
          <a:custGeom>
            <a:avLst/>
            <a:gdLst/>
            <a:ahLst/>
            <a:cxnLst/>
            <a:rect l="l" t="t" r="r" b="b"/>
            <a:pathLst>
              <a:path w="817467" h="544978">
                <a:moveTo>
                  <a:pt x="408734" y="0"/>
                </a:moveTo>
                <a:lnTo>
                  <a:pt x="817467" y="544978"/>
                </a:lnTo>
                <a:lnTo>
                  <a:pt x="0" y="544978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4267676" y="4614774"/>
            <a:ext cx="3727418" cy="1102042"/>
          </a:xfrm>
          <a:custGeom>
            <a:avLst/>
            <a:gdLst/>
            <a:ahLst/>
            <a:cxnLst/>
            <a:rect l="l" t="t" r="r" b="b"/>
            <a:pathLst>
              <a:path w="2485100" h="544978">
                <a:moveTo>
                  <a:pt x="408733" y="0"/>
                </a:moveTo>
                <a:lnTo>
                  <a:pt x="2076367" y="0"/>
                </a:lnTo>
                <a:lnTo>
                  <a:pt x="2485100" y="544978"/>
                </a:lnTo>
                <a:lnTo>
                  <a:pt x="0" y="544978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892993" y="3490728"/>
            <a:ext cx="2476786" cy="1102042"/>
          </a:xfrm>
          <a:custGeom>
            <a:avLst/>
            <a:gdLst/>
            <a:ahLst/>
            <a:cxnLst/>
            <a:rect l="l" t="t" r="r" b="b"/>
            <a:pathLst>
              <a:path w="1651284" h="544978">
                <a:moveTo>
                  <a:pt x="408733" y="0"/>
                </a:moveTo>
                <a:lnTo>
                  <a:pt x="1242551" y="0"/>
                </a:lnTo>
                <a:lnTo>
                  <a:pt x="1651284" y="544978"/>
                </a:lnTo>
                <a:lnTo>
                  <a:pt x="0" y="544978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1066626" y="3119087"/>
            <a:ext cx="3336428" cy="6117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冲突设置对比</a:t>
            </a:r>
            <a:endParaRPr lang="en-US" sz="2400" b="1">
              <a:solidFill>
                <a:schemeClr val="accent4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9951" y="3730787"/>
            <a:ext cx="3403103" cy="1633128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A文以“比赛失利”为单一矛盾点，B文则叠加“考前高烧”与“隐瞒病情”的复合冲突，后者更易引发读者共情。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030185" y="1306798"/>
            <a:ext cx="3336428" cy="6117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叙事视角差异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30185" y="1863405"/>
            <a:ext cx="3403103" cy="160541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A文采用第一人称限知视角聚焦心理变化，B文则用第三人称全知视角穿插母亲的特写镜头，展现同一事件的双向情感流动。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37170" y="3562422"/>
            <a:ext cx="3150267" cy="6117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意象运用区分</a:t>
            </a:r>
            <a:endParaRPr lang="en-US" sz="2400" b="1">
              <a:solidFill>
                <a:schemeClr val="accent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937170" y="4174123"/>
            <a:ext cx="3389796" cy="1547599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A文用“折断的铅笔”象征挫败感，B文选择“反复熨烫的校服”隐喻母亲的焦虑，不同意象系统体现写作风格的个性化。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417011" y="1925269"/>
            <a:ext cx="1428750" cy="142875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992320" y="2795880"/>
            <a:ext cx="278130" cy="39624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1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949458" y="3843630"/>
            <a:ext cx="363855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3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2</a:t>
            </a:r>
            <a:endParaRPr lang="en-US" sz="2400">
              <a:solidFill>
                <a:schemeClr val="accent3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973270" y="4967675"/>
            <a:ext cx="316230" cy="39624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3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76454" y="-502636"/>
            <a:ext cx="8930991" cy="8930991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课堂限时练笔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75" r="16675"/>
          <a:stretch>
            <a:fillRect/>
          </a:stretch>
        </p:blipFill>
        <p:spPr>
          <a:xfrm>
            <a:off x="10003600" y="1924509"/>
            <a:ext cx="4076700" cy="4076700"/>
          </a:xfrm>
          <a:prstGeom prst="ellipse">
            <a:avLst/>
          </a:prstGeom>
        </p:spPr>
      </p:pic>
      <p:cxnSp>
        <p:nvCxnSpPr>
          <p:cNvPr id="5" name="Connector 5"/>
          <p:cNvCxnSpPr/>
          <p:nvPr/>
        </p:nvCxnSpPr>
        <p:spPr>
          <a:xfrm>
            <a:off x="1075015" y="2403288"/>
            <a:ext cx="6809453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AutoShape 6"/>
          <p:cNvSpPr/>
          <p:nvPr/>
        </p:nvSpPr>
        <p:spPr>
          <a:xfrm>
            <a:off x="676027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9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3014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0251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80058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2202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情境速写训练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52202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要求学生在5分钟内完成“等待成绩公布”的微场景描写，重点训练“秒针走动声”“指甲嵌入掌心的月牙痕”等感官细节捕捉能力。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0632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设计“喜极而泣”“怒极反笑”等极端情绪转换片段写作，指导学生通过肢体语言（如“笑声突然噎在喉间变成哽咽”）实现自然过渡。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0632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情感转换练习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7869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结构搭建实践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527869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提供“暴雨-彩虹”的隐喻框架，让学生自主设计与之对应的“挫折-成长”叙事结构，培养象征思维。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7676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升格诊断作业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767676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分发未修改的病文，要求学生用不同颜色笔标注“语言”“结构”“立意”三方面的改进空间，强化批判性阅读能力。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57550" y="2085975"/>
            <a:ext cx="5676900" cy="13430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64000"/>
              </a:lnSpc>
            </a:pPr>
            <a:r>
              <a:rPr lang="en-US" sz="8775" b="1">
                <a:solidFill>
                  <a:srgbClr val="000000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THANKS</a:t>
            </a:r>
            <a:endParaRPr lang="en-US" sz="8775" b="1">
              <a:solidFill>
                <a:srgbClr val="000000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471988" y="3586159"/>
            <a:ext cx="3248025" cy="62865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感谢您的观看</a:t>
            </a:r>
            <a:endParaRPr lang="en-US" sz="3000">
              <a:solidFill>
                <a:srgbClr val="FFFFFF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题目关键词解读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41045" y="1226820"/>
            <a:ext cx="1072832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以《那一次，我真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》为题，先将题目补充完整，然后写一篇以记事为主的作文。不少于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字。提示：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这是半命题作文，可以补充一个表示情感或心理活动的词语，如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快乐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开心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感动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后悔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等。题目中的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，表明这件事带给你的情感冲击是很强烈的，让你印象深刻。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要注意有重点地展开叙述，突出事件中触动你情感地部分。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常见补题误区分析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609373" y="1246529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事件堆砌型</a:t>
            </a:r>
            <a:endParaRPr lang="en-US" sz="1100"/>
          </a:p>
        </p:txBody>
      </p:sp>
      <p:sp>
        <p:nvSpPr>
          <p:cNvPr id="7" name="TextBox 7"/>
          <p:cNvSpPr txBox="1"/>
          <p:nvPr>
            <p:custDataLst>
              <p:tags r:id="rId3"/>
            </p:custDataLst>
          </p:nvPr>
        </p:nvSpPr>
        <p:spPr>
          <a:xfrm>
            <a:off x="609373" y="1732534"/>
            <a:ext cx="4282862" cy="983867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如《那一刻，我真感动》，用80%篇幅写运动会过程，仅结尾贴标签"我很感动"。应压缩事件过程，聚焦领奖台腿抖、观众席闪光灯等瞬间细节。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609373" y="2883307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情感悬浮</a:t>
            </a:r>
            <a:endParaRPr lang="en-US" sz="1100"/>
          </a:p>
        </p:txBody>
      </p:sp>
      <p:sp>
        <p:nvSpPr>
          <p:cNvPr id="9" name="TextBox 9"/>
          <p:cNvSpPr txBox="1"/>
          <p:nvPr>
            <p:custDataLst>
              <p:tags r:id="rId5"/>
            </p:custDataLst>
          </p:nvPr>
        </p:nvSpPr>
        <p:spPr>
          <a:xfrm>
            <a:off x="609373" y="3369312"/>
            <a:ext cx="4282862" cy="1010481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只写了比赛的过程，没有对事件和人物的细节进行扣题的叙述。</a:t>
            </a:r>
            <a:endParaRPr lang="zh-CN" alt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6"/>
            </p:custDataLst>
          </p:nvPr>
        </p:nvSpPr>
        <p:spPr>
          <a:xfrm>
            <a:off x="609373" y="4528880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zh-CN" altLang="en-US" sz="2325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词性错误</a:t>
            </a:r>
            <a:r>
              <a:rPr lang="en-US" altLang="zh-CN" sz="2325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 </a:t>
            </a:r>
            <a:endParaRPr lang="en-US" altLang="zh-CN" sz="2325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TextBox 11"/>
          <p:cNvSpPr txBox="1"/>
          <p:nvPr>
            <p:custDataLst>
              <p:tags r:id="rId7"/>
            </p:custDataLst>
          </p:nvPr>
        </p:nvSpPr>
        <p:spPr>
          <a:xfrm>
            <a:off x="609373" y="5010231"/>
            <a:ext cx="4282862" cy="1156860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如《那一次，我真的知道我错了》</a:t>
            </a:r>
            <a:endParaRPr lang="en-US" altLang="zh-CN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25000" r="25000"/>
          <a:stretch>
            <a:fillRect/>
          </a:stretch>
        </p:blipFill>
        <p:spPr>
          <a:xfrm>
            <a:off x="615557" y="1293101"/>
            <a:ext cx="3938035" cy="525071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4232060" y="1718638"/>
            <a:ext cx="7211308" cy="4522346"/>
          </a:xfrm>
          <a:prstGeom prst="roundRect">
            <a:avLst>
              <a:gd name="adj" fmla="val 4504"/>
            </a:avLst>
          </a:prstGeom>
          <a:solidFill>
            <a:schemeClr val="lt2">
              <a:alpha val="100000"/>
            </a:schemeClr>
          </a:solidFill>
          <a:effectLst>
            <a:outerShdw blurRad="381000">
              <a:srgbClr val="000000">
                <a:alpha val="7000"/>
              </a:srgbClr>
            </a:outerShdw>
          </a:effectLst>
        </p:spPr>
      </p:sp>
      <p:sp>
        <p:nvSpPr>
          <p:cNvPr id="4" name="TextBox 4"/>
          <p:cNvSpPr txBox="1"/>
          <p:nvPr/>
        </p:nvSpPr>
        <p:spPr>
          <a:xfrm>
            <a:off x="4599214" y="2625365"/>
            <a:ext cx="6477000" cy="1257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关键场景平均仅占全文15%-20%，应通过"慢镜头写作法"将3秒的瞬间扩展为300字描写，如分解"篮球入网时网绳的颤动轨迹"。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99214" y="2143575"/>
            <a:ext cx="6477000" cy="645267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高潮段落缩水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599214" y="4589063"/>
            <a:ext cx="6477000" cy="127152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62%的作文出现"通过这件事我明白了..."等说教结尾，可改用"路灯突然亮起时，我们的影子在墙上撞成一朵花"等意象化收束。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599214" y="4153214"/>
            <a:ext cx="6477000" cy="645267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结尾强行升华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结构比例失衡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564771"/>
            <a:ext cx="12190690" cy="131740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人物事件具体化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836554" y="6038850"/>
            <a:ext cx="8425779" cy="19050"/>
          </a:xfrm>
          <a:prstGeom prst="rect">
            <a:avLst/>
          </a:prstGeom>
          <a:noFill/>
        </p:spPr>
      </p:sp>
      <p:sp>
        <p:nvSpPr>
          <p:cNvPr id="5" name="AutoShape 5"/>
          <p:cNvSpPr/>
          <p:nvPr/>
        </p:nvSpPr>
        <p:spPr>
          <a:xfrm>
            <a:off x="320475" y="5991225"/>
            <a:ext cx="11550596" cy="146379"/>
          </a:xfrm>
          <a:prstGeom prst="roundRect">
            <a:avLst>
              <a:gd name="adj" fmla="val 29781"/>
            </a:avLst>
          </a:prstGeom>
          <a:solidFill>
            <a:schemeClr val="accent1">
              <a:alpha val="100000"/>
            </a:schemeClr>
          </a:solidFill>
        </p:spPr>
      </p:sp>
      <p:grpSp>
        <p:nvGrpSpPr>
          <p:cNvPr id="6" name="Group 6"/>
          <p:cNvGrpSpPr/>
          <p:nvPr>
            <p:custDataLst>
              <p:tags r:id="rId2"/>
            </p:custDataLst>
          </p:nvPr>
        </p:nvGrpSpPr>
        <p:grpSpPr>
          <a:xfrm rot="0">
            <a:off x="756982" y="2038350"/>
            <a:ext cx="2438400" cy="4019550"/>
            <a:chOff x="756982" y="2038350"/>
            <a:chExt cx="2438400" cy="4019550"/>
          </a:xfrm>
        </p:grpSpPr>
        <p:sp>
          <p:nvSpPr>
            <p:cNvPr id="7" name="AutoShape 7"/>
            <p:cNvSpPr/>
            <p:nvPr>
              <p:custDataLst>
                <p:tags r:id="rId3"/>
              </p:custDataLst>
            </p:nvPr>
          </p:nvSpPr>
          <p:spPr>
            <a:xfrm>
              <a:off x="756982" y="3267075"/>
              <a:ext cx="2438400" cy="2790825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8" name="AutoShape 8"/>
            <p:cNvSpPr/>
            <p:nvPr>
              <p:custDataLst>
                <p:tags r:id="rId4"/>
              </p:custDataLst>
            </p:nvPr>
          </p:nvSpPr>
          <p:spPr>
            <a:xfrm>
              <a:off x="756982" y="2038350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9" name="Group 9"/>
          <p:cNvGrpSpPr/>
          <p:nvPr>
            <p:custDataLst>
              <p:tags r:id="rId5"/>
            </p:custDataLst>
          </p:nvPr>
        </p:nvGrpSpPr>
        <p:grpSpPr>
          <a:xfrm rot="0">
            <a:off x="776032" y="2057470"/>
            <a:ext cx="2400300" cy="3933686"/>
            <a:chOff x="776032" y="2057470"/>
            <a:chExt cx="2400300" cy="3933686"/>
          </a:xfrm>
        </p:grpSpPr>
        <p:sp>
          <p:nvSpPr>
            <p:cNvPr id="10" name="AutoShape 10"/>
            <p:cNvSpPr/>
            <p:nvPr>
              <p:custDataLst>
                <p:tags r:id="rId6"/>
              </p:custDataLst>
            </p:nvPr>
          </p:nvSpPr>
          <p:spPr>
            <a:xfrm>
              <a:off x="776032" y="3257620"/>
              <a:ext cx="2400300" cy="273353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11" name="AutoShape 11"/>
            <p:cNvSpPr/>
            <p:nvPr>
              <p:custDataLst>
                <p:tags r:id="rId7"/>
              </p:custDataLst>
            </p:nvPr>
          </p:nvSpPr>
          <p:spPr>
            <a:xfrm>
              <a:off x="776032" y="2057470"/>
              <a:ext cx="2400300" cy="2400300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</p:spPr>
        </p:sp>
      </p:grpSp>
      <p:pic>
        <p:nvPicPr>
          <p:cNvPr id="12" name="Picture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alphaModFix amt="100000"/>
          </a:blip>
          <a:srcRect t="16675" b="16675"/>
          <a:stretch>
            <a:fillRect/>
          </a:stretch>
        </p:blipFill>
        <p:spPr>
          <a:xfrm>
            <a:off x="1166557" y="2296017"/>
            <a:ext cx="1619250" cy="1619250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785557" y="4021401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动态特征捕捉</a:t>
            </a:r>
            <a:endParaRPr lang="en-US" sz="1100"/>
          </a:p>
        </p:txBody>
      </p:sp>
      <p:sp>
        <p:nvSpPr>
          <p:cNvPr id="14" name="TextBox 14"/>
          <p:cNvSpPr txBox="1"/>
          <p:nvPr>
            <p:custDataLst>
              <p:tags r:id="rId11"/>
            </p:custDataLst>
          </p:nvPr>
        </p:nvSpPr>
        <p:spPr>
          <a:xfrm>
            <a:off x="766507" y="4515081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用连续动作分解代替静态描述（如"她攥着试卷的指节发白，突然转身撞开教室后门"），通过"皱眉-吞咽-握拳"等微表情串联展现心理变化。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grpSp>
        <p:nvGrpSpPr>
          <p:cNvPr id="15" name="Group 15"/>
          <p:cNvGrpSpPr/>
          <p:nvPr>
            <p:custDataLst>
              <p:tags r:id="rId12"/>
            </p:custDataLst>
          </p:nvPr>
        </p:nvGrpSpPr>
        <p:grpSpPr>
          <a:xfrm rot="0">
            <a:off x="3511699" y="1519581"/>
            <a:ext cx="2438400" cy="4538319"/>
            <a:chOff x="3511699" y="1519581"/>
            <a:chExt cx="2438400" cy="4538319"/>
          </a:xfrm>
        </p:grpSpPr>
        <p:sp>
          <p:nvSpPr>
            <p:cNvPr id="16" name="AutoShape 16"/>
            <p:cNvSpPr/>
            <p:nvPr>
              <p:custDataLst>
                <p:tags r:id="rId13"/>
              </p:custDataLst>
            </p:nvPr>
          </p:nvSpPr>
          <p:spPr>
            <a:xfrm>
              <a:off x="3511699" y="2748306"/>
              <a:ext cx="2438400" cy="3309594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17" name="AutoShape 17"/>
            <p:cNvSpPr/>
            <p:nvPr>
              <p:custDataLst>
                <p:tags r:id="rId14"/>
              </p:custDataLst>
            </p:nvPr>
          </p:nvSpPr>
          <p:spPr>
            <a:xfrm>
              <a:off x="3511699" y="1519581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18" name="Group 18"/>
          <p:cNvGrpSpPr/>
          <p:nvPr>
            <p:custDataLst>
              <p:tags r:id="rId15"/>
            </p:custDataLst>
          </p:nvPr>
        </p:nvGrpSpPr>
        <p:grpSpPr>
          <a:xfrm rot="0">
            <a:off x="3530749" y="1538700"/>
            <a:ext cx="2400300" cy="4519200"/>
            <a:chOff x="3530749" y="1538700"/>
            <a:chExt cx="2400300" cy="4519200"/>
          </a:xfrm>
        </p:grpSpPr>
        <p:sp>
          <p:nvSpPr>
            <p:cNvPr id="19" name="AutoShape 19"/>
            <p:cNvSpPr/>
            <p:nvPr>
              <p:custDataLst>
                <p:tags r:id="rId16"/>
              </p:custDataLst>
            </p:nvPr>
          </p:nvSpPr>
          <p:spPr>
            <a:xfrm>
              <a:off x="3530749" y="2738850"/>
              <a:ext cx="2400300" cy="331905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0" name="AutoShape 20"/>
            <p:cNvSpPr/>
            <p:nvPr>
              <p:custDataLst>
                <p:tags r:id="rId17"/>
              </p:custDataLst>
            </p:nvPr>
          </p:nvSpPr>
          <p:spPr>
            <a:xfrm>
              <a:off x="3530749" y="1538700"/>
              <a:ext cx="2400300" cy="24003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pic>
        <p:nvPicPr>
          <p:cNvPr id="21" name="Picture 2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alphaModFix amt="100000"/>
          </a:blip>
          <a:srcRect/>
          <a:stretch>
            <a:fillRect/>
          </a:stretch>
        </p:blipFill>
        <p:spPr>
          <a:xfrm>
            <a:off x="3921274" y="1872498"/>
            <a:ext cx="1619250" cy="1619250"/>
          </a:xfrm>
          <a:prstGeom prst="ellipse">
            <a:avLst/>
          </a:prstGeom>
          <a:ln w="57150">
            <a:solidFill>
              <a:srgbClr val="FFFFFF"/>
            </a:solidFill>
            <a:prstDash val="solid"/>
          </a:ln>
        </p:spPr>
      </p:pic>
      <p:sp>
        <p:nvSpPr>
          <p:cNvPr id="22" name="AutoShape 22"/>
          <p:cNvSpPr/>
          <p:nvPr>
            <p:custDataLst>
              <p:tags r:id="rId20"/>
            </p:custDataLst>
          </p:nvPr>
        </p:nvSpPr>
        <p:spPr>
          <a:xfrm>
            <a:off x="3530749" y="3664557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对话信息分层</a:t>
            </a:r>
            <a:endParaRPr lang="en-US" sz="1100"/>
          </a:p>
        </p:txBody>
      </p:sp>
      <p:sp>
        <p:nvSpPr>
          <p:cNvPr id="23" name="TextBox 23"/>
          <p:cNvSpPr txBox="1"/>
          <p:nvPr>
            <p:custDataLst>
              <p:tags r:id="rId21"/>
            </p:custDataLst>
          </p:nvPr>
        </p:nvSpPr>
        <p:spPr>
          <a:xfrm>
            <a:off x="3516391" y="4158236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设计包含潜台词的简短对话（如"‘药在抽屉’——母亲背对着我咳嗽"，暗示带病备药的关怀），避免直白的情感表白。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grpSp>
        <p:nvGrpSpPr>
          <p:cNvPr id="24" name="Group 24"/>
          <p:cNvGrpSpPr/>
          <p:nvPr>
            <p:custDataLst>
              <p:tags r:id="rId22"/>
            </p:custDataLst>
          </p:nvPr>
        </p:nvGrpSpPr>
        <p:grpSpPr>
          <a:xfrm rot="0">
            <a:off x="6276080" y="1519581"/>
            <a:ext cx="2438400" cy="4538319"/>
            <a:chOff x="6276080" y="1519581"/>
            <a:chExt cx="2438400" cy="4538319"/>
          </a:xfrm>
        </p:grpSpPr>
        <p:sp>
          <p:nvSpPr>
            <p:cNvPr id="25" name="AutoShape 25"/>
            <p:cNvSpPr/>
            <p:nvPr>
              <p:custDataLst>
                <p:tags r:id="rId23"/>
              </p:custDataLst>
            </p:nvPr>
          </p:nvSpPr>
          <p:spPr>
            <a:xfrm>
              <a:off x="6276080" y="2748306"/>
              <a:ext cx="2438400" cy="3309594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6" name="AutoShape 26"/>
            <p:cNvSpPr/>
            <p:nvPr>
              <p:custDataLst>
                <p:tags r:id="rId24"/>
              </p:custDataLst>
            </p:nvPr>
          </p:nvSpPr>
          <p:spPr>
            <a:xfrm>
              <a:off x="6276080" y="1519581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27" name="Group 27"/>
          <p:cNvGrpSpPr/>
          <p:nvPr>
            <p:custDataLst>
              <p:tags r:id="rId25"/>
            </p:custDataLst>
          </p:nvPr>
        </p:nvGrpSpPr>
        <p:grpSpPr>
          <a:xfrm rot="0">
            <a:off x="6295130" y="1538700"/>
            <a:ext cx="2400300" cy="4519200"/>
            <a:chOff x="6295130" y="1538700"/>
            <a:chExt cx="2400300" cy="4519200"/>
          </a:xfrm>
        </p:grpSpPr>
        <p:sp>
          <p:nvSpPr>
            <p:cNvPr id="28" name="AutoShape 28"/>
            <p:cNvSpPr/>
            <p:nvPr>
              <p:custDataLst>
                <p:tags r:id="rId26"/>
              </p:custDataLst>
            </p:nvPr>
          </p:nvSpPr>
          <p:spPr>
            <a:xfrm>
              <a:off x="6295130" y="2738850"/>
              <a:ext cx="2400300" cy="331905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9" name="AutoShape 29"/>
            <p:cNvSpPr/>
            <p:nvPr>
              <p:custDataLst>
                <p:tags r:id="rId27"/>
              </p:custDataLst>
            </p:nvPr>
          </p:nvSpPr>
          <p:spPr>
            <a:xfrm>
              <a:off x="6295130" y="1538700"/>
              <a:ext cx="2400300" cy="24003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pic>
        <p:nvPicPr>
          <p:cNvPr id="30" name="Picture 30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alphaModFix amt="100000"/>
          </a:blip>
          <a:srcRect/>
          <a:stretch>
            <a:fillRect/>
          </a:stretch>
        </p:blipFill>
        <p:spPr>
          <a:xfrm>
            <a:off x="6685655" y="1872498"/>
            <a:ext cx="1619250" cy="1619250"/>
          </a:xfrm>
          <a:prstGeom prst="ellipse">
            <a:avLst/>
          </a:prstGeom>
          <a:ln w="57150">
            <a:solidFill>
              <a:srgbClr val="FFFFFF"/>
            </a:solidFill>
            <a:prstDash val="solid"/>
          </a:ln>
        </p:spPr>
      </p:pic>
      <p:sp>
        <p:nvSpPr>
          <p:cNvPr id="31" name="AutoShape 31"/>
          <p:cNvSpPr/>
          <p:nvPr>
            <p:custDataLst>
              <p:tags r:id="rId30"/>
            </p:custDataLst>
          </p:nvPr>
        </p:nvSpPr>
        <p:spPr>
          <a:xfrm>
            <a:off x="6295130" y="3664557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道具象征运用</a:t>
            </a:r>
            <a:endParaRPr lang="en-US" sz="1100"/>
          </a:p>
        </p:txBody>
      </p:sp>
      <p:sp>
        <p:nvSpPr>
          <p:cNvPr id="32" name="TextBox 32"/>
          <p:cNvSpPr txBox="1"/>
          <p:nvPr>
            <p:custDataLst>
              <p:tags r:id="rId31"/>
            </p:custDataLst>
          </p:nvPr>
        </p:nvSpPr>
        <p:spPr>
          <a:xfrm>
            <a:off x="6280772" y="4158236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选择贯穿全文的关键物品（如"总系错的鞋带""裂屏的旧手机"），使其在不同场景中承载情感发展的隐喻功能。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grpSp>
        <p:nvGrpSpPr>
          <p:cNvPr id="33" name="Group 33"/>
          <p:cNvGrpSpPr/>
          <p:nvPr>
            <p:custDataLst>
              <p:tags r:id="rId32"/>
            </p:custDataLst>
          </p:nvPr>
        </p:nvGrpSpPr>
        <p:grpSpPr>
          <a:xfrm rot="0">
            <a:off x="9022814" y="2038350"/>
            <a:ext cx="2438400" cy="4019550"/>
            <a:chOff x="9022814" y="2038350"/>
            <a:chExt cx="2438400" cy="4019550"/>
          </a:xfrm>
        </p:grpSpPr>
        <p:sp>
          <p:nvSpPr>
            <p:cNvPr id="34" name="AutoShape 34"/>
            <p:cNvSpPr/>
            <p:nvPr>
              <p:custDataLst>
                <p:tags r:id="rId33"/>
              </p:custDataLst>
            </p:nvPr>
          </p:nvSpPr>
          <p:spPr>
            <a:xfrm>
              <a:off x="9022814" y="3267075"/>
              <a:ext cx="2438400" cy="2790825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35" name="AutoShape 35"/>
            <p:cNvSpPr/>
            <p:nvPr>
              <p:custDataLst>
                <p:tags r:id="rId34"/>
              </p:custDataLst>
            </p:nvPr>
          </p:nvSpPr>
          <p:spPr>
            <a:xfrm>
              <a:off x="9022814" y="2038350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36" name="Group 36"/>
          <p:cNvGrpSpPr/>
          <p:nvPr>
            <p:custDataLst>
              <p:tags r:id="rId35"/>
            </p:custDataLst>
          </p:nvPr>
        </p:nvGrpSpPr>
        <p:grpSpPr>
          <a:xfrm rot="0">
            <a:off x="9041864" y="2057470"/>
            <a:ext cx="2400300" cy="3933686"/>
            <a:chOff x="9041864" y="2057470"/>
            <a:chExt cx="2400300" cy="3933686"/>
          </a:xfrm>
        </p:grpSpPr>
        <p:sp>
          <p:nvSpPr>
            <p:cNvPr id="37" name="AutoShape 37"/>
            <p:cNvSpPr/>
            <p:nvPr>
              <p:custDataLst>
                <p:tags r:id="rId36"/>
              </p:custDataLst>
            </p:nvPr>
          </p:nvSpPr>
          <p:spPr>
            <a:xfrm>
              <a:off x="9041864" y="3257620"/>
              <a:ext cx="2400300" cy="273353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38" name="AutoShape 38"/>
            <p:cNvSpPr/>
            <p:nvPr>
              <p:custDataLst>
                <p:tags r:id="rId37"/>
              </p:custDataLst>
            </p:nvPr>
          </p:nvSpPr>
          <p:spPr>
            <a:xfrm>
              <a:off x="9041864" y="2057470"/>
              <a:ext cx="2400300" cy="2400300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</p:spPr>
        </p:sp>
      </p:grpSp>
      <p:pic>
        <p:nvPicPr>
          <p:cNvPr id="39" name="Picture 39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alphaModFix amt="100000"/>
          </a:blip>
          <a:srcRect l="16675" r="16675"/>
          <a:stretch>
            <a:fillRect/>
          </a:stretch>
        </p:blipFill>
        <p:spPr>
          <a:xfrm>
            <a:off x="9432389" y="2296017"/>
            <a:ext cx="1619250" cy="1619250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40" name="AutoShape 40"/>
          <p:cNvSpPr/>
          <p:nvPr>
            <p:custDataLst>
              <p:tags r:id="rId40"/>
            </p:custDataLst>
          </p:nvPr>
        </p:nvSpPr>
        <p:spPr>
          <a:xfrm>
            <a:off x="9051389" y="4021401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感官记忆唤醒</a:t>
            </a:r>
            <a:endParaRPr lang="en-US" sz="1100"/>
          </a:p>
        </p:txBody>
      </p:sp>
      <p:sp>
        <p:nvSpPr>
          <p:cNvPr id="41" name="TextBox 41"/>
          <p:cNvSpPr txBox="1"/>
          <p:nvPr>
            <p:custDataLst>
              <p:tags r:id="rId41"/>
            </p:custDataLst>
          </p:nvPr>
        </p:nvSpPr>
        <p:spPr>
          <a:xfrm>
            <a:off x="9032339" y="4515081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组合非常规感官描写（如"消毒水味道混着百合花香""保温杯碰撞铁课桌的闷响"），建立多维度的场景记忆点。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2508" y="4938029"/>
            <a:ext cx="10906531" cy="1373297"/>
          </a:xfrm>
          <a:prstGeom prst="ellipse">
            <a:avLst/>
          </a:prstGeom>
          <a:noFill/>
          <a:ln w="19050">
            <a:gradFill>
              <a:gsLst>
                <a:gs pos="3400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情感转折可视化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145518" y="1368625"/>
            <a:ext cx="9900511" cy="4391356"/>
          </a:xfrm>
          <a:prstGeom prst="roundRect">
            <a:avLst>
              <a:gd name="adj" fmla="val 6363"/>
            </a:avLst>
          </a:prstGeom>
          <a:gradFill>
            <a:gsLst>
              <a:gs pos="0">
                <a:schemeClr val="lt2">
                  <a:alpha val="0"/>
                </a:schemeClr>
              </a:gs>
              <a:gs pos="96000">
                <a:schemeClr val="lt2">
                  <a:alpha val="100000"/>
                </a:schemeClr>
              </a:gs>
            </a:gsLst>
            <a:lin ang="16200000"/>
          </a:gradFill>
          <a:ln w="19050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642508" y="5173915"/>
            <a:ext cx="10906531" cy="1373297"/>
          </a:xfrm>
          <a:prstGeom prst="ellipse">
            <a:avLst/>
          </a:prstGeom>
          <a:noFill/>
          <a:ln w="19050">
            <a:gradFill>
              <a:gsLst>
                <a:gs pos="3100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7861021" y="1599594"/>
            <a:ext cx="2967836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节奏控制技法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7861021" y="2092152"/>
            <a:ext cx="2967836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在情感爆发点前设置2-3个细节伏笔（如"第三次瞥见同桌悄悄修正我的实验数据"），通过累积效应强化转折合理性。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150097" y="3815610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089903" y="3872142"/>
            <a:ext cx="2510071" cy="1267871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868689" y="480748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11" name="AutoShape 11"/>
          <p:cNvSpPr/>
          <p:nvPr/>
        </p:nvSpPr>
        <p:spPr>
          <a:xfrm>
            <a:off x="4619178" y="1616124"/>
            <a:ext cx="2913571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环境同步异变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619178" y="2108682"/>
            <a:ext cx="2913571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使景物描写随情感升级而改变（如"暴雨骤停时，梧桐叶上的水珠正巧砸中那本翻开的同学录"），实现情景交融的戏剧性效果。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908116" y="3803564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4806514" y="3896014"/>
            <a:ext cx="2726235" cy="1484651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694254" y="2320590"/>
            <a:ext cx="19050" cy="878271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5693382" y="508670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17" name="Freeform 17"/>
          <p:cNvSpPr/>
          <p:nvPr/>
        </p:nvSpPr>
        <p:spPr>
          <a:xfrm>
            <a:off x="5972877" y="5366195"/>
            <a:ext cx="393511" cy="39351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</a:path>
              <a:path w="304800" h="304800"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</a:path>
              <a:path w="304800" h="304800"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9165292" y="5094559"/>
            <a:ext cx="359293" cy="35929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0883" y="184766"/>
                </a:moveTo>
                <a:lnTo>
                  <a:pt x="35557" y="89516"/>
                </a:lnTo>
                <a:cubicBezTo>
                  <a:pt x="-11849" y="144323"/>
                  <a:pt x="-11849" y="225219"/>
                  <a:pt x="35557" y="280016"/>
                </a:cubicBezTo>
                <a:lnTo>
                  <a:pt x="130883" y="184766"/>
                </a:lnTo>
                <a:close/>
              </a:path>
              <a:path w="304800" h="304800">
                <a:moveTo>
                  <a:pt x="190510" y="39605"/>
                </a:moveTo>
                <a:lnTo>
                  <a:pt x="190510" y="179108"/>
                </a:lnTo>
                <a:lnTo>
                  <a:pt x="91907" y="277749"/>
                </a:lnTo>
                <a:cubicBezTo>
                  <a:pt x="114081" y="294303"/>
                  <a:pt x="141018" y="304800"/>
                  <a:pt x="170783" y="304800"/>
                </a:cubicBezTo>
                <a:cubicBezTo>
                  <a:pt x="244821" y="304800"/>
                  <a:pt x="304800" y="244897"/>
                  <a:pt x="304800" y="170888"/>
                </a:cubicBezTo>
                <a:cubicBezTo>
                  <a:pt x="304810" y="103661"/>
                  <a:pt x="254965" y="49187"/>
                  <a:pt x="190510" y="39605"/>
                </a:cubicBezTo>
                <a:close/>
              </a:path>
              <a:path w="304800" h="304800">
                <a:moveTo>
                  <a:pt x="152400" y="152552"/>
                </a:moveTo>
                <a:lnTo>
                  <a:pt x="152400" y="0"/>
                </a:lnTo>
                <a:cubicBezTo>
                  <a:pt x="110881" y="2572"/>
                  <a:pt x="73371" y="18459"/>
                  <a:pt x="43082" y="43215"/>
                </a:cubicBezTo>
                <a:lnTo>
                  <a:pt x="152400" y="152552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AutoShape 19"/>
          <p:cNvSpPr/>
          <p:nvPr/>
        </p:nvSpPr>
        <p:spPr>
          <a:xfrm>
            <a:off x="1378393" y="1632654"/>
            <a:ext cx="2955042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生理反应外化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1471799" y="2125212"/>
            <a:ext cx="2768229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用身体本能反应映射心理变化（如"视线突然模糊，才发觉指甲已陷入掌心"，比直接写"我很感动"更具说服力）。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537210" y="3848669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alphaModFix amt="100000"/>
          </a:blip>
          <a:srcRect t="7027" b="7027"/>
          <a:stretch>
            <a:fillRect/>
          </a:stretch>
        </p:blipFill>
        <p:spPr>
          <a:xfrm>
            <a:off x="1617020" y="3905202"/>
            <a:ext cx="2458663" cy="1267871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4466364" y="2337120"/>
            <a:ext cx="19050" cy="878271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2370102" y="484054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25" name="Freeform 25"/>
          <p:cNvSpPr/>
          <p:nvPr/>
        </p:nvSpPr>
        <p:spPr>
          <a:xfrm>
            <a:off x="2582871" y="5053309"/>
            <a:ext cx="526963" cy="52696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7055333" y="1744635"/>
            <a:ext cx="4285297" cy="428532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结尾升华要点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3729746" y="1769675"/>
            <a:ext cx="3031629" cy="4285329"/>
          </a:xfrm>
          <a:prstGeom prst="roundRect">
            <a:avLst>
              <a:gd name="adj" fmla="val 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923235" y="2035795"/>
            <a:ext cx="2644651" cy="64993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留白式结尾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923235" y="2757859"/>
            <a:ext cx="2644651" cy="292476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75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用含蓄表达引发读者思考，如“风铃在檐下轻晃，而有些答案，早已藏在未说完的话里”。</a:t>
            </a:r>
            <a:endParaRPr lang="en-US" sz="1575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56553" y="1764765"/>
            <a:ext cx="3031629" cy="4285329"/>
          </a:xfrm>
          <a:prstGeom prst="roundRect">
            <a:avLst>
              <a:gd name="adj" fmla="val 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750042" y="2035795"/>
            <a:ext cx="2644651" cy="64993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象征手法收束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50042" y="2752949"/>
            <a:ext cx="2644651" cy="292476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75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以具象事物呼应主题，例如“拾起地上那支共同折断的铅笔，我们相视一笑，裂缝处竟生出新芽般的绿意”。</a:t>
            </a:r>
            <a:endParaRPr lang="en-US" sz="1575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51873" y="1812219"/>
            <a:ext cx="3287800" cy="3946292"/>
          </a:xfrm>
          <a:prstGeom prst="rect">
            <a:avLst/>
          </a:prstGeom>
          <a:noFill/>
        </p:spPr>
      </p:pic>
      <p:sp>
        <p:nvSpPr>
          <p:cNvPr id="3" name="TextBox 3"/>
          <p:cNvSpPr txBox="1"/>
          <p:nvPr/>
        </p:nvSpPr>
        <p:spPr>
          <a:xfrm>
            <a:off x="595787" y="1726745"/>
            <a:ext cx="3550411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动态特写镜头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98933" y="2298345"/>
            <a:ext cx="3344120" cy="150407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聚焦关键动作细节，如"她接过奖状时，指尖微微颤抖着抚过烫金字体，睫毛上还挂着未落的泪珠"，通过微观动作传递巨大情感冲击。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65494" y="1713967"/>
            <a:ext cx="358363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感官通感描写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211865" y="2285568"/>
            <a:ext cx="3290891" cy="151684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调动多重感官体验，例如"掌声像潮水般涌来，混合着栀子花的甜香和制服摩擦的窸窣声"，构建立体情感空间。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5787" y="4317136"/>
            <a:ext cx="3550411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对比强化手法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12714" y="4807470"/>
            <a:ext cx="3316558" cy="138430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设置前后反差细节，如"原本喧闹的教室突然静得能听见粉笔灰落下的声音"，通过环境突变突出心理震撼。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72345" y="4317136"/>
            <a:ext cx="367678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物品象征运用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65290" y="4823328"/>
            <a:ext cx="3290891" cy="136844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赋予普通物件情感意义，比如"书包侧袋里那张揉皱的试卷，每次触碰都像被火烫到"，让静物承载动态情感。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细节描写强化技巧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10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1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2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3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4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5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6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7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8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19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20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1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2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3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4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5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6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7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8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29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30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1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2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3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4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5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6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7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8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39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4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40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41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42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5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6.xml><?xml version="1.0" encoding="utf-8"?>
<p:tagLst xmlns:p="http://schemas.openxmlformats.org/presentationml/2006/main">
  <p:tag name="KSO_WM_DIAGRAM_VIRTUALLY_FRAME" val="{&quot;height&quot;:387.4458267716535,&quot;left&quot;:47.982125984251965,&quot;top&quot;:98.15188976377952,&quot;width&quot;:337.2332283464567}"/>
</p:tagLst>
</file>

<file path=ppt/tags/tag7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8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ags/tag9.xml><?xml version="1.0" encoding="utf-8"?>
<p:tagLst xmlns:p="http://schemas.openxmlformats.org/presentationml/2006/main">
  <p:tag name="KSO_WM_DIAGRAM_VIRTUALLY_FRAME" val="{&quot;height&quot;:357.3479527559055,&quot;left&quot;:59.60488188976378,&quot;top&quot;:119.65204724409448,&quot;width&quot;:842.8529133858268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2F2F2"/>
      </a:lt1>
      <a:dk2>
        <a:srgbClr val="000000"/>
      </a:dk2>
      <a:lt2>
        <a:srgbClr val="EDEFED"/>
      </a:lt2>
      <a:accent1>
        <a:srgbClr val="318A46"/>
      </a:accent1>
      <a:accent2>
        <a:srgbClr val="318A46"/>
      </a:accent2>
      <a:accent3>
        <a:srgbClr val="1B7930"/>
      </a:accent3>
      <a:accent4>
        <a:srgbClr val="136C53"/>
      </a:accent4>
      <a:accent5>
        <a:srgbClr val="437908"/>
      </a:accent5>
      <a:accent6>
        <a:srgbClr val="238D1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2F2F2"/>
      </a:lt1>
      <a:dk2>
        <a:srgbClr val="000000"/>
      </a:dk2>
      <a:lt2>
        <a:srgbClr val="EDEFED"/>
      </a:lt2>
      <a:accent1>
        <a:srgbClr val="318A46"/>
      </a:accent1>
      <a:accent2>
        <a:srgbClr val="318A46"/>
      </a:accent2>
      <a:accent3>
        <a:srgbClr val="1B7930"/>
      </a:accent3>
      <a:accent4>
        <a:srgbClr val="136C53"/>
      </a:accent4>
      <a:accent5>
        <a:srgbClr val="437908"/>
      </a:accent5>
      <a:accent6>
        <a:srgbClr val="238D1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2155</Words>
  <Application>WPS 演示</Application>
  <PresentationFormat>宽屏</PresentationFormat>
  <Paragraphs>179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Noto Sans SC</vt:lpstr>
      <vt:lpstr>微软雅黑</vt:lpstr>
      <vt:lpstr>Arial Unicode MS</vt:lpstr>
      <vt:lpstr>等线 Light</vt:lpstr>
      <vt:lpstr>等线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LC</cp:lastModifiedBy>
  <cp:revision>3</cp:revision>
  <dcterms:created xsi:type="dcterms:W3CDTF">2025-10-20T11:38:00Z</dcterms:created>
  <dcterms:modified xsi:type="dcterms:W3CDTF">2025-10-31T02:16:51Z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e95e6b47af63ca1a845f5283ee628bc4_1761876490_f03c1a343a45c5a05e080efd082ef976","ReservedCode1":"31ac7ff6bc3f5a41c7810d931fb4e812b616116c26d0d9a824e9623cd9712d82","ContentPropagator":"001191110000802100433B10001","PropagateID":"e95e6b47af63ca1a845f5283ee628bc4_1761876490_f03c1a343a45c5a05e080efd082ef976","ReservedCode2":"31ac7ff6bc3f5a41c7810d931fb4e812b616116c26d0d9a824e9623cd9712d82"}</vt:lpwstr>
  </property>
  <property fmtid="{D5CDD505-2E9C-101B-9397-08002B2CF9AE}" pid="3" name="ICV">
    <vt:lpwstr>B34C49B09B484A46A763E21EB8A84A04_12</vt:lpwstr>
  </property>
  <property fmtid="{D5CDD505-2E9C-101B-9397-08002B2CF9AE}" pid="4" name="KSOProductBuildVer">
    <vt:lpwstr>2052-12.1.0.23125</vt:lpwstr>
  </property>
</Properties>
</file>