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0.11-->
<p:presentation xmlns:r="http://schemas.openxmlformats.org/officeDocument/2006/relationships" xmlns:a="http://schemas.openxmlformats.org/drawingml/2006/main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3"/>
    <p:sldId id="262" r:id="rId4"/>
    <p:sldId id="287" r:id="rId5"/>
    <p:sldId id="266" r:id="rId6"/>
    <p:sldId id="267" r:id="rId7"/>
    <p:sldId id="273" r:id="rId8"/>
    <p:sldId id="288" r:id="rId9"/>
    <p:sldId id="290" r:id="rId10"/>
    <p:sldId id="328" r:id="rId11"/>
    <p:sldId id="294" r:id="rId12"/>
    <p:sldId id="295" r:id="rId13"/>
    <p:sldId id="296" r:id="rId14"/>
    <p:sldId id="305" r:id="rId15"/>
    <p:sldId id="299" r:id="rId16"/>
    <p:sldId id="300" r:id="rId17"/>
    <p:sldId id="323" r:id="rId18"/>
    <p:sldId id="324" r:id="rId19"/>
    <p:sldId id="325" r:id="rId20"/>
    <p:sldId id="326" r:id="rId21"/>
    <p:sldId id="327" r:id="rId22"/>
    <p:sldId id="314" r:id="rId23"/>
    <p:sldId id="329" r:id="rId24"/>
    <p:sldId id="272" r:id="rId25"/>
    <p:sldId id="306" r:id="rId26"/>
    <p:sldId id="319" r:id="rId27"/>
    <p:sldId id="320" r:id="rId28"/>
    <p:sldId id="321" r:id="rId29"/>
    <p:sldId id="322" r:id="rId30"/>
    <p:sldId id="282" r:id="rId31"/>
  </p:sldIdLst>
  <p:sldSz cx="12192000" cy="6858000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楷体" panose="02010609060101010101" pitchFamily="49" charset="-122"/>
      <p:regular r:id="rId37"/>
    </p:embeddedFont>
    <p:embeddedFont>
      <p:font typeface="华文楷体" panose="02010600040101010101" pitchFamily="2" charset="-122"/>
      <p:regular r:id="rId38"/>
    </p:embeddedFont>
  </p:embeddedFontLst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fill>
          <a:solidFill>
            <a:schemeClr val="accent5">
              <a:tint val="40000"/>
            </a:schemeClr>
          </a:solidFill>
        </a:fill>
      </a:tcStyle>
    </a:band1H>
    <a:band1V>
      <a:tcStyle>
        <a:fill>
          <a:solidFill>
            <a:schemeClr val="accent5">
              <a:tint val="40000"/>
            </a:schemeClr>
          </a:solidFill>
        </a:fill>
      </a:tcStyle>
    </a:band1V>
    <a:lastCol>
      <a:tcTxStyle b="on"/>
    </a:lastCol>
    <a:firstCol>
      <a:tcTxStyle b="on"/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715" autoAdjust="0"/>
  </p:normalViewPr>
  <p:slideViewPr>
    <p:cSldViewPr snapToGrid="0" showGuides="1">
      <p:cViewPr>
        <p:scale>
          <a:sx n="70" d="100"/>
          <a:sy n="70" d="100"/>
        </p:scale>
        <p:origin x="-744" y="-120"/>
      </p:cViewPr>
      <p:guideLst>
        <p:guide orient="horz" pos="4320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tags" Target="tags/tag1.xml" /><Relationship Id="rId33" Type="http://schemas.openxmlformats.org/officeDocument/2006/relationships/font" Target="fonts/font1.fntdata" /><Relationship Id="rId34" Type="http://schemas.openxmlformats.org/officeDocument/2006/relationships/font" Target="fonts/font2.fntdata" /><Relationship Id="rId35" Type="http://schemas.openxmlformats.org/officeDocument/2006/relationships/font" Target="fonts/font3.fntdata" /><Relationship Id="rId36" Type="http://schemas.openxmlformats.org/officeDocument/2006/relationships/font" Target="fonts/font4.fntdata" /><Relationship Id="rId37" Type="http://schemas.openxmlformats.org/officeDocument/2006/relationships/font" Target="fonts/font5.fntdata" /><Relationship Id="rId38" Type="http://schemas.openxmlformats.org/officeDocument/2006/relationships/font" Target="fonts/font6.fntdata" /><Relationship Id="rId39" Type="http://schemas.openxmlformats.org/officeDocument/2006/relationships/presProps" Target="presProps.xml" /><Relationship Id="rId4" Type="http://schemas.openxmlformats.org/officeDocument/2006/relationships/slide" Target="slides/slide2.xml" /><Relationship Id="rId40" Type="http://schemas.openxmlformats.org/officeDocument/2006/relationships/viewProps" Target="viewProps.xml" /><Relationship Id="rId41" Type="http://schemas.openxmlformats.org/officeDocument/2006/relationships/theme" Target="theme/theme1.xml" /><Relationship Id="rId42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1195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505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5059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45060" name="页眉占位符 3"/>
          <p:cNvSpPr txBox="1">
            <a:spLocks noGrp="1"/>
          </p:cNvSpPr>
          <p:nvPr>
            <p:ph type="hdr" sz="quarte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eaLnBrk="1" hangingPunct="1"/>
            <a:endParaRPr lang="zh-CN" altLang="en-US" sz="1200">
              <a:latin typeface="宋体" panose="02010600030101010101" pitchFamily="2" charset="-122"/>
            </a:endParaRPr>
          </a:p>
        </p:txBody>
      </p:sp>
      <p:sp>
        <p:nvSpPr>
          <p:cNvPr id="45061" name="页脚占位符 4"/>
          <p:cNvSpPr txBox="1">
            <a:spLocks noGrp="1"/>
          </p:cNvSpPr>
          <p:nvPr>
            <p:ph type="ftr" sz="quarter" idx="10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eaLnBrk="1" hangingPunct="1"/>
            <a:endParaRPr lang="zh-CN" altLang="en-US" sz="1200">
              <a:latin typeface="宋体" panose="02010600030101010101" pitchFamily="2" charset="-122"/>
            </a:endParaRPr>
          </a:p>
        </p:txBody>
      </p:sp>
      <p:sp>
        <p:nvSpPr>
          <p:cNvPr id="45062" name="灯片编号占位符 5"/>
          <p:cNvSpPr txBox="1">
            <a:spLocks noGrp="1"/>
          </p:cNvSpPr>
          <p:nvPr>
            <p:ph type="sldNum" sz="quarter" idx="11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>
                <a:latin typeface="宋体" panose="02010600030101010101" pitchFamily="2" charset="-122"/>
              </a:rPr>
              <a:t>25</a:t>
            </a:fld>
            <a:endParaRPr lang="zh-CN" altLang="en-US" sz="1200">
              <a:latin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10" Type="http://schemas.openxmlformats.org/officeDocument/2006/relationships/image" Target="../media/image10.png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.png" /><Relationship Id="rId5" Type="http://schemas.microsoft.com/office/2007/relationships/hdphoto" Target="../media/image5.wdp" /><Relationship Id="rId6" Type="http://schemas.openxmlformats.org/officeDocument/2006/relationships/image" Target="../media/image6.png" /><Relationship Id="rId7" Type="http://schemas.openxmlformats.org/officeDocument/2006/relationships/image" Target="../media/image7.png" /><Relationship Id="rId8" Type="http://schemas.microsoft.com/office/2007/relationships/hdphoto" Target="../media/image8.wdp" /><Relationship Id="rId9" Type="http://schemas.openxmlformats.org/officeDocument/2006/relationships/image" Target="../media/image9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1.png" /><Relationship Id="rId2" Type="http://schemas.openxmlformats.org/officeDocument/2006/relationships/image" Target="../media/image12.png" /><Relationship Id="rId3" Type="http://schemas.openxmlformats.org/officeDocument/2006/relationships/image" Target="../media/image13.png" /><Relationship Id="rId4" Type="http://schemas.microsoft.com/office/2007/relationships/hdphoto" Target="../media/image14.wdp" /><Relationship Id="rId5" Type="http://schemas.openxmlformats.org/officeDocument/2006/relationships/image" Target="../media/image6.png" /><Relationship Id="rId6" Type="http://schemas.openxmlformats.org/officeDocument/2006/relationships/image" Target="../media/image15.png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1.png" /><Relationship Id="rId2" Type="http://schemas.openxmlformats.org/officeDocument/2006/relationships/image" Target="../media/image12.png" /><Relationship Id="rId3" Type="http://schemas.openxmlformats.org/officeDocument/2006/relationships/image" Target="../media/image16.png" /><Relationship Id="rId4" Type="http://schemas.openxmlformats.org/officeDocument/2006/relationships/image" Target="../media/image17.png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1.png" /><Relationship Id="rId2" Type="http://schemas.openxmlformats.org/officeDocument/2006/relationships/image" Target="../media/image12.png" /><Relationship Id="rId3" Type="http://schemas.openxmlformats.org/officeDocument/2006/relationships/image" Target="../media/image18.png" /><Relationship Id="rId4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1.png" /><Relationship Id="rId2" Type="http://schemas.openxmlformats.org/officeDocument/2006/relationships/image" Target="../media/image12.png" /><Relationship Id="rId3" Type="http://schemas.openxmlformats.org/officeDocument/2006/relationships/image" Target="../media/image18.png" /><Relationship Id="rId4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1.png" /><Relationship Id="rId2" Type="http://schemas.openxmlformats.org/officeDocument/2006/relationships/image" Target="../media/image12.png" /><Relationship Id="rId3" Type="http://schemas.openxmlformats.org/officeDocument/2006/relationships/image" Target="../media/image18.png" /><Relationship Id="rId4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1.png" /><Relationship Id="rId2" Type="http://schemas.openxmlformats.org/officeDocument/2006/relationships/image" Target="../media/image12.png" /><Relationship Id="rId3" Type="http://schemas.openxmlformats.org/officeDocument/2006/relationships/image" Target="../media/image18.png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封面封底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 descr="雪地上&#10;&#10;描述已自动生成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9"/>
          <a:stretch>
            <a:fillRect/>
          </a:stretch>
        </p:blipFill>
        <p:spPr>
          <a:xfrm rot="16200000" flipV="1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" name="图片 2" descr="图片包含 游戏机&#10;&#10;描述已自动生成"/>
          <p:cNvPicPr>
            <a:picLocks noChangeAspect="1"/>
          </p:cNvPicPr>
          <p:nvPr userDrawn="1"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68" b="46659"/>
          <a:stretch>
            <a:fillRect/>
          </a:stretch>
        </p:blipFill>
        <p:spPr>
          <a:xfrm rot="16200000" flipH="1">
            <a:off x="-220248" y="636279"/>
            <a:ext cx="5614384" cy="5173886"/>
          </a:xfrm>
          <a:prstGeom prst="rect">
            <a:avLst/>
          </a:prstGeom>
        </p:spPr>
      </p:pic>
      <p:pic>
        <p:nvPicPr>
          <p:cNvPr id="4" name="图片 3" descr="图片包含 箭头&#10;&#10;描述已自动生成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99" r="58739"/>
          <a:stretch>
            <a:fillRect/>
          </a:stretch>
        </p:blipFill>
        <p:spPr>
          <a:xfrm>
            <a:off x="0" y="5481998"/>
            <a:ext cx="1490287" cy="1376002"/>
          </a:xfrm>
          <a:prstGeom prst="rect">
            <a:avLst/>
          </a:prstGeom>
        </p:spPr>
      </p:pic>
      <p:pic>
        <p:nvPicPr>
          <p:cNvPr id="5" name="图片 4" descr="图片包含 文本&#10;&#10;描述已自动生成"/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0486" r="48263"/>
          <a:stretch>
            <a:fillRect/>
          </a:stretch>
        </p:blipFill>
        <p:spPr>
          <a:xfrm flipH="1">
            <a:off x="9282896" y="4368372"/>
            <a:ext cx="2909103" cy="2489628"/>
          </a:xfrm>
          <a:prstGeom prst="rect">
            <a:avLst/>
          </a:prstGeom>
        </p:spPr>
      </p:pic>
      <p:pic>
        <p:nvPicPr>
          <p:cNvPr id="6" name="图片 5" descr="张着嘴&#10;&#10;低可信度描述已自动生成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79" t="85489" b="2566"/>
          <a:stretch>
            <a:fillRect/>
          </a:stretch>
        </p:blipFill>
        <p:spPr>
          <a:xfrm flipH="1">
            <a:off x="-1" y="5819346"/>
            <a:ext cx="2558005" cy="1038653"/>
          </a:xfrm>
          <a:prstGeom prst="rect">
            <a:avLst/>
          </a:prstGeom>
        </p:spPr>
      </p:pic>
      <p:pic>
        <p:nvPicPr>
          <p:cNvPr id="7" name="图片 6" descr="图片包含 烟花, 游戏机&#10;&#10;描述已自动生成"/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823" b="72827"/>
          <a:stretch>
            <a:fillRect/>
          </a:stretch>
        </p:blipFill>
        <p:spPr>
          <a:xfrm>
            <a:off x="0" y="0"/>
            <a:ext cx="1882816" cy="1863524"/>
          </a:xfrm>
          <a:prstGeom prst="rect">
            <a:avLst/>
          </a:prstGeom>
        </p:spPr>
      </p:pic>
      <p:pic>
        <p:nvPicPr>
          <p:cNvPr id="8" name="图片 7" descr="在黑暗中&#10;&#10;中度可信度描述已自动生成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829" b="51561"/>
          <a:stretch>
            <a:fillRect/>
          </a:stretch>
        </p:blipFill>
        <p:spPr>
          <a:xfrm>
            <a:off x="0" y="0"/>
            <a:ext cx="4629873" cy="3321934"/>
          </a:xfrm>
          <a:prstGeom prst="rect">
            <a:avLst/>
          </a:prstGeom>
        </p:spPr>
      </p:pic>
      <p:pic>
        <p:nvPicPr>
          <p:cNvPr id="9" name="图片 8" descr="在黑暗中&#10;&#10;中度可信度描述已自动生成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4" t="82700"/>
          <a:stretch>
            <a:fillRect/>
          </a:stretch>
        </p:blipFill>
        <p:spPr>
          <a:xfrm>
            <a:off x="6331352" y="5260629"/>
            <a:ext cx="4132162" cy="1416188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874713" y="3988598"/>
            <a:ext cx="2285983" cy="1263565"/>
            <a:chOff x="854473" y="1121764"/>
            <a:chExt cx="3192089" cy="1764410"/>
          </a:xfrm>
        </p:grpSpPr>
        <p:sp>
          <p:nvSpPr>
            <p:cNvPr id="11" name="任意多边形 3"/>
            <p:cNvSpPr/>
            <p:nvPr userDrawn="1"/>
          </p:nvSpPr>
          <p:spPr>
            <a:xfrm>
              <a:off x="1777958" y="1121764"/>
              <a:ext cx="2268604" cy="1185960"/>
            </a:xfrm>
            <a:custGeom>
              <a:gdLst>
                <a:gd name="connsiteX0" fmla="*/ 263311 w 3278889"/>
                <a:gd name="connsiteY0" fmla="*/ 933095 h 1879959"/>
                <a:gd name="connsiteX1" fmla="*/ 1051102 w 3278889"/>
                <a:gd name="connsiteY1" fmla="*/ 4627 h 1879959"/>
                <a:gd name="connsiteX2" fmla="*/ 1656013 w 3278889"/>
                <a:gd name="connsiteY2" fmla="*/ 567335 h 1879959"/>
                <a:gd name="connsiteX3" fmla="*/ 2232788 w 3278889"/>
                <a:gd name="connsiteY3" fmla="*/ 384455 h 1879959"/>
                <a:gd name="connsiteX4" fmla="*/ 3104985 w 3278889"/>
                <a:gd name="connsiteY4" fmla="*/ 806485 h 1879959"/>
                <a:gd name="connsiteX5" fmla="*/ 2992444 w 3278889"/>
                <a:gd name="connsiteY5" fmla="*/ 1805291 h 1879959"/>
                <a:gd name="connsiteX6" fmla="*/ 221108 w 3278889"/>
                <a:gd name="connsiteY6" fmla="*/ 1706818 h 1879959"/>
                <a:gd name="connsiteX7" fmla="*/ 263311 w 3278889"/>
                <a:gd name="connsiteY7" fmla="*/ 933095 h 187995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78889" h="1879959">
                  <a:moveTo>
                    <a:pt x="263311" y="933095"/>
                  </a:moveTo>
                  <a:cubicBezTo>
                    <a:pt x="401643" y="649397"/>
                    <a:pt x="818985" y="65587"/>
                    <a:pt x="1051102" y="4627"/>
                  </a:cubicBezTo>
                  <a:cubicBezTo>
                    <a:pt x="1283219" y="-56333"/>
                    <a:pt x="1459065" y="504030"/>
                    <a:pt x="1656013" y="567335"/>
                  </a:cubicBezTo>
                  <a:cubicBezTo>
                    <a:pt x="1852961" y="630640"/>
                    <a:pt x="1991293" y="344597"/>
                    <a:pt x="2232788" y="384455"/>
                  </a:cubicBezTo>
                  <a:cubicBezTo>
                    <a:pt x="2474283" y="424313"/>
                    <a:pt x="2978376" y="569679"/>
                    <a:pt x="3104985" y="806485"/>
                  </a:cubicBezTo>
                  <a:cubicBezTo>
                    <a:pt x="3231594" y="1043291"/>
                    <a:pt x="3473090" y="1655236"/>
                    <a:pt x="2992444" y="1805291"/>
                  </a:cubicBezTo>
                  <a:cubicBezTo>
                    <a:pt x="2511798" y="1955347"/>
                    <a:pt x="671274" y="1856873"/>
                    <a:pt x="221108" y="1706818"/>
                  </a:cubicBezTo>
                  <a:cubicBezTo>
                    <a:pt x="-229058" y="1556763"/>
                    <a:pt x="124979" y="1216793"/>
                    <a:pt x="263311" y="933095"/>
                  </a:cubicBezTo>
                  <a:close/>
                </a:path>
              </a:pathLst>
            </a:custGeom>
            <a:gradFill>
              <a:gsLst>
                <a:gs pos="0">
                  <a:srgbClr val="A9C7D1"/>
                </a:gs>
                <a:gs pos="62000">
                  <a:srgbClr val="FFFFFF">
                    <a:alpha val="0"/>
                  </a:srgbClr>
                </a:gs>
                <a:gs pos="100000">
                  <a:sysClr val="window" lastClr="FFFFFF">
                    <a:alpha val="10000"/>
                  </a:sys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  <a:sym typeface="字魂36号-正文宋楷" panose="02000000000000000000" pitchFamily="2" charset="-122"/>
              </a:endParaRPr>
            </a:p>
          </p:txBody>
        </p:sp>
        <p:sp>
          <p:nvSpPr>
            <p:cNvPr id="12" name="任意多边形 3"/>
            <p:cNvSpPr/>
            <p:nvPr userDrawn="1"/>
          </p:nvSpPr>
          <p:spPr>
            <a:xfrm>
              <a:off x="854473" y="1485058"/>
              <a:ext cx="2680174" cy="1401116"/>
            </a:xfrm>
            <a:custGeom>
              <a:gdLst>
                <a:gd name="connsiteX0" fmla="*/ 263311 w 3278889"/>
                <a:gd name="connsiteY0" fmla="*/ 933095 h 1879959"/>
                <a:gd name="connsiteX1" fmla="*/ 1051102 w 3278889"/>
                <a:gd name="connsiteY1" fmla="*/ 4627 h 1879959"/>
                <a:gd name="connsiteX2" fmla="*/ 1656013 w 3278889"/>
                <a:gd name="connsiteY2" fmla="*/ 567335 h 1879959"/>
                <a:gd name="connsiteX3" fmla="*/ 2232788 w 3278889"/>
                <a:gd name="connsiteY3" fmla="*/ 384455 h 1879959"/>
                <a:gd name="connsiteX4" fmla="*/ 3104985 w 3278889"/>
                <a:gd name="connsiteY4" fmla="*/ 806485 h 1879959"/>
                <a:gd name="connsiteX5" fmla="*/ 2992444 w 3278889"/>
                <a:gd name="connsiteY5" fmla="*/ 1805291 h 1879959"/>
                <a:gd name="connsiteX6" fmla="*/ 221108 w 3278889"/>
                <a:gd name="connsiteY6" fmla="*/ 1706818 h 1879959"/>
                <a:gd name="connsiteX7" fmla="*/ 263311 w 3278889"/>
                <a:gd name="connsiteY7" fmla="*/ 933095 h 187995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78889" h="1879959">
                  <a:moveTo>
                    <a:pt x="263311" y="933095"/>
                  </a:moveTo>
                  <a:cubicBezTo>
                    <a:pt x="401643" y="649397"/>
                    <a:pt x="818985" y="65587"/>
                    <a:pt x="1051102" y="4627"/>
                  </a:cubicBezTo>
                  <a:cubicBezTo>
                    <a:pt x="1283219" y="-56333"/>
                    <a:pt x="1459065" y="504030"/>
                    <a:pt x="1656013" y="567335"/>
                  </a:cubicBezTo>
                  <a:cubicBezTo>
                    <a:pt x="1852961" y="630640"/>
                    <a:pt x="1991293" y="344597"/>
                    <a:pt x="2232788" y="384455"/>
                  </a:cubicBezTo>
                  <a:cubicBezTo>
                    <a:pt x="2474283" y="424313"/>
                    <a:pt x="2978376" y="569679"/>
                    <a:pt x="3104985" y="806485"/>
                  </a:cubicBezTo>
                  <a:cubicBezTo>
                    <a:pt x="3231594" y="1043291"/>
                    <a:pt x="3473090" y="1655236"/>
                    <a:pt x="2992444" y="1805291"/>
                  </a:cubicBezTo>
                  <a:cubicBezTo>
                    <a:pt x="2511798" y="1955347"/>
                    <a:pt x="671274" y="1856873"/>
                    <a:pt x="221108" y="1706818"/>
                  </a:cubicBezTo>
                  <a:cubicBezTo>
                    <a:pt x="-229058" y="1556763"/>
                    <a:pt x="124979" y="1216793"/>
                    <a:pt x="263311" y="933095"/>
                  </a:cubicBezTo>
                  <a:close/>
                </a:path>
              </a:pathLst>
            </a:custGeom>
            <a:gradFill>
              <a:gsLst>
                <a:gs pos="0">
                  <a:srgbClr val="A9C7D1"/>
                </a:gs>
                <a:gs pos="62000">
                  <a:srgbClr val="FFFFFF">
                    <a:alpha val="0"/>
                  </a:srgbClr>
                </a:gs>
                <a:gs pos="100000">
                  <a:sysClr val="window" lastClr="FFFFFF">
                    <a:alpha val="10000"/>
                  </a:sys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  <a:sym typeface="字魂36号-正文宋楷" panose="02000000000000000000" pitchFamily="2" charset="-122"/>
              </a:endParaRPr>
            </a:p>
          </p:txBody>
        </p:sp>
      </p:grpSp>
      <p:sp>
        <p:nvSpPr>
          <p:cNvPr id="13" name="任意多边形 3"/>
          <p:cNvSpPr/>
          <p:nvPr userDrawn="1"/>
        </p:nvSpPr>
        <p:spPr>
          <a:xfrm>
            <a:off x="2527969" y="1405116"/>
            <a:ext cx="2101904" cy="1098813"/>
          </a:xfrm>
          <a:custGeom>
            <a:gdLst>
              <a:gd name="connsiteX0" fmla="*/ 263311 w 3278889"/>
              <a:gd name="connsiteY0" fmla="*/ 933095 h 1879959"/>
              <a:gd name="connsiteX1" fmla="*/ 1051102 w 3278889"/>
              <a:gd name="connsiteY1" fmla="*/ 4627 h 1879959"/>
              <a:gd name="connsiteX2" fmla="*/ 1656013 w 3278889"/>
              <a:gd name="connsiteY2" fmla="*/ 567335 h 1879959"/>
              <a:gd name="connsiteX3" fmla="*/ 2232788 w 3278889"/>
              <a:gd name="connsiteY3" fmla="*/ 384455 h 1879959"/>
              <a:gd name="connsiteX4" fmla="*/ 3104985 w 3278889"/>
              <a:gd name="connsiteY4" fmla="*/ 806485 h 1879959"/>
              <a:gd name="connsiteX5" fmla="*/ 2992444 w 3278889"/>
              <a:gd name="connsiteY5" fmla="*/ 1805291 h 1879959"/>
              <a:gd name="connsiteX6" fmla="*/ 221108 w 3278889"/>
              <a:gd name="connsiteY6" fmla="*/ 1706818 h 1879959"/>
              <a:gd name="connsiteX7" fmla="*/ 263311 w 3278889"/>
              <a:gd name="connsiteY7" fmla="*/ 933095 h 187995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78889" h="1879959">
                <a:moveTo>
                  <a:pt x="263311" y="933095"/>
                </a:moveTo>
                <a:cubicBezTo>
                  <a:pt x="401643" y="649397"/>
                  <a:pt x="818985" y="65587"/>
                  <a:pt x="1051102" y="4627"/>
                </a:cubicBezTo>
                <a:cubicBezTo>
                  <a:pt x="1283219" y="-56333"/>
                  <a:pt x="1459065" y="504030"/>
                  <a:pt x="1656013" y="567335"/>
                </a:cubicBezTo>
                <a:cubicBezTo>
                  <a:pt x="1852961" y="630640"/>
                  <a:pt x="1991293" y="344597"/>
                  <a:pt x="2232788" y="384455"/>
                </a:cubicBezTo>
                <a:cubicBezTo>
                  <a:pt x="2474283" y="424313"/>
                  <a:pt x="2978376" y="569679"/>
                  <a:pt x="3104985" y="806485"/>
                </a:cubicBezTo>
                <a:cubicBezTo>
                  <a:pt x="3231594" y="1043291"/>
                  <a:pt x="3473090" y="1655236"/>
                  <a:pt x="2992444" y="1805291"/>
                </a:cubicBezTo>
                <a:cubicBezTo>
                  <a:pt x="2511798" y="1955347"/>
                  <a:pt x="671274" y="1856873"/>
                  <a:pt x="221108" y="1706818"/>
                </a:cubicBezTo>
                <a:cubicBezTo>
                  <a:pt x="-229058" y="1556763"/>
                  <a:pt x="124979" y="1216793"/>
                  <a:pt x="263311" y="933095"/>
                </a:cubicBezTo>
                <a:close/>
              </a:path>
            </a:pathLst>
          </a:custGeom>
          <a:gradFill>
            <a:gsLst>
              <a:gs pos="0">
                <a:srgbClr val="A9C7D1"/>
              </a:gs>
              <a:gs pos="62000">
                <a:srgbClr val="FFFFFF">
                  <a:alpha val="0"/>
                </a:srgbClr>
              </a:gs>
              <a:gs pos="100000">
                <a:sysClr val="window" lastClr="FFFFFF">
                  <a:alpha val="10000"/>
                </a:sysClr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  <a:sym typeface="字魂36号-正文宋楷" panose="02000000000000000000" pitchFamily="2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0558780" y="97790"/>
            <a:ext cx="1516380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2800" smtClean="0">
                <a:solidFill>
                  <a:schemeClr val="tx1">
                    <a:alpha val="5000"/>
                  </a:schemeClr>
                </a:solidFill>
              </a:rPr>
              <a:t>智慧万羽</a:t>
            </a: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4" name="图片 13" descr="背景图案&#10;&#10;描述已自动生成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7"/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5" name="图片 14" descr="图片包含 游戏机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50" b="50042"/>
          <a:stretch>
            <a:fillRect/>
          </a:stretch>
        </p:blipFill>
        <p:spPr>
          <a:xfrm rot="16200000" flipH="1">
            <a:off x="-283579" y="283581"/>
            <a:ext cx="3993265" cy="342610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  <a14:imgEffect>
                      <a14:saturation sa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87192"/>
            <a:ext cx="2295546" cy="3298785"/>
          </a:xfrm>
          <a:prstGeom prst="rect">
            <a:avLst/>
          </a:prstGeom>
        </p:spPr>
      </p:pic>
      <p:pic>
        <p:nvPicPr>
          <p:cNvPr id="17" name="图片 16" descr="张着嘴&#10;&#10;低可信度描述已自动生成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79" t="85489" b="2566"/>
          <a:stretch>
            <a:fillRect/>
          </a:stretch>
        </p:blipFill>
        <p:spPr>
          <a:xfrm>
            <a:off x="9633995" y="5819347"/>
            <a:ext cx="2558005" cy="1038653"/>
          </a:xfrm>
          <a:prstGeom prst="rect">
            <a:avLst/>
          </a:prstGeom>
        </p:spPr>
      </p:pic>
      <p:pic>
        <p:nvPicPr>
          <p:cNvPr id="18" name="图片 17" descr="图片包含 游戏机&#10;&#10;描述已自动生成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57" t="63966"/>
          <a:stretch>
            <a:fillRect/>
          </a:stretch>
        </p:blipFill>
        <p:spPr>
          <a:xfrm>
            <a:off x="10561008" y="5173522"/>
            <a:ext cx="990526" cy="1675866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4" name="图片 13" descr="背景图案&#10;&#10;描述已自动生成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7"/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5" name="图片 14" descr="图片包含 游戏机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50" b="50042"/>
          <a:stretch>
            <a:fillRect/>
          </a:stretch>
        </p:blipFill>
        <p:spPr>
          <a:xfrm rot="16200000" flipH="1">
            <a:off x="-283579" y="283581"/>
            <a:ext cx="3993265" cy="34261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70"/>
          <a:stretch>
            <a:fillRect/>
          </a:stretch>
        </p:blipFill>
        <p:spPr>
          <a:xfrm>
            <a:off x="0" y="3677920"/>
            <a:ext cx="12192000" cy="3180080"/>
          </a:xfrm>
          <a:prstGeom prst="rect">
            <a:avLst/>
          </a:prstGeom>
        </p:spPr>
      </p:pic>
      <p:grpSp>
        <p:nvGrpSpPr>
          <p:cNvPr id="5" name="组合 4"/>
          <p:cNvGrpSpPr/>
          <p:nvPr userDrawn="1"/>
        </p:nvGrpSpPr>
        <p:grpSpPr>
          <a:xfrm>
            <a:off x="777375" y="1368662"/>
            <a:ext cx="3192089" cy="1764410"/>
            <a:chOff x="449359" y="1391811"/>
            <a:chExt cx="3192089" cy="1764410"/>
          </a:xfrm>
        </p:grpSpPr>
        <p:grpSp>
          <p:nvGrpSpPr>
            <p:cNvPr id="6" name="组合 5"/>
            <p:cNvGrpSpPr/>
            <p:nvPr/>
          </p:nvGrpSpPr>
          <p:grpSpPr>
            <a:xfrm>
              <a:off x="449359" y="1391811"/>
              <a:ext cx="3192089" cy="1764410"/>
              <a:chOff x="854473" y="1121764"/>
              <a:chExt cx="3192089" cy="1764410"/>
            </a:xfrm>
          </p:grpSpPr>
          <p:sp>
            <p:nvSpPr>
              <p:cNvPr id="8" name="任意多边形 3"/>
              <p:cNvSpPr/>
              <p:nvPr userDrawn="1"/>
            </p:nvSpPr>
            <p:spPr>
              <a:xfrm>
                <a:off x="1777958" y="1121764"/>
                <a:ext cx="2268604" cy="1185960"/>
              </a:xfrm>
              <a:custGeom>
                <a:gdLst>
                  <a:gd name="connsiteX0" fmla="*/ 263311 w 3278889"/>
                  <a:gd name="connsiteY0" fmla="*/ 933095 h 1879959"/>
                  <a:gd name="connsiteX1" fmla="*/ 1051102 w 3278889"/>
                  <a:gd name="connsiteY1" fmla="*/ 4627 h 1879959"/>
                  <a:gd name="connsiteX2" fmla="*/ 1656013 w 3278889"/>
                  <a:gd name="connsiteY2" fmla="*/ 567335 h 1879959"/>
                  <a:gd name="connsiteX3" fmla="*/ 2232788 w 3278889"/>
                  <a:gd name="connsiteY3" fmla="*/ 384455 h 1879959"/>
                  <a:gd name="connsiteX4" fmla="*/ 3104985 w 3278889"/>
                  <a:gd name="connsiteY4" fmla="*/ 806485 h 1879959"/>
                  <a:gd name="connsiteX5" fmla="*/ 2992444 w 3278889"/>
                  <a:gd name="connsiteY5" fmla="*/ 1805291 h 1879959"/>
                  <a:gd name="connsiteX6" fmla="*/ 221108 w 3278889"/>
                  <a:gd name="connsiteY6" fmla="*/ 1706818 h 1879959"/>
                  <a:gd name="connsiteX7" fmla="*/ 263311 w 3278889"/>
                  <a:gd name="connsiteY7" fmla="*/ 933095 h 1879959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78889" h="1879959">
                    <a:moveTo>
                      <a:pt x="263311" y="933095"/>
                    </a:moveTo>
                    <a:cubicBezTo>
                      <a:pt x="401643" y="649397"/>
                      <a:pt x="818985" y="65587"/>
                      <a:pt x="1051102" y="4627"/>
                    </a:cubicBezTo>
                    <a:cubicBezTo>
                      <a:pt x="1283219" y="-56333"/>
                      <a:pt x="1459065" y="504030"/>
                      <a:pt x="1656013" y="567335"/>
                    </a:cubicBezTo>
                    <a:cubicBezTo>
                      <a:pt x="1852961" y="630640"/>
                      <a:pt x="1991293" y="344597"/>
                      <a:pt x="2232788" y="384455"/>
                    </a:cubicBezTo>
                    <a:cubicBezTo>
                      <a:pt x="2474283" y="424313"/>
                      <a:pt x="2978376" y="569679"/>
                      <a:pt x="3104985" y="806485"/>
                    </a:cubicBezTo>
                    <a:cubicBezTo>
                      <a:pt x="3231594" y="1043291"/>
                      <a:pt x="3473090" y="1655236"/>
                      <a:pt x="2992444" y="1805291"/>
                    </a:cubicBezTo>
                    <a:cubicBezTo>
                      <a:pt x="2511798" y="1955347"/>
                      <a:pt x="671274" y="1856873"/>
                      <a:pt x="221108" y="1706818"/>
                    </a:cubicBezTo>
                    <a:cubicBezTo>
                      <a:pt x="-229058" y="1556763"/>
                      <a:pt x="124979" y="1216793"/>
                      <a:pt x="263311" y="93309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alpha val="49000"/>
                    </a:schemeClr>
                  </a:gs>
                  <a:gs pos="62000">
                    <a:srgbClr val="FFFFFF">
                      <a:alpha val="0"/>
                    </a:srgbClr>
                  </a:gs>
                  <a:gs pos="100000">
                    <a:sysClr val="window" lastClr="FFFFFF">
                      <a:alpha val="10000"/>
                    </a:sysClr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华文楷体" panose="02010600040101010101" pitchFamily="2" charset="-122"/>
                  <a:ea typeface="华文楷体" panose="02010600040101010101" pitchFamily="2" charset="-122"/>
                  <a:cs typeface="+mn-cs"/>
                  <a:sym typeface="字魂36号-正文宋楷" panose="02000000000000000000" pitchFamily="2" charset="-122"/>
                </a:endParaRPr>
              </a:p>
            </p:txBody>
          </p:sp>
          <p:sp>
            <p:nvSpPr>
              <p:cNvPr id="9" name="任意多边形 3"/>
              <p:cNvSpPr/>
              <p:nvPr userDrawn="1"/>
            </p:nvSpPr>
            <p:spPr>
              <a:xfrm>
                <a:off x="854473" y="1485058"/>
                <a:ext cx="2680174" cy="1401116"/>
              </a:xfrm>
              <a:custGeom>
                <a:gdLst>
                  <a:gd name="connsiteX0" fmla="*/ 263311 w 3278889"/>
                  <a:gd name="connsiteY0" fmla="*/ 933095 h 1879959"/>
                  <a:gd name="connsiteX1" fmla="*/ 1051102 w 3278889"/>
                  <a:gd name="connsiteY1" fmla="*/ 4627 h 1879959"/>
                  <a:gd name="connsiteX2" fmla="*/ 1656013 w 3278889"/>
                  <a:gd name="connsiteY2" fmla="*/ 567335 h 1879959"/>
                  <a:gd name="connsiteX3" fmla="*/ 2232788 w 3278889"/>
                  <a:gd name="connsiteY3" fmla="*/ 384455 h 1879959"/>
                  <a:gd name="connsiteX4" fmla="*/ 3104985 w 3278889"/>
                  <a:gd name="connsiteY4" fmla="*/ 806485 h 1879959"/>
                  <a:gd name="connsiteX5" fmla="*/ 2992444 w 3278889"/>
                  <a:gd name="connsiteY5" fmla="*/ 1805291 h 1879959"/>
                  <a:gd name="connsiteX6" fmla="*/ 221108 w 3278889"/>
                  <a:gd name="connsiteY6" fmla="*/ 1706818 h 1879959"/>
                  <a:gd name="connsiteX7" fmla="*/ 263311 w 3278889"/>
                  <a:gd name="connsiteY7" fmla="*/ 933095 h 1879959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78889" h="1879959">
                    <a:moveTo>
                      <a:pt x="263311" y="933095"/>
                    </a:moveTo>
                    <a:cubicBezTo>
                      <a:pt x="401643" y="649397"/>
                      <a:pt x="818985" y="65587"/>
                      <a:pt x="1051102" y="4627"/>
                    </a:cubicBezTo>
                    <a:cubicBezTo>
                      <a:pt x="1283219" y="-56333"/>
                      <a:pt x="1459065" y="504030"/>
                      <a:pt x="1656013" y="567335"/>
                    </a:cubicBezTo>
                    <a:cubicBezTo>
                      <a:pt x="1852961" y="630640"/>
                      <a:pt x="1991293" y="344597"/>
                      <a:pt x="2232788" y="384455"/>
                    </a:cubicBezTo>
                    <a:cubicBezTo>
                      <a:pt x="2474283" y="424313"/>
                      <a:pt x="2978376" y="569679"/>
                      <a:pt x="3104985" y="806485"/>
                    </a:cubicBezTo>
                    <a:cubicBezTo>
                      <a:pt x="3231594" y="1043291"/>
                      <a:pt x="3473090" y="1655236"/>
                      <a:pt x="2992444" y="1805291"/>
                    </a:cubicBezTo>
                    <a:cubicBezTo>
                      <a:pt x="2511798" y="1955347"/>
                      <a:pt x="671274" y="1856873"/>
                      <a:pt x="221108" y="1706818"/>
                    </a:cubicBezTo>
                    <a:cubicBezTo>
                      <a:pt x="-229058" y="1556763"/>
                      <a:pt x="124979" y="1216793"/>
                      <a:pt x="263311" y="93309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alpha val="84000"/>
                    </a:schemeClr>
                  </a:gs>
                  <a:gs pos="62000">
                    <a:srgbClr val="FFFFFF">
                      <a:alpha val="0"/>
                    </a:srgbClr>
                  </a:gs>
                  <a:gs pos="100000">
                    <a:sysClr val="window" lastClr="FFFFFF">
                      <a:alpha val="10000"/>
                    </a:sysClr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华文楷体" panose="02010600040101010101" pitchFamily="2" charset="-122"/>
                  <a:ea typeface="华文楷体" panose="02010600040101010101" pitchFamily="2" charset="-122"/>
                  <a:cs typeface="+mn-cs"/>
                  <a:sym typeface="字魂36号-正文宋楷" panose="02000000000000000000" pitchFamily="2" charset="-122"/>
                </a:endParaRPr>
              </a:p>
            </p:txBody>
          </p:sp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23" t="15582" r="30709" b="25990"/>
            <a:stretch>
              <a:fillRect/>
            </a:stretch>
          </p:blipFill>
          <p:spPr>
            <a:xfrm flipH="1">
              <a:off x="1533030" y="1685655"/>
              <a:ext cx="495150" cy="484783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4" name="图片 13" descr="背景图案&#10;&#10;描述已自动生成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7"/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5" name="图片 14" descr="图片包含 游戏机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50" b="50042"/>
          <a:stretch>
            <a:fillRect/>
          </a:stretch>
        </p:blipFill>
        <p:spPr>
          <a:xfrm rot="16200000" flipH="1">
            <a:off x="-283579" y="283581"/>
            <a:ext cx="3993265" cy="34261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3" t="71010" r="1452" b="7588"/>
          <a:stretch>
            <a:fillRect/>
          </a:stretch>
        </p:blipFill>
        <p:spPr>
          <a:xfrm flipH="1">
            <a:off x="9734550" y="5998210"/>
            <a:ext cx="2457450" cy="85026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4" name="图片 13" descr="背景图案&#10;&#10;描述已自动生成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7"/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5" name="图片 14" descr="图片包含 游戏机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50" b="50042"/>
          <a:stretch>
            <a:fillRect/>
          </a:stretch>
        </p:blipFill>
        <p:spPr>
          <a:xfrm rot="16200000" flipH="1">
            <a:off x="-283579" y="283581"/>
            <a:ext cx="3993265" cy="34261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3" t="71010" r="1452" b="7588"/>
          <a:stretch>
            <a:fillRect/>
          </a:stretch>
        </p:blipFill>
        <p:spPr>
          <a:xfrm flipH="1">
            <a:off x="9734550" y="5998210"/>
            <a:ext cx="2457450" cy="85026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4" name="图片 13" descr="背景图案&#10;&#10;描述已自动生成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7"/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5" name="图片 14" descr="图片包含 游戏机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50" b="50042"/>
          <a:stretch>
            <a:fillRect/>
          </a:stretch>
        </p:blipFill>
        <p:spPr>
          <a:xfrm rot="16200000" flipH="1">
            <a:off x="-283579" y="283581"/>
            <a:ext cx="3993265" cy="34261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3" t="71010" r="1452" b="7588"/>
          <a:stretch>
            <a:fillRect/>
          </a:stretch>
        </p:blipFill>
        <p:spPr>
          <a:xfrm flipH="1">
            <a:off x="9734550" y="5998210"/>
            <a:ext cx="2457450" cy="85026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4" name="图片 13" descr="背景图案&#10;&#10;描述已自动生成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7"/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5" name="图片 14" descr="图片包含 游戏机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50" b="50042"/>
          <a:stretch>
            <a:fillRect/>
          </a:stretch>
        </p:blipFill>
        <p:spPr>
          <a:xfrm rot="16200000" flipH="1">
            <a:off x="-283579" y="283581"/>
            <a:ext cx="3993265" cy="34261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3" t="71010" r="1452" b="7588"/>
          <a:stretch>
            <a:fillRect/>
          </a:stretch>
        </p:blipFill>
        <p:spPr>
          <a:xfrm flipH="1">
            <a:off x="9734550" y="5998210"/>
            <a:ext cx="2457450" cy="85026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image" Target="file:///D:\qq&#25991;&#20214;\712321467\Image\C2C\Image2\%7b75232B38-A165-1FB7-499C-2E1C792CACB5%7d.png" TargetMode="External" /><Relationship Id="rId9" Type="http://schemas.openxmlformats.org/officeDocument/2006/relationships/image" Target="../media/image19.png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582CB-84AC-4D60-852E-86CD62303D7C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7E011-908A-4C66-A538-31C58D32DFE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9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9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9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9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9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9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9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9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9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9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0.jpeg" /><Relationship Id="rId3" Type="http://schemas.openxmlformats.org/officeDocument/2006/relationships/image" Target="../media/image21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9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0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1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31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2.png" /><Relationship Id="rId3" Type="http://schemas.openxmlformats.org/officeDocument/2006/relationships/image" Target="../media/image33.png" /><Relationship Id="rId4" Type="http://schemas.openxmlformats.org/officeDocument/2006/relationships/image" Target="../media/image34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2.jpeg" /><Relationship Id="rId3" Type="http://schemas.openxmlformats.org/officeDocument/2006/relationships/image" Target="../media/image23.jpeg" /><Relationship Id="rId4" Type="http://schemas.openxmlformats.org/officeDocument/2006/relationships/image" Target="../media/image24.jpeg" /><Relationship Id="rId5" Type="http://schemas.openxmlformats.org/officeDocument/2006/relationships/image" Target="../media/image25.jpeg" /><Relationship Id="rId6" Type="http://schemas.openxmlformats.org/officeDocument/2006/relationships/image" Target="../media/image26.jpeg" /><Relationship Id="rId7" Type="http://schemas.openxmlformats.org/officeDocument/2006/relationships/image" Target="../media/image27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9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9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9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9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3" name="文本框 22"/>
          <p:cNvSpPr txBox="1"/>
          <p:nvPr/>
        </p:nvSpPr>
        <p:spPr>
          <a:xfrm>
            <a:off x="3464197" y="1833336"/>
            <a:ext cx="4363720" cy="830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5400" b="1" smtClean="0">
                <a:solidFill>
                  <a:srgbClr val="FF0000"/>
                </a:solidFill>
                <a:cs typeface="+mn-ea"/>
                <a:sym typeface="+mn-lt"/>
              </a:rPr>
              <a:t>猜一猜</a:t>
            </a:r>
            <a:endParaRPr lang="zh-CN" altLang="en-US" sz="5400" b="1">
              <a:solidFill>
                <a:srgbClr val="FF0000"/>
              </a:solidFill>
              <a:cs typeface="+mn-ea"/>
              <a:sym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0719" y="2989935"/>
            <a:ext cx="4077026" cy="2708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4400" b="1" smtClean="0">
                <a:latin typeface="+mn-ea"/>
              </a:rPr>
              <a:t>脚穿钉鞋走无声，</a:t>
            </a:r>
            <a:endParaRPr lang="en-US" altLang="zh-CN" sz="4400" b="1" smtClean="0">
              <a:latin typeface="+mn-ea"/>
            </a:endParaRPr>
          </a:p>
          <a:p>
            <a:pPr algn="l"/>
            <a:r>
              <a:rPr lang="zh-CN" altLang="en-US" sz="4400" b="1">
                <a:latin typeface="+mn-ea"/>
              </a:rPr>
              <a:t>不</a:t>
            </a:r>
            <a:r>
              <a:rPr lang="zh-CN" altLang="en-US" sz="4400" b="1" smtClean="0">
                <a:latin typeface="+mn-ea"/>
              </a:rPr>
              <a:t>爱吃素爱吃腥，</a:t>
            </a:r>
            <a:endParaRPr lang="en-US" altLang="zh-CN" sz="4400" b="1" smtClean="0">
              <a:latin typeface="+mn-ea"/>
            </a:endParaRPr>
          </a:p>
          <a:p>
            <a:pPr algn="l"/>
            <a:r>
              <a:rPr lang="zh-CN" altLang="en-US" sz="4400" b="1" smtClean="0">
                <a:latin typeface="+mn-ea"/>
              </a:rPr>
              <a:t>白天无事打瞌睡，</a:t>
            </a:r>
            <a:endParaRPr lang="en-US" altLang="zh-CN" sz="4400" b="1" smtClean="0">
              <a:latin typeface="+mn-ea"/>
            </a:endParaRPr>
          </a:p>
          <a:p>
            <a:pPr algn="l"/>
            <a:r>
              <a:rPr lang="zh-CN" altLang="en-US" sz="4400" b="1" smtClean="0">
                <a:latin typeface="+mn-ea"/>
              </a:rPr>
              <a:t>半夜觅食不点灯。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06292" y="2989927"/>
            <a:ext cx="4672952" cy="2708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4400" b="1" smtClean="0">
                <a:latin typeface="+mn-ea"/>
              </a:rPr>
              <a:t>头像老虎不是虎，</a:t>
            </a:r>
            <a:endParaRPr lang="en-US" altLang="zh-CN" sz="4400" b="1" smtClean="0">
              <a:latin typeface="+mn-ea"/>
            </a:endParaRPr>
          </a:p>
          <a:p>
            <a:pPr algn="l"/>
            <a:r>
              <a:rPr lang="zh-CN" altLang="en-US" sz="4400" b="1" smtClean="0">
                <a:latin typeface="+mn-ea"/>
              </a:rPr>
              <a:t>脚穿软鞋捉老鼠，</a:t>
            </a:r>
            <a:endParaRPr lang="en-US" altLang="zh-CN" sz="4400" b="1" smtClean="0">
              <a:latin typeface="+mn-ea"/>
            </a:endParaRPr>
          </a:p>
          <a:p>
            <a:pPr algn="l"/>
            <a:r>
              <a:rPr lang="zh-CN" altLang="en-US" sz="4400" b="1" smtClean="0">
                <a:latin typeface="+mn-ea"/>
              </a:rPr>
              <a:t>夜里眼睛圆又大，</a:t>
            </a:r>
            <a:endParaRPr lang="en-US" altLang="zh-CN" sz="4400" b="1" smtClean="0">
              <a:latin typeface="+mn-ea"/>
            </a:endParaRPr>
          </a:p>
          <a:p>
            <a:pPr algn="l"/>
            <a:r>
              <a:rPr lang="zh-CN" altLang="en-US" sz="4400" b="1" smtClean="0">
                <a:latin typeface="+mn-ea"/>
              </a:rPr>
              <a:t>说话好像小娃娃。</a:t>
            </a: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组合 9"/>
          <p:cNvGrpSpPr/>
          <p:nvPr/>
        </p:nvGrpSpPr>
        <p:grpSpPr>
          <a:xfrm>
            <a:off x="550895" y="402467"/>
            <a:ext cx="2423795" cy="872350"/>
            <a:chOff x="550895" y="402467"/>
            <a:chExt cx="2423795" cy="872350"/>
          </a:xfrm>
        </p:grpSpPr>
        <p:sp>
          <p:nvSpPr>
            <p:cNvPr id="11" name="椭圆 10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50895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叁</a:t>
              </a:r>
              <a:endParaRPr lang="zh-CN" altLang="en-US" sz="2800" spc="30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课文理解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1685925" y="2892743"/>
            <a:ext cx="7366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457200" indent="-457200" fontAlgn="auto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CN" altLang="en-US" sz="3200" b="1">
                <a:latin typeface="楷体"/>
                <a:ea typeface="楷体"/>
              </a:rPr>
              <a:t>不要紧，我再向别处要一只来给你。</a:t>
            </a:r>
          </a:p>
        </p:txBody>
      </p:sp>
      <p:sp>
        <p:nvSpPr>
          <p:cNvPr id="3" name="矩形 2"/>
          <p:cNvSpPr/>
          <p:nvPr/>
        </p:nvSpPr>
        <p:spPr>
          <a:xfrm>
            <a:off x="1685925" y="3802380"/>
            <a:ext cx="9219565" cy="137268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作用：</a:t>
            </a:r>
            <a:r>
              <a:rPr lang="zh-CN" altLang="en-US" sz="3200" b="1">
                <a:latin typeface="宋体" panose="02010600030101010101" pitchFamily="2" charset="-122"/>
              </a:rPr>
              <a:t>表现第一只猫的死让我们难过，但不至于太伤心，也为第二只猫的到来做</a:t>
            </a:r>
            <a:r>
              <a:rPr lang="zh-CN" altLang="en-US" sz="3200" b="1" smtClean="0">
                <a:latin typeface="宋体" panose="02010600030101010101" pitchFamily="2" charset="-122"/>
              </a:rPr>
              <a:t>铺垫</a:t>
            </a:r>
            <a:r>
              <a:rPr lang="zh-CN" altLang="en-US" sz="3200" b="1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20484" name="矩形 3"/>
          <p:cNvSpPr/>
          <p:nvPr/>
        </p:nvSpPr>
        <p:spPr>
          <a:xfrm>
            <a:off x="1063625" y="1186815"/>
            <a:ext cx="10064750" cy="13709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57200" indent="-457200" eaLnBrk="1" hangingPunct="1">
              <a:lnSpc>
                <a:spcPct val="130000"/>
              </a:lnSpc>
              <a:spcBef>
                <a:spcPts val="1200"/>
              </a:spcBef>
              <a:buFont typeface="Wingdings" panose="05000000000000000000" pitchFamily="2" charset="2"/>
              <a:buChar char="u"/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文中写三只猫的文段都有明显的结束标志，请用波浪线勾画相关语句，并说说它们在结构上的作用。</a:t>
            </a:r>
          </a:p>
        </p:txBody>
      </p:sp>
      <p:pic>
        <p:nvPicPr>
          <p:cNvPr id="9" name="图形 3" descr="猫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614" y="5066122"/>
            <a:ext cx="1329019" cy="132901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组合 9"/>
          <p:cNvGrpSpPr/>
          <p:nvPr/>
        </p:nvGrpSpPr>
        <p:grpSpPr>
          <a:xfrm>
            <a:off x="550895" y="402467"/>
            <a:ext cx="2423795" cy="872350"/>
            <a:chOff x="550895" y="402467"/>
            <a:chExt cx="2423795" cy="872350"/>
          </a:xfrm>
        </p:grpSpPr>
        <p:sp>
          <p:nvSpPr>
            <p:cNvPr id="11" name="椭圆 10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50895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叁</a:t>
              </a:r>
              <a:endParaRPr lang="zh-CN" altLang="en-US" sz="2800" spc="30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课文理解</a:t>
              </a:r>
            </a:p>
          </p:txBody>
        </p:sp>
      </p:grpSp>
      <p:sp>
        <p:nvSpPr>
          <p:cNvPr id="21506" name="矩形 1"/>
          <p:cNvSpPr/>
          <p:nvPr/>
        </p:nvSpPr>
        <p:spPr>
          <a:xfrm>
            <a:off x="1862455" y="1507173"/>
            <a:ext cx="7366000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457200" indent="-457200" eaLnBrk="1" hangingPunct="1">
              <a:lnSpc>
                <a:spcPct val="130000"/>
              </a:lnSpc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CN" altLang="en-US" sz="3200" b="1">
                <a:latin typeface="楷体"/>
                <a:ea typeface="楷体"/>
              </a:rPr>
              <a:t>自此，我家</a:t>
            </a:r>
            <a:r>
              <a:rPr lang="zh-CN" altLang="en-US" sz="3200" b="1">
                <a:solidFill>
                  <a:srgbClr val="FF0000"/>
                </a:solidFill>
                <a:latin typeface="楷体"/>
                <a:ea typeface="楷体"/>
              </a:rPr>
              <a:t>好久</a:t>
            </a:r>
            <a:r>
              <a:rPr lang="zh-CN" altLang="en-US" sz="3200" b="1">
                <a:latin typeface="楷体"/>
                <a:ea typeface="楷体"/>
              </a:rPr>
              <a:t>不养猫。</a:t>
            </a:r>
          </a:p>
        </p:txBody>
      </p:sp>
      <p:sp>
        <p:nvSpPr>
          <p:cNvPr id="3" name="矩形 2"/>
          <p:cNvSpPr/>
          <p:nvPr/>
        </p:nvSpPr>
        <p:spPr>
          <a:xfrm>
            <a:off x="1546225" y="2978785"/>
            <a:ext cx="8878570" cy="19316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latin typeface="宋体" panose="02010600030101010101" pitchFamily="2" charset="-122"/>
              </a:rPr>
              <a:t>    </a:t>
            </a:r>
            <a:r>
              <a:rPr lang="zh-CN" altLang="en-US" sz="3000" b="1">
                <a:solidFill>
                  <a:srgbClr val="FF0000"/>
                </a:solidFill>
                <a:latin typeface="宋体" panose="02010600030101010101" pitchFamily="2" charset="-122"/>
              </a:rPr>
              <a:t>作用：</a:t>
            </a:r>
            <a:r>
              <a:rPr lang="zh-CN" altLang="en-US" sz="3000" b="1">
                <a:latin typeface="宋体" panose="02010600030101010101" pitchFamily="2" charset="-122"/>
              </a:rPr>
              <a:t>表现第二只猫的丢失让我们非常伤心，较第一只猫程度加深了，在结构上有总结上文的</a:t>
            </a:r>
            <a:r>
              <a:rPr lang="zh-CN" altLang="en-US" sz="3000" b="1" smtClean="0">
                <a:latin typeface="宋体" panose="02010600030101010101" pitchFamily="2" charset="-122"/>
              </a:rPr>
              <a:t>作用，又为下文被动收养流浪猫做铺垫。</a:t>
            </a:r>
            <a:endParaRPr lang="zh-CN" altLang="en-US" sz="3000" b="1">
              <a:latin typeface="宋体" panose="02010600030101010101" pitchFamily="2" charset="-122"/>
            </a:endParaRPr>
          </a:p>
        </p:txBody>
      </p:sp>
      <p:pic>
        <p:nvPicPr>
          <p:cNvPr id="8" name="图形 3" descr="猫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614" y="5066122"/>
            <a:ext cx="1329019" cy="132901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组合 9"/>
          <p:cNvGrpSpPr/>
          <p:nvPr/>
        </p:nvGrpSpPr>
        <p:grpSpPr>
          <a:xfrm>
            <a:off x="550895" y="402467"/>
            <a:ext cx="2423795" cy="872350"/>
            <a:chOff x="550895" y="402467"/>
            <a:chExt cx="2423795" cy="872350"/>
          </a:xfrm>
        </p:grpSpPr>
        <p:sp>
          <p:nvSpPr>
            <p:cNvPr id="11" name="椭圆 10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50895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叁</a:t>
              </a:r>
              <a:endParaRPr lang="zh-CN" altLang="en-US" sz="2800" spc="30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课文理解</a:t>
              </a:r>
            </a:p>
          </p:txBody>
        </p:sp>
      </p:grpSp>
      <p:sp>
        <p:nvSpPr>
          <p:cNvPr id="22530" name="矩形 1"/>
          <p:cNvSpPr/>
          <p:nvPr/>
        </p:nvSpPr>
        <p:spPr>
          <a:xfrm>
            <a:off x="1614488" y="1310323"/>
            <a:ext cx="7366000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457200" indent="-457200" eaLnBrk="1" hangingPunct="1">
              <a:lnSpc>
                <a:spcPct val="130000"/>
              </a:lnSpc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CN" altLang="en-US" sz="3200" b="1">
                <a:latin typeface="楷体"/>
                <a:ea typeface="楷体"/>
              </a:rPr>
              <a:t>自此，我家</a:t>
            </a:r>
            <a:r>
              <a:rPr lang="zh-CN" altLang="en-US" sz="3200" b="1">
                <a:solidFill>
                  <a:srgbClr val="FF0000"/>
                </a:solidFill>
                <a:latin typeface="楷体"/>
                <a:ea typeface="楷体"/>
              </a:rPr>
              <a:t>永不</a:t>
            </a:r>
            <a:r>
              <a:rPr lang="zh-CN" altLang="en-US" sz="3200" b="1">
                <a:latin typeface="楷体"/>
                <a:ea typeface="楷体"/>
              </a:rPr>
              <a:t>养猫。</a:t>
            </a:r>
          </a:p>
        </p:txBody>
      </p:sp>
      <p:sp>
        <p:nvSpPr>
          <p:cNvPr id="3" name="矩形 2"/>
          <p:cNvSpPr/>
          <p:nvPr/>
        </p:nvSpPr>
        <p:spPr>
          <a:xfrm>
            <a:off x="1004888" y="2139945"/>
            <a:ext cx="9880600" cy="265303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作用：</a:t>
            </a:r>
            <a:r>
              <a:rPr lang="zh-CN" altLang="en-US" sz="3200" b="1">
                <a:latin typeface="宋体" panose="02010600030101010101" pitchFamily="2" charset="-122"/>
              </a:rPr>
              <a:t>“永不”显示作者态度的决绝，比前面的伤心程度更深</a:t>
            </a:r>
            <a:r>
              <a:rPr lang="zh-CN" altLang="en-US" sz="3200" b="1" smtClean="0">
                <a:latin typeface="宋体" panose="02010600030101010101" pitchFamily="2" charset="-122"/>
              </a:rPr>
              <a:t>，因为“我”认为是“我”把它害死的，而且这个过失是无法补救的，作者深感懊悔、内疚。呼应开头，总结全文。</a:t>
            </a:r>
            <a:endParaRPr lang="zh-CN" altLang="en-US" sz="3200" b="1">
              <a:latin typeface="宋体" panose="02010600030101010101" pitchFamily="2" charset="-122"/>
            </a:endParaRPr>
          </a:p>
        </p:txBody>
      </p:sp>
      <p:grpSp>
        <p:nvGrpSpPr>
          <p:cNvPr id="21508" name="组合 5"/>
          <p:cNvGrpSpPr/>
          <p:nvPr/>
        </p:nvGrpSpPr>
        <p:grpSpPr>
          <a:xfrm>
            <a:off x="1004888" y="4792979"/>
            <a:ext cx="10017125" cy="1685423"/>
            <a:chOff x="348838" y="3718152"/>
            <a:chExt cx="8448651" cy="1795031"/>
          </a:xfrm>
        </p:grpSpPr>
        <p:sp>
          <p:nvSpPr>
            <p:cNvPr id="5" name="矩形: 圆角 4"/>
            <p:cNvSpPr/>
            <p:nvPr/>
          </p:nvSpPr>
          <p:spPr>
            <a:xfrm>
              <a:off x="348838" y="3718152"/>
              <a:ext cx="8448651" cy="179503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endParaRPr>
            </a:p>
          </p:txBody>
        </p:sp>
        <p:sp>
          <p:nvSpPr>
            <p:cNvPr id="4" name="矩形 3"/>
            <p:cNvSpPr>
              <a:spLocks noChangeArrowheads="1"/>
            </p:cNvSpPr>
            <p:nvPr/>
          </p:nvSpPr>
          <p:spPr bwMode="auto">
            <a:xfrm>
              <a:off x="726877" y="3927874"/>
              <a:ext cx="7832013" cy="1375586"/>
            </a:xfrm>
            <a:prstGeom prst="rect">
              <a:avLst/>
            </a:prstGeom>
            <a:noFill/>
            <a:effectLst>
              <a:softEdge rad="3175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30000"/>
                </a:lnSpc>
                <a:spcBef>
                  <a:spcPts val="12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/>
                  <a:ea typeface="楷体"/>
                  <a:cs typeface="+mn-cs"/>
                </a:rPr>
                <a:t>    这些在结构上起着承上启下、总结上文、总结全文的关键性语句，使文章衔接自然，层次清晰。</a:t>
              </a:r>
            </a:p>
          </p:txBody>
        </p:sp>
      </p:grpSp>
      <p:pic>
        <p:nvPicPr>
          <p:cNvPr id="14" name="图形 3" descr="猫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613" y="5225143"/>
            <a:ext cx="1169998" cy="116999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组合 9"/>
          <p:cNvGrpSpPr/>
          <p:nvPr/>
        </p:nvGrpSpPr>
        <p:grpSpPr>
          <a:xfrm>
            <a:off x="550895" y="402467"/>
            <a:ext cx="2423795" cy="872350"/>
            <a:chOff x="550895" y="402467"/>
            <a:chExt cx="2423795" cy="872350"/>
          </a:xfrm>
        </p:grpSpPr>
        <p:sp>
          <p:nvSpPr>
            <p:cNvPr id="11" name="椭圆 10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50895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叁</a:t>
              </a:r>
              <a:endParaRPr lang="zh-CN" altLang="en-US" sz="2800" spc="30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课文理解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2317750" y="2483168"/>
            <a:ext cx="1677988" cy="5730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2800" b="1">
                <a:latin typeface="楷体"/>
                <a:ea typeface="楷体"/>
              </a:rPr>
              <a:t>第一只猫</a:t>
            </a:r>
          </a:p>
        </p:txBody>
      </p:sp>
      <p:sp>
        <p:nvSpPr>
          <p:cNvPr id="31747" name="矩形 2"/>
          <p:cNvSpPr/>
          <p:nvPr/>
        </p:nvSpPr>
        <p:spPr>
          <a:xfrm>
            <a:off x="1164590" y="1184910"/>
            <a:ext cx="8788400" cy="7308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57200" indent="-457200" eaLnBrk="1" hangingPunct="1">
              <a:lnSpc>
                <a:spcPct val="130000"/>
              </a:lnSpc>
              <a:spcBef>
                <a:spcPts val="1200"/>
              </a:spcBef>
              <a:buFont typeface="Wingdings" panose="05000000000000000000" pitchFamily="2" charset="2"/>
              <a:buChar char="u"/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对于三只猫，“我”前后的心情有什么变化？</a:t>
            </a:r>
          </a:p>
        </p:txBody>
      </p:sp>
      <p:sp>
        <p:nvSpPr>
          <p:cNvPr id="5" name="矩形 4"/>
          <p:cNvSpPr/>
          <p:nvPr/>
        </p:nvSpPr>
        <p:spPr>
          <a:xfrm>
            <a:off x="2317750" y="3450749"/>
            <a:ext cx="1839913" cy="5730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2800" b="1">
                <a:latin typeface="楷体"/>
                <a:ea typeface="楷体"/>
              </a:rPr>
              <a:t>第二只猫</a:t>
            </a:r>
          </a:p>
        </p:txBody>
      </p:sp>
      <p:sp>
        <p:nvSpPr>
          <p:cNvPr id="6" name="矩形 5"/>
          <p:cNvSpPr/>
          <p:nvPr/>
        </p:nvSpPr>
        <p:spPr>
          <a:xfrm>
            <a:off x="2346040" y="4451508"/>
            <a:ext cx="1677988" cy="5730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2800" b="1">
                <a:latin typeface="楷体"/>
                <a:ea typeface="楷体"/>
              </a:rPr>
              <a:t>第三只猫</a:t>
            </a:r>
          </a:p>
        </p:txBody>
      </p:sp>
      <p:sp>
        <p:nvSpPr>
          <p:cNvPr id="7" name="矩形 6"/>
          <p:cNvSpPr/>
          <p:nvPr/>
        </p:nvSpPr>
        <p:spPr>
          <a:xfrm>
            <a:off x="4554538" y="2487930"/>
            <a:ext cx="1009650" cy="57304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2800" b="1">
                <a:latin typeface="楷体"/>
                <a:ea typeface="楷体"/>
              </a:rPr>
              <a:t>快乐</a:t>
            </a:r>
          </a:p>
        </p:txBody>
      </p:sp>
      <p:sp>
        <p:nvSpPr>
          <p:cNvPr id="9" name="矩形 8"/>
          <p:cNvSpPr/>
          <p:nvPr/>
        </p:nvSpPr>
        <p:spPr>
          <a:xfrm>
            <a:off x="4501992" y="4332098"/>
            <a:ext cx="1195546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ts val="1200"/>
              </a:spcBef>
            </a:pPr>
            <a:r>
              <a:rPr lang="zh-CN" altLang="en-US" sz="2800" b="1" smtClean="0">
                <a:latin typeface="楷体"/>
                <a:ea typeface="楷体"/>
              </a:rPr>
              <a:t>不大喜欢、愤怒</a:t>
            </a:r>
            <a:endParaRPr lang="zh-CN" altLang="en-US" sz="2800" b="1">
              <a:latin typeface="楷体"/>
              <a:ea typeface="楷体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007225" y="2464435"/>
            <a:ext cx="2181225" cy="6508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2800" b="1">
                <a:latin typeface="楷体"/>
                <a:ea typeface="楷体"/>
              </a:rPr>
              <a:t>酸辛、难过</a:t>
            </a:r>
          </a:p>
        </p:txBody>
      </p:sp>
      <p:sp>
        <p:nvSpPr>
          <p:cNvPr id="4" name="矩形 3"/>
          <p:cNvSpPr/>
          <p:nvPr/>
        </p:nvSpPr>
        <p:spPr>
          <a:xfrm>
            <a:off x="4363244" y="3257856"/>
            <a:ext cx="1392237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ts val="1200"/>
              </a:spcBef>
            </a:pPr>
            <a:r>
              <a:rPr lang="zh-CN" altLang="en-US" sz="2800" b="1">
                <a:latin typeface="楷体"/>
                <a:ea typeface="楷体"/>
              </a:rPr>
              <a:t>更</a:t>
            </a:r>
            <a:r>
              <a:rPr lang="zh-CN" altLang="en-US" sz="2800" b="1" smtClean="0">
                <a:latin typeface="楷体"/>
                <a:ea typeface="楷体"/>
              </a:rPr>
              <a:t>快乐，又担心</a:t>
            </a:r>
            <a:endParaRPr lang="zh-CN" altLang="en-US" sz="2800" b="1">
              <a:latin typeface="楷体"/>
              <a:ea typeface="楷体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007225" y="3297555"/>
            <a:ext cx="2181225" cy="6508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2800" b="1">
                <a:latin typeface="楷体"/>
                <a:ea typeface="楷体"/>
              </a:rPr>
              <a:t>愤恨、难过</a:t>
            </a:r>
          </a:p>
        </p:txBody>
      </p:sp>
      <p:sp>
        <p:nvSpPr>
          <p:cNvPr id="14" name="矩形 13"/>
          <p:cNvSpPr/>
          <p:nvPr/>
        </p:nvSpPr>
        <p:spPr>
          <a:xfrm>
            <a:off x="7007225" y="4132580"/>
            <a:ext cx="2336165" cy="1210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2800" b="1">
                <a:latin typeface="楷体"/>
                <a:ea typeface="楷体"/>
              </a:rPr>
              <a:t>难过、歉疚、自责、悔恨</a:t>
            </a:r>
          </a:p>
        </p:txBody>
      </p:sp>
      <p:sp>
        <p:nvSpPr>
          <p:cNvPr id="15" name="箭头: 右 13"/>
          <p:cNvSpPr/>
          <p:nvPr/>
        </p:nvSpPr>
        <p:spPr>
          <a:xfrm>
            <a:off x="5697538" y="2768918"/>
            <a:ext cx="1309688" cy="152400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</p:txBody>
      </p:sp>
      <p:sp>
        <p:nvSpPr>
          <p:cNvPr id="16" name="箭头: 右 14"/>
          <p:cNvSpPr/>
          <p:nvPr/>
        </p:nvSpPr>
        <p:spPr>
          <a:xfrm>
            <a:off x="5697538" y="3584893"/>
            <a:ext cx="1309688" cy="152400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</p:txBody>
      </p:sp>
      <p:sp>
        <p:nvSpPr>
          <p:cNvPr id="17" name="箭头: 右 15"/>
          <p:cNvSpPr/>
          <p:nvPr/>
        </p:nvSpPr>
        <p:spPr>
          <a:xfrm>
            <a:off x="5697538" y="4680268"/>
            <a:ext cx="1309688" cy="152400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</p:txBody>
      </p:sp>
      <p:pic>
        <p:nvPicPr>
          <p:cNvPr id="19" name="图形 3" descr="猫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614" y="5066122"/>
            <a:ext cx="1329019" cy="132901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9" grpId="0"/>
      <p:bldP spid="3" grpId="0"/>
      <p:bldP spid="4" grpId="0"/>
      <p:bldP spid="8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组合 9"/>
          <p:cNvGrpSpPr/>
          <p:nvPr/>
        </p:nvGrpSpPr>
        <p:grpSpPr>
          <a:xfrm>
            <a:off x="550895" y="402467"/>
            <a:ext cx="2423795" cy="872350"/>
            <a:chOff x="550895" y="402467"/>
            <a:chExt cx="2423795" cy="872350"/>
          </a:xfrm>
        </p:grpSpPr>
        <p:sp>
          <p:nvSpPr>
            <p:cNvPr id="11" name="椭圆 10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50895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叁</a:t>
              </a:r>
              <a:endParaRPr lang="zh-CN" altLang="en-US" sz="2800" spc="30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课文理解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811530" y="1128010"/>
            <a:ext cx="8637270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3200" b="1" smtClean="0">
                <a:solidFill>
                  <a:schemeClr val="tx2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3200" b="1" smtClean="0">
                <a:solidFill>
                  <a:schemeClr val="tx2"/>
                </a:solidFill>
                <a:latin typeface="宋体" panose="02010600030101010101" pitchFamily="2" charset="-122"/>
              </a:rPr>
              <a:t>作者</a:t>
            </a: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从哪两个时间段来写猫的形态</a:t>
            </a:r>
            <a:r>
              <a:rPr lang="en-US" altLang="zh-CN" sz="3200" b="1">
                <a:solidFill>
                  <a:schemeClr val="tx2"/>
                </a:solidFill>
                <a:latin typeface="宋体" panose="02010600030101010101" pitchFamily="2" charset="-122"/>
              </a:rPr>
              <a:t>? </a:t>
            </a:r>
          </a:p>
        </p:txBody>
      </p:sp>
      <p:sp>
        <p:nvSpPr>
          <p:cNvPr id="3" name="矩形 2"/>
          <p:cNvSpPr/>
          <p:nvPr/>
        </p:nvSpPr>
        <p:spPr>
          <a:xfrm>
            <a:off x="1115050" y="1773775"/>
            <a:ext cx="10596245" cy="45243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smtClean="0">
                <a:latin typeface="楷体" pitchFamily="49" charset="-122"/>
                <a:ea typeface="楷体" pitchFamily="49" charset="-122"/>
              </a:rPr>
              <a:t>  作者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从猫“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刚要来的时候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”和“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后来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”两个时间段来写猫的形态。主要写了猫的两种形态。</a:t>
            </a:r>
          </a:p>
          <a:p>
            <a:pPr>
              <a:lnSpc>
                <a:spcPct val="150000"/>
              </a:lnSpc>
            </a:pP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—、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自身的形态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，刚送</a:t>
            </a:r>
            <a:r>
              <a:rPr lang="en-US" altLang="zh-CN" sz="3200" b="1" err="1">
                <a:latin typeface="楷体" pitchFamily="49" charset="-122"/>
                <a:ea typeface="楷体" pitchFamily="49" charset="-122"/>
              </a:rPr>
              <a:t>时是花白的毛，很活泼，白雪球似的；而后来，光泽的毛也污涩了，毫无生意，懒惰郁闷。</a:t>
            </a:r>
          </a:p>
          <a:p>
            <a:pPr>
              <a:lnSpc>
                <a:spcPct val="150000"/>
              </a:lnSpc>
            </a:pPr>
            <a:r>
              <a:rPr lang="en-US" altLang="zh-CN" sz="3200" b="1">
                <a:latin typeface="楷体" pitchFamily="49" charset="-122"/>
                <a:ea typeface="楷体" pitchFamily="49" charset="-122"/>
              </a:rPr>
              <a:t>二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逗着玩的形态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，滚来滚去，扑过来抢，又扑过去抢，后来却是不肯出来，不理会。 </a:t>
            </a:r>
          </a:p>
        </p:txBody>
      </p:sp>
      <p:sp>
        <p:nvSpPr>
          <p:cNvPr id="6" name="椭圆 5"/>
          <p:cNvSpPr/>
          <p:nvPr/>
        </p:nvSpPr>
        <p:spPr>
          <a:xfrm>
            <a:off x="3251200" y="128965"/>
            <a:ext cx="2380344" cy="9990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>
                <a:solidFill>
                  <a:srgbClr val="FFFF00"/>
                </a:solidFill>
              </a:rPr>
              <a:t>第一只猫</a:t>
            </a:r>
          </a:p>
        </p:txBody>
      </p:sp>
      <p:pic>
        <p:nvPicPr>
          <p:cNvPr id="14" name="图形 3" descr="猫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613" y="5225143"/>
            <a:ext cx="1169998" cy="116999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组合 9"/>
          <p:cNvGrpSpPr/>
          <p:nvPr/>
        </p:nvGrpSpPr>
        <p:grpSpPr>
          <a:xfrm>
            <a:off x="550895" y="402467"/>
            <a:ext cx="2423795" cy="872350"/>
            <a:chOff x="550895" y="402467"/>
            <a:chExt cx="2423795" cy="872350"/>
          </a:xfrm>
        </p:grpSpPr>
        <p:sp>
          <p:nvSpPr>
            <p:cNvPr id="11" name="椭圆 10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50895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叁</a:t>
              </a:r>
              <a:endParaRPr lang="zh-CN" altLang="en-US" sz="2800" spc="30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课文理解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877072" y="2619284"/>
            <a:ext cx="9870440" cy="32024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 smtClean="0">
                <a:latin typeface="楷体" pitchFamily="49" charset="-122"/>
                <a:ea typeface="楷体" pitchFamily="49" charset="-122"/>
              </a:rPr>
              <a:t>  家里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人都很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喜欢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这只猫，如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三妹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“常常取了一条红带，或一根绳子，在它面前来回的拖摇着”，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作者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则是“坐在藤椅上看着他们，可以微笑着消耗过</a:t>
            </a:r>
            <a:r>
              <a:rPr lang="en-US" altLang="zh-CN" sz="3200" b="1"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、二小时的光阴”“心上感受着生命的新鲜与快乐。”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因为小猫活泼可爱，一家人都很喜欢它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。 </a:t>
            </a:r>
          </a:p>
        </p:txBody>
      </p:sp>
      <p:sp>
        <p:nvSpPr>
          <p:cNvPr id="3" name="矩形 2"/>
          <p:cNvSpPr/>
          <p:nvPr/>
        </p:nvSpPr>
        <p:spPr>
          <a:xfrm>
            <a:off x="1139321" y="1268272"/>
            <a:ext cx="93459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smtClean="0">
                <a:solidFill>
                  <a:schemeClr val="tx2"/>
                </a:solidFill>
                <a:latin typeface="+mn-ea"/>
              </a:rPr>
              <a:t>2.</a:t>
            </a:r>
            <a:r>
              <a:rPr lang="zh-CN" altLang="en-US" sz="3200" b="1" smtClean="0">
                <a:solidFill>
                  <a:schemeClr val="tx2"/>
                </a:solidFill>
                <a:latin typeface="+mn-ea"/>
              </a:rPr>
              <a:t>家里</a:t>
            </a:r>
            <a:r>
              <a:rPr lang="zh-CN" altLang="en-US" sz="3200" b="1">
                <a:solidFill>
                  <a:schemeClr val="tx2"/>
                </a:solidFill>
                <a:latin typeface="+mn-ea"/>
              </a:rPr>
              <a:t>的人对这只猫的态度怎样</a:t>
            </a:r>
            <a:r>
              <a:rPr lang="en-US" altLang="zh-CN" sz="3200" b="1">
                <a:solidFill>
                  <a:schemeClr val="tx2"/>
                </a:solidFill>
                <a:latin typeface="+mn-ea"/>
              </a:rPr>
              <a:t>?</a:t>
            </a:r>
            <a:r>
              <a:rPr lang="zh-CN" altLang="en-US" sz="3200" b="1">
                <a:solidFill>
                  <a:schemeClr val="tx2"/>
                </a:solidFill>
                <a:latin typeface="+mn-ea"/>
              </a:rPr>
              <a:t>从哪些细节描写可以看出来</a:t>
            </a:r>
            <a:r>
              <a:rPr lang="en-US" altLang="zh-CN" sz="3200" b="1">
                <a:solidFill>
                  <a:schemeClr val="tx2"/>
                </a:solidFill>
                <a:latin typeface="+mn-ea"/>
              </a:rPr>
              <a:t>? </a:t>
            </a:r>
          </a:p>
        </p:txBody>
      </p:sp>
      <p:pic>
        <p:nvPicPr>
          <p:cNvPr id="8" name="图形 3" descr="猫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613" y="5225143"/>
            <a:ext cx="1169998" cy="116999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组合 9"/>
          <p:cNvGrpSpPr/>
          <p:nvPr/>
        </p:nvGrpSpPr>
        <p:grpSpPr>
          <a:xfrm>
            <a:off x="550895" y="402467"/>
            <a:ext cx="2423795" cy="872350"/>
            <a:chOff x="550895" y="402467"/>
            <a:chExt cx="2423795" cy="872350"/>
          </a:xfrm>
        </p:grpSpPr>
        <p:sp>
          <p:nvSpPr>
            <p:cNvPr id="11" name="椭圆 10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50895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叁</a:t>
              </a:r>
              <a:endParaRPr lang="zh-CN" altLang="en-US" sz="2800" spc="30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课文理解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1164305" y="2611482"/>
            <a:ext cx="9870440" cy="293157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smtClean="0">
                <a:latin typeface="楷体" pitchFamily="49" charset="-122"/>
                <a:ea typeface="楷体" pitchFamily="49" charset="-122"/>
              </a:rPr>
              <a:t>  这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只猫最终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病死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了。作者先交代的“不知怎地忽然消瘦了，也不肯吃东西”就已经埋下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伏笔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。对于这只猫的“病死”，三妹“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很难过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”，“我”心里也感着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一缕的酸辛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。 </a:t>
            </a:r>
          </a:p>
        </p:txBody>
      </p:sp>
      <p:sp>
        <p:nvSpPr>
          <p:cNvPr id="3" name="矩形 2"/>
          <p:cNvSpPr/>
          <p:nvPr/>
        </p:nvSpPr>
        <p:spPr>
          <a:xfrm>
            <a:off x="1139321" y="1268272"/>
            <a:ext cx="93459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>
                <a:solidFill>
                  <a:schemeClr val="tx2"/>
                </a:solidFill>
                <a:latin typeface="+mn-ea"/>
              </a:rPr>
              <a:t>3</a:t>
            </a:r>
            <a:r>
              <a:rPr lang="en-US" altLang="zh-CN" sz="3200" b="1" smtClean="0">
                <a:solidFill>
                  <a:schemeClr val="tx2"/>
                </a:solidFill>
                <a:latin typeface="+mn-ea"/>
              </a:rPr>
              <a:t>.</a:t>
            </a: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这只猫的结局怎么样</a:t>
            </a:r>
            <a:r>
              <a:rPr lang="en-US" altLang="zh-CN" sz="3200" b="1">
                <a:solidFill>
                  <a:schemeClr val="tx2"/>
                </a:solidFill>
                <a:latin typeface="宋体" panose="02010600030101010101" pitchFamily="2" charset="-122"/>
              </a:rPr>
              <a:t>?</a:t>
            </a: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家里人的态度是怎样的</a:t>
            </a:r>
            <a:r>
              <a:rPr lang="en-US" altLang="zh-CN" sz="3200" b="1">
                <a:solidFill>
                  <a:schemeClr val="tx2"/>
                </a:solidFill>
                <a:latin typeface="宋体" panose="02010600030101010101" pitchFamily="2" charset="-122"/>
              </a:rPr>
              <a:t>? </a:t>
            </a:r>
          </a:p>
        </p:txBody>
      </p:sp>
      <p:pic>
        <p:nvPicPr>
          <p:cNvPr id="8" name="图形 3" descr="猫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613" y="5225143"/>
            <a:ext cx="1169998" cy="1169998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751580601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组合 9"/>
          <p:cNvGrpSpPr/>
          <p:nvPr/>
        </p:nvGrpSpPr>
        <p:grpSpPr>
          <a:xfrm>
            <a:off x="550895" y="402467"/>
            <a:ext cx="2423795" cy="872350"/>
            <a:chOff x="550895" y="402467"/>
            <a:chExt cx="2423795" cy="872350"/>
          </a:xfrm>
        </p:grpSpPr>
        <p:sp>
          <p:nvSpPr>
            <p:cNvPr id="11" name="椭圆 10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50895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叁</a:t>
              </a:r>
              <a:endParaRPr lang="zh-CN" altLang="en-US" sz="2800" spc="30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课文理解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1164305" y="1273873"/>
            <a:ext cx="8724356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200" b="1" smtClean="0">
                <a:solidFill>
                  <a:schemeClr val="tx2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3200" b="1" smtClean="0">
                <a:solidFill>
                  <a:schemeClr val="tx2"/>
                </a:solidFill>
                <a:latin typeface="宋体" panose="02010600030101010101" pitchFamily="2" charset="-122"/>
              </a:rPr>
              <a:t>第二</a:t>
            </a: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只猫的“更有趣、更活泼”</a:t>
            </a:r>
            <a:r>
              <a:rPr lang="zh-CN" altLang="en-US" sz="3200" b="1" smtClean="0">
                <a:solidFill>
                  <a:schemeClr val="tx2"/>
                </a:solidFill>
                <a:latin typeface="宋体" panose="02010600030101010101" pitchFamily="2" charset="-122"/>
              </a:rPr>
              <a:t>，是</a:t>
            </a: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从</a:t>
            </a:r>
            <a:r>
              <a:rPr lang="zh-CN" altLang="en-US" sz="3200" b="1" smtClean="0">
                <a:solidFill>
                  <a:schemeClr val="tx2"/>
                </a:solidFill>
                <a:latin typeface="宋体" panose="02010600030101010101" pitchFamily="2" charset="-122"/>
              </a:rPr>
              <a:t>哪些方面</a:t>
            </a: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来表现的</a:t>
            </a:r>
            <a:r>
              <a:rPr lang="en-US" altLang="zh-CN" sz="3200" b="1">
                <a:solidFill>
                  <a:schemeClr val="tx2"/>
                </a:solidFill>
                <a:latin typeface="宋体" panose="02010600030101010101" pitchFamily="2" charset="-122"/>
              </a:rPr>
              <a:t>? </a:t>
            </a:r>
          </a:p>
        </p:txBody>
      </p:sp>
      <p:sp>
        <p:nvSpPr>
          <p:cNvPr id="3" name="矩形 2"/>
          <p:cNvSpPr/>
          <p:nvPr/>
        </p:nvSpPr>
        <p:spPr>
          <a:xfrm>
            <a:off x="1099797" y="2731717"/>
            <a:ext cx="10596245" cy="304698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smtClean="0">
                <a:latin typeface="楷体" pitchFamily="49" charset="-122"/>
                <a:ea typeface="楷体" pitchFamily="49" charset="-122"/>
              </a:rPr>
              <a:t>  从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性情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和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本领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等方面来表现。“园中乱跑”“不怕生人”“有时由树上跃到墙上”“又跑到街上”等是表现它的性情；“会爬树”“捉蝴蝶”“会捉鼠”，这是它的本领。</a:t>
            </a:r>
          </a:p>
        </p:txBody>
      </p:sp>
      <p:sp>
        <p:nvSpPr>
          <p:cNvPr id="6" name="椭圆 5"/>
          <p:cNvSpPr/>
          <p:nvPr/>
        </p:nvSpPr>
        <p:spPr>
          <a:xfrm>
            <a:off x="3251200" y="128965"/>
            <a:ext cx="2380344" cy="9990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smtClean="0">
                <a:solidFill>
                  <a:srgbClr val="FFFF00"/>
                </a:solidFill>
              </a:rPr>
              <a:t>第二只</a:t>
            </a:r>
            <a:r>
              <a:rPr lang="zh-CN" altLang="en-US" sz="2800" b="1">
                <a:solidFill>
                  <a:srgbClr val="FFFF00"/>
                </a:solidFill>
              </a:rPr>
              <a:t>猫</a:t>
            </a:r>
          </a:p>
        </p:txBody>
      </p:sp>
      <p:pic>
        <p:nvPicPr>
          <p:cNvPr id="9" name="图形 3" descr="猫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613" y="5225143"/>
            <a:ext cx="1169998" cy="1169998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563776904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组合 9"/>
          <p:cNvGrpSpPr/>
          <p:nvPr/>
        </p:nvGrpSpPr>
        <p:grpSpPr>
          <a:xfrm>
            <a:off x="550895" y="402467"/>
            <a:ext cx="2423795" cy="872350"/>
            <a:chOff x="550895" y="402467"/>
            <a:chExt cx="2423795" cy="872350"/>
          </a:xfrm>
        </p:grpSpPr>
        <p:sp>
          <p:nvSpPr>
            <p:cNvPr id="11" name="椭圆 10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50895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叁</a:t>
              </a:r>
              <a:endParaRPr lang="zh-CN" altLang="en-US" sz="2800" spc="30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课文理解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1164305" y="2611482"/>
            <a:ext cx="9870440" cy="145424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smtClean="0">
                <a:latin typeface="楷体" pitchFamily="49" charset="-122"/>
                <a:ea typeface="楷体" pitchFamily="49" charset="-122"/>
              </a:rPr>
              <a:t>  这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只猫最终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亡失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了：对于这只猫的“亡失”，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三妹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“很不高兴”，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作者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也是“怅然”“愤恨”“诅骂”。 </a:t>
            </a:r>
          </a:p>
        </p:txBody>
      </p:sp>
      <p:sp>
        <p:nvSpPr>
          <p:cNvPr id="3" name="矩形 2"/>
          <p:cNvSpPr/>
          <p:nvPr/>
        </p:nvSpPr>
        <p:spPr>
          <a:xfrm>
            <a:off x="1139321" y="1268272"/>
            <a:ext cx="93459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smtClean="0">
                <a:solidFill>
                  <a:schemeClr val="tx2"/>
                </a:solidFill>
                <a:latin typeface="+mn-ea"/>
              </a:rPr>
              <a:t>2.</a:t>
            </a: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这只猫的结局怎么样</a:t>
            </a:r>
            <a:r>
              <a:rPr lang="en-US" altLang="zh-CN" sz="3200" b="1">
                <a:solidFill>
                  <a:schemeClr val="tx2"/>
                </a:solidFill>
                <a:latin typeface="宋体" panose="02010600030101010101" pitchFamily="2" charset="-122"/>
              </a:rPr>
              <a:t>?</a:t>
            </a: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大家持什么感情</a:t>
            </a:r>
            <a:r>
              <a:rPr lang="en-US" altLang="zh-CN" sz="3200" b="1">
                <a:solidFill>
                  <a:schemeClr val="tx2"/>
                </a:solidFill>
                <a:latin typeface="宋体" panose="02010600030101010101" pitchFamily="2" charset="-122"/>
              </a:rPr>
              <a:t>?</a:t>
            </a:r>
          </a:p>
          <a:p>
            <a:pPr algn="ctr"/>
            <a:endParaRPr lang="en-US" altLang="zh-CN" sz="32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pic>
        <p:nvPicPr>
          <p:cNvPr id="9" name="图形 3" descr="猫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613" y="5225143"/>
            <a:ext cx="1169998" cy="1169998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533914473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组合 9"/>
          <p:cNvGrpSpPr/>
          <p:nvPr/>
        </p:nvGrpSpPr>
        <p:grpSpPr>
          <a:xfrm>
            <a:off x="547032" y="255660"/>
            <a:ext cx="2423795" cy="872350"/>
            <a:chOff x="550895" y="402467"/>
            <a:chExt cx="2423795" cy="872350"/>
          </a:xfrm>
        </p:grpSpPr>
        <p:sp>
          <p:nvSpPr>
            <p:cNvPr id="11" name="椭圆 10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50895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叁</a:t>
              </a:r>
              <a:endParaRPr lang="zh-CN" altLang="en-US" sz="2800" spc="30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课文理解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550894" y="2351314"/>
            <a:ext cx="11016991" cy="45243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smtClean="0">
                <a:latin typeface="楷体" pitchFamily="49" charset="-122"/>
                <a:ea typeface="楷体" pitchFamily="49" charset="-122"/>
              </a:rPr>
              <a:t>  家里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人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责怪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周家的丫头，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诅骂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不知名的夺去小猫的人。“</a:t>
            </a:r>
            <a:r>
              <a:rPr lang="zh-CN" altLang="en-US" sz="3200" b="1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周家的丫头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”代表着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事不关己、漠不关心的一类人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，“</a:t>
            </a:r>
            <a:r>
              <a:rPr lang="zh-CN" altLang="en-US" sz="3200" b="1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不知名的夺去小猫的人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”代表着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不顾别人，自私自利的一类人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。作者借第二只猫的失踪事件，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表达了对那种不顾别人利益而自私自利行为的谴责与鞭挞。 </a:t>
            </a:r>
          </a:p>
          <a:p>
            <a:pPr>
              <a:lnSpc>
                <a:spcPct val="150000"/>
              </a:lnSpc>
            </a:pPr>
            <a:endParaRPr lang="zh-CN" altLang="en-US" sz="3200" b="1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52662" y="902974"/>
            <a:ext cx="943796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smtClean="0">
                <a:solidFill>
                  <a:schemeClr val="tx2"/>
                </a:solidFill>
                <a:latin typeface="+mn-ea"/>
              </a:rPr>
              <a:t>3.</a:t>
            </a: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家里人对周家的丫头，不知名的捉去猫的人所持的态度，说明了什么</a:t>
            </a:r>
            <a:r>
              <a:rPr lang="en-US" altLang="zh-CN" sz="3200" b="1">
                <a:solidFill>
                  <a:schemeClr val="tx2"/>
                </a:solidFill>
                <a:latin typeface="宋体" panose="02010600030101010101" pitchFamily="2" charset="-122"/>
              </a:rPr>
              <a:t>? </a:t>
            </a:r>
          </a:p>
          <a:p>
            <a:pPr algn="ctr"/>
            <a:endParaRPr lang="en-US" altLang="zh-CN" sz="32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2898037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 1"/>
          <p:cNvGrpSpPr/>
          <p:nvPr/>
        </p:nvGrpSpPr>
        <p:grpSpPr>
          <a:xfrm>
            <a:off x="548749" y="402467"/>
            <a:ext cx="2425941" cy="872350"/>
            <a:chOff x="548749" y="402467"/>
            <a:chExt cx="2425941" cy="872350"/>
          </a:xfrm>
        </p:grpSpPr>
        <p:sp>
          <p:nvSpPr>
            <p:cNvPr id="3" name="椭圆 2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8749" y="402467"/>
              <a:ext cx="615553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壹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新课导入</a:t>
              </a:r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5200968" y="402273"/>
            <a:ext cx="1789113" cy="645160"/>
          </a:xfrm>
          <a:prstGeom prst="rect">
            <a:avLst/>
          </a:prstGeom>
          <a:noFill/>
          <a:ln w="22225">
            <a:solidFill>
              <a:srgbClr val="463023"/>
            </a:solidFill>
            <a:prstDash val="dash"/>
          </a:ln>
        </p:spPr>
        <p:txBody>
          <a:bodyPr>
            <a:spAutoFit/>
          </a:bodyPr>
          <a:lstStyle/>
          <a:p>
            <a:pPr marR="0" defTabSz="914400" fontAlgn="auto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altLang="zh-CN" sz="3600" b="1" smtClean="0">
                <a:latin typeface="Times New Roman" panose="02020603050405020304" charset="0"/>
                <a:ea typeface="+mj-ea"/>
                <a:cs typeface="Times New Roman" panose="02020603050405020304" charset="0"/>
              </a:rPr>
              <a:t>《</a:t>
            </a:r>
            <a:r>
              <a:rPr lang="zh-CN" altLang="en-US" sz="3600" b="1" smtClean="0">
                <a:latin typeface="Times New Roman" panose="02020603050405020304" charset="0"/>
                <a:ea typeface="+mj-ea"/>
                <a:cs typeface="Times New Roman" panose="02020603050405020304" charset="0"/>
              </a:rPr>
              <a:t>猫</a:t>
            </a:r>
            <a:r>
              <a:rPr lang="en-US" altLang="zh-CN" sz="3600" b="1" smtClean="0">
                <a:latin typeface="Times New Roman" panose="02020603050405020304" charset="0"/>
                <a:ea typeface="+mj-ea"/>
                <a:cs typeface="Times New Roman" panose="02020603050405020304" charset="0"/>
              </a:rPr>
              <a:t>》</a:t>
            </a:r>
            <a:endParaRPr kumimoji="0" lang="zh-CN" altLang="en-US" sz="3600" b="1" kern="1200" cap="none" spc="0" normalizeH="0" baseline="0" noProof="0">
              <a:latin typeface="Times New Roman" panose="02020603050405020304" charset="0"/>
              <a:ea typeface="+mj-ea"/>
              <a:cs typeface="Times New Roman" panose="0202060305040502030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l="4108" r="5385" b="5046"/>
          <a:stretch>
            <a:fillRect/>
          </a:stretch>
        </p:blipFill>
        <p:spPr>
          <a:xfrm>
            <a:off x="6463030" y="1751330"/>
            <a:ext cx="5260340" cy="36696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rcRect b="3999"/>
          <a:stretch>
            <a:fillRect/>
          </a:stretch>
        </p:blipFill>
        <p:spPr>
          <a:xfrm>
            <a:off x="356235" y="1749425"/>
            <a:ext cx="5509895" cy="36899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组合 9"/>
          <p:cNvGrpSpPr/>
          <p:nvPr/>
        </p:nvGrpSpPr>
        <p:grpSpPr>
          <a:xfrm>
            <a:off x="550895" y="402467"/>
            <a:ext cx="2423795" cy="872350"/>
            <a:chOff x="550895" y="402467"/>
            <a:chExt cx="2423795" cy="872350"/>
          </a:xfrm>
        </p:grpSpPr>
        <p:sp>
          <p:nvSpPr>
            <p:cNvPr id="11" name="椭圆 10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50895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叁</a:t>
              </a:r>
              <a:endParaRPr lang="zh-CN" altLang="en-US" sz="2800" spc="30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课文理解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1164305" y="1302563"/>
            <a:ext cx="9155352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200" b="1" smtClean="0">
                <a:solidFill>
                  <a:schemeClr val="tx2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3200" b="1">
                <a:solidFill>
                  <a:schemeClr val="tx2"/>
                </a:solidFill>
              </a:rPr>
              <a:t>第三只猫的“可厌”，是从哪些方面来描写的</a:t>
            </a:r>
            <a:r>
              <a:rPr lang="en-US" altLang="zh-CN" sz="3200" b="1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3" name="矩形 2"/>
          <p:cNvSpPr/>
          <p:nvPr/>
        </p:nvSpPr>
        <p:spPr>
          <a:xfrm>
            <a:off x="1390083" y="1904773"/>
            <a:ext cx="8958603" cy="23083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smtClean="0">
                <a:latin typeface="楷体" pitchFamily="49" charset="-122"/>
                <a:ea typeface="楷体" pitchFamily="49" charset="-122"/>
              </a:rPr>
              <a:t>  是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从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形态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和</a:t>
            </a:r>
            <a:r>
              <a:rPr lang="zh-CN" altLang="en-US" sz="32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性情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等方面来写的</a:t>
            </a:r>
            <a:r>
              <a:rPr lang="zh-CN" altLang="en-US" sz="3200" b="1" smtClean="0"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3200" b="1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smtClean="0">
                <a:latin typeface="楷体" pitchFamily="49" charset="-122"/>
                <a:ea typeface="楷体" pitchFamily="49" charset="-122"/>
              </a:rPr>
              <a:t>形态“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不好看，又很瘦”“毛被烧脱了好几块</a:t>
            </a:r>
            <a:r>
              <a:rPr lang="zh-CN" altLang="en-US" sz="3200" b="1" smtClean="0">
                <a:latin typeface="楷体" pitchFamily="49" charset="-122"/>
                <a:ea typeface="楷体" pitchFamily="49" charset="-122"/>
              </a:rPr>
              <a:t>”</a:t>
            </a:r>
            <a:endParaRPr lang="en-US" altLang="zh-CN" sz="3200" b="1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smtClean="0">
                <a:latin typeface="楷体" pitchFamily="49" charset="-122"/>
                <a:ea typeface="楷体" pitchFamily="49" charset="-122"/>
              </a:rPr>
              <a:t>性情“忧郁”</a:t>
            </a:r>
            <a:r>
              <a:rPr lang="zh-CN" altLang="en-US" sz="3200" b="1">
                <a:latin typeface="楷体" pitchFamily="49" charset="-122"/>
                <a:ea typeface="楷体" pitchFamily="49" charset="-122"/>
              </a:rPr>
              <a:t>“懒惰”。 </a:t>
            </a:r>
          </a:p>
        </p:txBody>
      </p:sp>
      <p:sp>
        <p:nvSpPr>
          <p:cNvPr id="6" name="椭圆 5"/>
          <p:cNvSpPr/>
          <p:nvPr/>
        </p:nvSpPr>
        <p:spPr>
          <a:xfrm>
            <a:off x="3251200" y="128965"/>
            <a:ext cx="2380344" cy="9990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smtClean="0">
                <a:solidFill>
                  <a:srgbClr val="FFFF00"/>
                </a:solidFill>
              </a:rPr>
              <a:t>第三只</a:t>
            </a:r>
            <a:r>
              <a:rPr lang="zh-CN" altLang="en-US" sz="2800" b="1">
                <a:solidFill>
                  <a:srgbClr val="FFFF00"/>
                </a:solidFill>
              </a:rPr>
              <a:t>猫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90083" y="4542972"/>
            <a:ext cx="9466603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3200" b="1" smtClean="0">
                <a:solidFill>
                  <a:schemeClr val="bg2">
                    <a:lumMod val="25000"/>
                  </a:schemeClr>
                </a:solidFill>
                <a:latin typeface="+mn-ea"/>
              </a:rPr>
              <a:t>2.</a:t>
            </a:r>
            <a:r>
              <a:rPr lang="zh-CN" altLang="en-US" sz="3200" b="1" smtClean="0">
                <a:solidFill>
                  <a:schemeClr val="bg2">
                    <a:lumMod val="25000"/>
                  </a:schemeClr>
                </a:solidFill>
                <a:latin typeface="+mn-ea"/>
              </a:rPr>
              <a:t>研读课文</a:t>
            </a:r>
            <a:r>
              <a:rPr lang="en-US" altLang="zh-CN" sz="3200" b="1" smtClean="0">
                <a:solidFill>
                  <a:schemeClr val="bg2">
                    <a:lumMod val="25000"/>
                  </a:schemeClr>
                </a:solidFill>
                <a:latin typeface="+mn-ea"/>
              </a:rPr>
              <a:t>17-29</a:t>
            </a:r>
            <a:r>
              <a:rPr lang="zh-CN" altLang="en-US" sz="3200" b="1" smtClean="0">
                <a:solidFill>
                  <a:schemeClr val="bg2">
                    <a:lumMod val="25000"/>
                  </a:schemeClr>
                </a:solidFill>
                <a:latin typeface="+mn-ea"/>
              </a:rPr>
              <a:t>段，找出猫的不幸遭遇？</a:t>
            </a:r>
            <a:r>
              <a:rPr lang="zh-CN" altLang="en-US" sz="3200" b="1">
                <a:solidFill>
                  <a:schemeClr val="bg2">
                    <a:lumMod val="25000"/>
                  </a:schemeClr>
                </a:solidFill>
                <a:latin typeface="+mn-ea"/>
                <a:cs typeface="Times New Roman" panose="02020603050405020304" charset="0"/>
              </a:rPr>
              <a:t>用波浪线</a:t>
            </a:r>
            <a:r>
              <a:rPr lang="zh-CN" altLang="en-US" sz="3200" b="1" smtClean="0">
                <a:solidFill>
                  <a:schemeClr val="bg2">
                    <a:lumMod val="25000"/>
                  </a:schemeClr>
                </a:solidFill>
                <a:latin typeface="+mn-ea"/>
                <a:cs typeface="Times New Roman" panose="02020603050405020304" charset="0"/>
              </a:rPr>
              <a:t>勾画作者</a:t>
            </a:r>
            <a:r>
              <a:rPr lang="zh-CN" altLang="en-US" sz="3200" b="1">
                <a:solidFill>
                  <a:schemeClr val="bg2">
                    <a:lumMod val="25000"/>
                  </a:schemeClr>
                </a:solidFill>
                <a:latin typeface="+mn-ea"/>
                <a:cs typeface="Times New Roman" panose="02020603050405020304" charset="0"/>
              </a:rPr>
              <a:t>冤枉第三只猫</a:t>
            </a:r>
            <a:r>
              <a:rPr lang="zh-CN" altLang="en-US" sz="3200" b="1" smtClean="0">
                <a:solidFill>
                  <a:schemeClr val="bg2">
                    <a:lumMod val="25000"/>
                  </a:schemeClr>
                </a:solidFill>
                <a:latin typeface="+mn-ea"/>
                <a:cs typeface="Times New Roman" panose="02020603050405020304" charset="0"/>
              </a:rPr>
              <a:t>的相关证据。</a:t>
            </a:r>
            <a:endParaRPr lang="zh-CN" altLang="en-US" sz="3200" b="1" smtClean="0">
              <a:solidFill>
                <a:schemeClr val="bg2">
                  <a:lumMod val="25000"/>
                </a:schemeClr>
              </a:solidFill>
              <a:latin typeface="+mn-ea"/>
            </a:endParaRPr>
          </a:p>
        </p:txBody>
      </p:sp>
      <p:pic>
        <p:nvPicPr>
          <p:cNvPr id="14" name="图形 3" descr="猫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613" y="5225143"/>
            <a:ext cx="1169998" cy="1169998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10210705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6" name="组合 5"/>
          <p:cNvGrpSpPr/>
          <p:nvPr/>
        </p:nvGrpSpPr>
        <p:grpSpPr>
          <a:xfrm>
            <a:off x="550892" y="402467"/>
            <a:ext cx="2423798" cy="872350"/>
            <a:chOff x="550892" y="402467"/>
            <a:chExt cx="2423798" cy="872350"/>
          </a:xfrm>
        </p:grpSpPr>
        <p:sp>
          <p:nvSpPr>
            <p:cNvPr id="7" name="椭圆 6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50892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贰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探究主题</a:t>
              </a:r>
              <a:endPara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57597" y="1128010"/>
            <a:ext cx="967977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3200" b="1" smtClean="0">
                <a:solidFill>
                  <a:schemeClr val="bg2">
                    <a:lumMod val="25000"/>
                  </a:schemeClr>
                </a:solidFill>
              </a:rPr>
              <a:t>品读下面语句，你能从中体会到作者怎样的情感？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2457" y="2230440"/>
            <a:ext cx="9927772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3200" b="1" smtClean="0"/>
              <a:t>我心里十分地难过</a:t>
            </a:r>
            <a:r>
              <a:rPr lang="en-US" altLang="zh-CN" sz="3200" b="1" smtClean="0"/>
              <a:t>……</a:t>
            </a:r>
          </a:p>
          <a:p>
            <a:pPr algn="l"/>
            <a:r>
              <a:rPr lang="zh-CN" altLang="en-US" sz="3200" b="1" smtClean="0"/>
              <a:t>我很想补救我的过失</a:t>
            </a:r>
            <a:r>
              <a:rPr lang="en-US" altLang="zh-CN" sz="3200" b="1" smtClean="0"/>
              <a:t>……</a:t>
            </a:r>
          </a:p>
          <a:p>
            <a:pPr algn="l"/>
            <a:r>
              <a:rPr lang="zh-CN" altLang="en-US" sz="3200" b="1" smtClean="0"/>
              <a:t>比以前两只猫的亡失，更难过的多</a:t>
            </a:r>
            <a:endParaRPr lang="en-US" altLang="zh-CN" sz="3200" b="1" smtClean="0"/>
          </a:p>
          <a:p>
            <a:pPr algn="l"/>
            <a:r>
              <a:rPr lang="zh-CN" altLang="en-US" sz="3200" b="1" smtClean="0"/>
              <a:t>我永无改正我的过失的机会了</a:t>
            </a:r>
            <a:endParaRPr lang="en-US" altLang="zh-CN" sz="3200" b="1" smtClean="0"/>
          </a:p>
          <a:p>
            <a:pPr algn="l"/>
            <a:r>
              <a:rPr lang="zh-CN" altLang="en-US" sz="3200" b="1" smtClean="0"/>
              <a:t>自此，我家永不养猫。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6" name="组合 5"/>
          <p:cNvGrpSpPr/>
          <p:nvPr/>
        </p:nvGrpSpPr>
        <p:grpSpPr>
          <a:xfrm>
            <a:off x="550892" y="402467"/>
            <a:ext cx="2423798" cy="872350"/>
            <a:chOff x="550892" y="402467"/>
            <a:chExt cx="2423798" cy="872350"/>
          </a:xfrm>
        </p:grpSpPr>
        <p:sp>
          <p:nvSpPr>
            <p:cNvPr id="7" name="椭圆 6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50892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贰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探究主题</a:t>
              </a:r>
              <a:endPara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57597" y="1128010"/>
            <a:ext cx="9679774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altLang="zh-CN" sz="3200" b="1" smtClean="0">
                <a:solidFill>
                  <a:schemeClr val="bg2">
                    <a:lumMod val="25000"/>
                  </a:schemeClr>
                </a:solidFill>
              </a:rPr>
              <a:t>3.</a:t>
            </a:r>
            <a:r>
              <a:rPr lang="zh-CN" altLang="en-US" sz="3200" b="1" smtClean="0">
                <a:solidFill>
                  <a:schemeClr val="bg2">
                    <a:lumMod val="25000"/>
                  </a:schemeClr>
                </a:solidFill>
              </a:rPr>
              <a:t>第三只猫“大家都不喜欢它”，但它亡失之后，“我”却“更加难过”。你觉得原因是什么？仅仅是因为“我”冤枉了它吗</a:t>
            </a:r>
            <a:r>
              <a:rPr lang="zh-CN" altLang="en-US" sz="3200" b="1">
                <a:solidFill>
                  <a:schemeClr val="bg2">
                    <a:lumMod val="25000"/>
                  </a:schemeClr>
                </a:solidFill>
              </a:rPr>
              <a:t>？</a:t>
            </a:r>
            <a:endParaRPr lang="zh-CN" altLang="en-US" sz="3200" b="1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2457" y="2967419"/>
            <a:ext cx="9927772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3200" b="1" smtClean="0"/>
              <a:t>  从这件事中“我”认识到，光凭</a:t>
            </a:r>
            <a:r>
              <a:rPr lang="zh-CN" altLang="en-US" sz="3200" b="1" smtClean="0">
                <a:solidFill>
                  <a:srgbClr val="FF0000"/>
                </a:solidFill>
              </a:rPr>
              <a:t>个人的好恶，带着私人偏见</a:t>
            </a:r>
            <a:r>
              <a:rPr lang="zh-CN" altLang="en-US" sz="3200" b="1" smtClean="0"/>
              <a:t>去对待第三只猫是多么的</a:t>
            </a:r>
            <a:r>
              <a:rPr lang="zh-CN" altLang="en-US" sz="3200" b="1" smtClean="0">
                <a:solidFill>
                  <a:srgbClr val="FF0000"/>
                </a:solidFill>
              </a:rPr>
              <a:t>不公平</a:t>
            </a:r>
            <a:r>
              <a:rPr lang="zh-CN" altLang="en-US" sz="3200" b="1" smtClean="0"/>
              <a:t>，因而良心受到谴责，追悔莫及。作者写猫，不仅仅局限于猫本身，而是借此阐发了</a:t>
            </a:r>
            <a:r>
              <a:rPr lang="zh-CN" altLang="en-US" sz="3200" b="1" smtClean="0">
                <a:solidFill>
                  <a:srgbClr val="FF0000"/>
                </a:solidFill>
              </a:rPr>
              <a:t>人生哲理</a:t>
            </a:r>
            <a:r>
              <a:rPr lang="zh-CN" altLang="en-US" sz="3200" b="1" smtClean="0"/>
              <a:t>，揭示了</a:t>
            </a:r>
            <a:r>
              <a:rPr lang="zh-CN" altLang="en-US" sz="3200" b="1" smtClean="0">
                <a:solidFill>
                  <a:srgbClr val="FF0000"/>
                </a:solidFill>
              </a:rPr>
              <a:t>关爱动物、爱护弱小、反思人类自身弱点</a:t>
            </a:r>
            <a:r>
              <a:rPr lang="zh-CN" altLang="en-US" sz="3200" b="1" smtClean="0"/>
              <a:t>的主题，也体现出作者勇于</a:t>
            </a:r>
            <a:r>
              <a:rPr lang="zh-CN" altLang="en-US" sz="3200" b="1" smtClean="0">
                <a:solidFill>
                  <a:srgbClr val="FF0000"/>
                </a:solidFill>
              </a:rPr>
              <a:t>自我反思</a:t>
            </a:r>
            <a:r>
              <a:rPr lang="zh-CN" altLang="en-US" sz="3200" b="1" smtClean="0"/>
              <a:t>的精神，以及知识分子悲天悯人的宽厚情怀。</a:t>
            </a:r>
          </a:p>
        </p:txBody>
      </p:sp>
    </p:spTree>
    <p:extLst>
      <p:ext uri="{BB962C8B-B14F-4D97-AF65-F5344CB8AC3E}">
        <p14:creationId xmlns:p14="http://schemas.microsoft.com/office/powerpoint/2010/main" val="14951837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6" name="组合 5"/>
          <p:cNvGrpSpPr/>
          <p:nvPr/>
        </p:nvGrpSpPr>
        <p:grpSpPr>
          <a:xfrm>
            <a:off x="434777" y="183076"/>
            <a:ext cx="2423798" cy="872350"/>
            <a:chOff x="550892" y="402467"/>
            <a:chExt cx="2423798" cy="872350"/>
          </a:xfrm>
        </p:grpSpPr>
        <p:sp>
          <p:nvSpPr>
            <p:cNvPr id="7" name="椭圆 6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50892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贰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215338" y="619251"/>
              <a:ext cx="1759352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 smtClean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背景资料</a:t>
              </a:r>
              <a:endPara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217063" y="908619"/>
            <a:ext cx="11060537" cy="553382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400" b="1">
                <a:latin typeface="楷体"/>
                <a:ea typeface="楷体"/>
              </a:rPr>
              <a:t>    </a:t>
            </a:r>
            <a:r>
              <a:rPr lang="en-US" altLang="zh-CN" sz="3400" b="1" smtClean="0">
                <a:solidFill>
                  <a:srgbClr val="0070C0"/>
                </a:solidFill>
                <a:latin typeface="楷体"/>
                <a:ea typeface="楷体"/>
              </a:rPr>
              <a:t>《</a:t>
            </a:r>
            <a:r>
              <a:rPr lang="zh-CN" altLang="en-US" sz="3400" b="1" smtClean="0">
                <a:solidFill>
                  <a:srgbClr val="0070C0"/>
                </a:solidFill>
                <a:latin typeface="楷体"/>
                <a:ea typeface="楷体"/>
              </a:rPr>
              <a:t>猫</a:t>
            </a:r>
            <a:r>
              <a:rPr lang="en-US" altLang="zh-CN" sz="3400" b="1" smtClean="0">
                <a:solidFill>
                  <a:srgbClr val="0070C0"/>
                </a:solidFill>
                <a:latin typeface="楷体"/>
                <a:ea typeface="楷体"/>
              </a:rPr>
              <a:t>》</a:t>
            </a:r>
            <a:r>
              <a:rPr lang="zh-CN" altLang="en-US" sz="3400" b="1" smtClean="0">
                <a:solidFill>
                  <a:srgbClr val="0070C0"/>
                </a:solidFill>
                <a:latin typeface="楷体"/>
                <a:ea typeface="楷体"/>
              </a:rPr>
              <a:t>写于</a:t>
            </a:r>
            <a:r>
              <a:rPr lang="en-US" altLang="zh-CN" sz="3400" b="1" smtClean="0">
                <a:solidFill>
                  <a:srgbClr val="0070C0"/>
                </a:solidFill>
                <a:latin typeface="楷体"/>
                <a:ea typeface="楷体"/>
              </a:rPr>
              <a:t>1925</a:t>
            </a:r>
            <a:r>
              <a:rPr lang="zh-CN" altLang="en-US" sz="3400" b="1" smtClean="0">
                <a:solidFill>
                  <a:srgbClr val="0070C0"/>
                </a:solidFill>
                <a:latin typeface="楷体"/>
                <a:ea typeface="楷体"/>
              </a:rPr>
              <a:t>年。作者当时在上海，受五四运动“科学、民主、博爱”思潮的影响，郑振铎很早就树立了平等、公正地待人接物，不伤害无辜，不欺凌弱小的人生态度。在此期间他与茅盾、叶圣陶等人发起成立了“文学研究会”，积极参加革命运动。作者在这一时期的作品中，表现了新思想、新观念，表达了对弱小、无辜者的同情，对专制霸道者的谴责，弘扬了公正、民主、博爱的思想。</a:t>
            </a:r>
            <a:r>
              <a:rPr lang="en-US" altLang="zh-CN" sz="3400" b="1" smtClean="0">
                <a:solidFill>
                  <a:srgbClr val="0070C0"/>
                </a:solidFill>
                <a:latin typeface="楷体"/>
                <a:ea typeface="楷体"/>
              </a:rPr>
              <a:t>《</a:t>
            </a:r>
            <a:r>
              <a:rPr lang="zh-CN" altLang="en-US" sz="3400" b="1" smtClean="0">
                <a:solidFill>
                  <a:srgbClr val="0070C0"/>
                </a:solidFill>
                <a:latin typeface="楷体"/>
                <a:ea typeface="楷体"/>
              </a:rPr>
              <a:t>猫</a:t>
            </a:r>
            <a:r>
              <a:rPr lang="en-US" altLang="zh-CN" sz="3400" b="1" smtClean="0">
                <a:solidFill>
                  <a:srgbClr val="0070C0"/>
                </a:solidFill>
                <a:latin typeface="楷体"/>
                <a:ea typeface="楷体"/>
              </a:rPr>
              <a:t>》</a:t>
            </a:r>
            <a:r>
              <a:rPr lang="zh-CN" altLang="en-US" sz="3400" b="1">
                <a:solidFill>
                  <a:srgbClr val="0070C0"/>
                </a:solidFill>
                <a:latin typeface="楷体"/>
                <a:ea typeface="楷体"/>
              </a:rPr>
              <a:t>这篇</a:t>
            </a:r>
            <a:r>
              <a:rPr lang="zh-CN" altLang="en-US" sz="3400" b="1" smtClean="0">
                <a:solidFill>
                  <a:srgbClr val="0070C0"/>
                </a:solidFill>
                <a:latin typeface="楷体"/>
                <a:ea typeface="楷体"/>
              </a:rPr>
              <a:t>文章正是他这种人生态度的真实反映。</a:t>
            </a:r>
            <a:endParaRPr lang="zh-CN" altLang="en-US" sz="3400" b="1">
              <a:solidFill>
                <a:srgbClr val="0070C0"/>
              </a:solidFill>
              <a:latin typeface="楷体"/>
              <a:ea typeface="楷体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组合 9"/>
          <p:cNvGrpSpPr/>
          <p:nvPr/>
        </p:nvGrpSpPr>
        <p:grpSpPr>
          <a:xfrm>
            <a:off x="531210" y="402467"/>
            <a:ext cx="2423795" cy="872350"/>
            <a:chOff x="550895" y="402467"/>
            <a:chExt cx="2423795" cy="872350"/>
          </a:xfrm>
        </p:grpSpPr>
        <p:sp>
          <p:nvSpPr>
            <p:cNvPr id="11" name="椭圆 10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50895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叁</a:t>
              </a:r>
              <a:endParaRPr lang="zh-CN" altLang="en-US" sz="2800" spc="30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15338" y="619251"/>
              <a:ext cx="1759352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深入探究</a:t>
              </a:r>
            </a:p>
          </p:txBody>
        </p:sp>
      </p:grpSp>
      <p:sp>
        <p:nvSpPr>
          <p:cNvPr id="32770" name="矩形 1"/>
          <p:cNvSpPr/>
          <p:nvPr/>
        </p:nvSpPr>
        <p:spPr>
          <a:xfrm>
            <a:off x="869950" y="1275080"/>
            <a:ext cx="1045210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57200" indent="-457200" fontAlgn="auto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u"/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最让“我”难过的是第三只猫的亡失，为什么还要写前面两只猫呢？有什么好处？</a:t>
            </a:r>
          </a:p>
        </p:txBody>
      </p:sp>
      <p:sp>
        <p:nvSpPr>
          <p:cNvPr id="3" name="矩形 2"/>
          <p:cNvSpPr/>
          <p:nvPr/>
        </p:nvSpPr>
        <p:spPr>
          <a:xfrm>
            <a:off x="869950" y="2411095"/>
            <a:ext cx="10977880" cy="16414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800" b="1">
                <a:latin typeface="楷体"/>
                <a:ea typeface="楷体"/>
              </a:rPr>
              <a:t>    前面两只猫与第三只猫的特点、命运形成鲜明的</a:t>
            </a:r>
            <a:r>
              <a:rPr lang="zh-CN" altLang="en-US" sz="2800" b="1">
                <a:solidFill>
                  <a:srgbClr val="FF0000"/>
                </a:solidFill>
                <a:latin typeface="楷体"/>
                <a:ea typeface="楷体"/>
              </a:rPr>
              <a:t>对比</a:t>
            </a:r>
            <a:r>
              <a:rPr lang="zh-CN" altLang="en-US" sz="2800" b="1">
                <a:latin typeface="楷体"/>
                <a:ea typeface="楷体"/>
              </a:rPr>
              <a:t>，用前面两只猫的惹人喜爱来衬托第三只猫的遭人冷遇，突出第三只猫的</a:t>
            </a:r>
            <a:r>
              <a:rPr lang="zh-CN" altLang="en-US" sz="2800" b="1">
                <a:solidFill>
                  <a:srgbClr val="FF0000"/>
                </a:solidFill>
                <a:latin typeface="楷体"/>
                <a:ea typeface="楷体"/>
              </a:rPr>
              <a:t>悲苦命运</a:t>
            </a:r>
            <a:r>
              <a:rPr lang="zh-CN" altLang="en-US" sz="2800" b="1">
                <a:latin typeface="楷体"/>
                <a:ea typeface="楷体"/>
              </a:rPr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869950" y="4052570"/>
            <a:ext cx="10977880" cy="16414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800" b="1">
                <a:latin typeface="楷体"/>
                <a:ea typeface="楷体"/>
              </a:rPr>
              <a:t>    写前面两只猫的受宠，</a:t>
            </a:r>
            <a:r>
              <a:rPr lang="zh-CN" altLang="en-US" sz="2800" b="1">
                <a:solidFill>
                  <a:srgbClr val="FF0000"/>
                </a:solidFill>
                <a:latin typeface="楷体"/>
                <a:ea typeface="楷体"/>
              </a:rPr>
              <a:t>层次渐进</a:t>
            </a:r>
            <a:r>
              <a:rPr lang="zh-CN" altLang="en-US" sz="2800" b="1">
                <a:latin typeface="楷体"/>
                <a:ea typeface="楷体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楷体"/>
                <a:ea typeface="楷体"/>
              </a:rPr>
              <a:t>更能突出第三只猫的悲惨命运及造成悲惨命运的原因</a:t>
            </a:r>
            <a:r>
              <a:rPr lang="zh-CN" altLang="en-US" sz="2800" b="1">
                <a:latin typeface="楷体"/>
                <a:ea typeface="楷体"/>
              </a:rPr>
              <a:t>：人凭着个人的好恶、私心、偏见处理事情，容易造成错误、悲剧。引人深思，耐人寻味。</a:t>
            </a:r>
          </a:p>
        </p:txBody>
      </p:sp>
      <p:pic>
        <p:nvPicPr>
          <p:cNvPr id="32773" name="图形 3" descr="猫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72768" y="5188585"/>
            <a:ext cx="727075" cy="7270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/>
          <p:nvPr/>
        </p:nvSpPr>
        <p:spPr>
          <a:xfrm>
            <a:off x="411480" y="1274869"/>
            <a:ext cx="11506200" cy="4570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 smtClean="0">
                <a:latin typeface="楷体"/>
                <a:ea typeface="楷体"/>
              </a:rPr>
              <a:t>文章</a:t>
            </a:r>
            <a:r>
              <a:rPr lang="zh-CN" altLang="en-US" sz="3200" b="1">
                <a:latin typeface="楷体"/>
                <a:ea typeface="楷体"/>
              </a:rPr>
              <a:t>主题是：</a:t>
            </a:r>
            <a:r>
              <a:rPr lang="zh-CN" altLang="en-US" sz="3200" b="1">
                <a:solidFill>
                  <a:srgbClr val="FF0000"/>
                </a:solidFill>
                <a:latin typeface="楷体"/>
                <a:ea typeface="楷体"/>
              </a:rPr>
              <a:t>无论做什么事情，千万不能凭个人的好恶、私心和偏见加以处置，否则就会出差错，甚至造成无法补救的过失</a:t>
            </a:r>
            <a:r>
              <a:rPr lang="zh-CN" altLang="en-US" sz="3200" b="1">
                <a:latin typeface="楷体"/>
                <a:ea typeface="楷体"/>
              </a:rPr>
              <a:t>。这个寓意和主题包含在“我”对第三只猫冤屈而死所产生的忏悔、负疚的感情之中，并可以通过这一典型事例的联想、归纳，鲜明地揭示出来。“我”对三只猫的不同态度</a:t>
            </a:r>
            <a:r>
              <a:rPr lang="zh-CN" altLang="en-US" sz="3200" b="1">
                <a:latin typeface="楷体"/>
                <a:ea typeface="楷体"/>
                <a:sym typeface="+mn-ea"/>
              </a:rPr>
              <a:t>及造成的严重后果（第三只猫蒙冤遭打悲惨死去），正是提炼主题的基础。作者运用对比、烘托的手法，</a:t>
            </a:r>
            <a:endParaRPr lang="zh-CN" altLang="en-US" sz="3200" b="1">
              <a:latin typeface="楷体"/>
              <a:ea typeface="楷体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50892" y="402467"/>
            <a:ext cx="2423798" cy="872350"/>
            <a:chOff x="550892" y="402467"/>
            <a:chExt cx="2423798" cy="872350"/>
          </a:xfrm>
        </p:grpSpPr>
        <p:sp>
          <p:nvSpPr>
            <p:cNvPr id="7" name="椭圆 6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50892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贰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探究主题</a:t>
              </a:r>
              <a:endPara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3505189" y="549275"/>
            <a:ext cx="47660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fontAlgn="auto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u"/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如何理解本文的主旨？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矩形 2"/>
          <p:cNvSpPr/>
          <p:nvPr/>
        </p:nvSpPr>
        <p:spPr>
          <a:xfrm>
            <a:off x="421005" y="2033059"/>
            <a:ext cx="11506200" cy="2971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600" b="1">
                <a:latin typeface="楷体"/>
                <a:ea typeface="楷体"/>
              </a:rPr>
              <a:t>显示“我”对前两只猫和第三只猫的截然不同的态度。就此深挖细掘，就会发现：“我”之爱猫，完全是凭感情用事，是从个人利益出发。于是，“我”酿成悲剧，痛悔莫及。作品的主题即蕴含于此。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550892" y="402467"/>
            <a:ext cx="2423798" cy="872350"/>
            <a:chOff x="550892" y="402467"/>
            <a:chExt cx="2423798" cy="872350"/>
          </a:xfrm>
        </p:grpSpPr>
        <p:sp>
          <p:nvSpPr>
            <p:cNvPr id="7" name="椭圆 6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50892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贰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探究主题</a:t>
              </a:r>
              <a:endPara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/>
          <p:nvPr/>
        </p:nvSpPr>
        <p:spPr>
          <a:xfrm>
            <a:off x="1768475" y="2516505"/>
            <a:ext cx="6101080" cy="34334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57200" indent="-457200" eaLnBrk="1" hangingPunct="1">
              <a:lnSpc>
                <a:spcPct val="130000"/>
              </a:lnSpc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CN" altLang="en-US" sz="3600" b="1">
                <a:latin typeface="楷体"/>
                <a:ea typeface="楷体"/>
              </a:rPr>
              <a:t>家人对猫的不同态度；</a:t>
            </a:r>
            <a:endParaRPr lang="en-US" altLang="zh-CN" sz="3600" b="1">
              <a:latin typeface="楷体"/>
              <a:ea typeface="楷体"/>
            </a:endParaRPr>
          </a:p>
          <a:p>
            <a:pPr marL="457200" indent="-457200" eaLnBrk="1" hangingPunct="1">
              <a:lnSpc>
                <a:spcPct val="130000"/>
              </a:lnSpc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en-US" altLang="zh-CN" sz="3600" b="1">
                <a:latin typeface="楷体"/>
                <a:ea typeface="楷体"/>
              </a:rPr>
              <a:t>“</a:t>
            </a:r>
            <a:r>
              <a:rPr lang="zh-CN" altLang="en-US" sz="3600" b="1">
                <a:latin typeface="楷体"/>
                <a:ea typeface="楷体"/>
              </a:rPr>
              <a:t>我”处理事件时的态度；</a:t>
            </a:r>
            <a:endParaRPr lang="en-US" altLang="zh-CN" sz="3600" b="1">
              <a:latin typeface="楷体"/>
              <a:ea typeface="楷体"/>
            </a:endParaRPr>
          </a:p>
          <a:p>
            <a:pPr marL="457200" indent="-457200" eaLnBrk="1" hangingPunct="1">
              <a:lnSpc>
                <a:spcPct val="130000"/>
              </a:lnSpc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CN" altLang="en-US" sz="3600" b="1">
                <a:latin typeface="楷体"/>
                <a:ea typeface="楷体"/>
              </a:rPr>
              <a:t>人类与猫的强弱对比；</a:t>
            </a:r>
            <a:endParaRPr lang="en-US" altLang="zh-CN" sz="3600" b="1">
              <a:latin typeface="楷体"/>
              <a:ea typeface="楷体"/>
            </a:endParaRPr>
          </a:p>
          <a:p>
            <a:pPr marL="457200" indent="-457200" eaLnBrk="1" hangingPunct="1">
              <a:lnSpc>
                <a:spcPct val="130000"/>
              </a:lnSpc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en-US" altLang="zh-CN" sz="3600" b="1">
                <a:latin typeface="楷体"/>
                <a:ea typeface="楷体"/>
              </a:rPr>
              <a:t>“</a:t>
            </a:r>
            <a:r>
              <a:rPr lang="zh-CN" altLang="en-US" sz="3600" b="1">
                <a:latin typeface="楷体"/>
                <a:ea typeface="楷体"/>
              </a:rPr>
              <a:t>我”过后的反思。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711200" y="1049655"/>
            <a:ext cx="11279717" cy="1531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457200" marR="0" lvl="0" indent="-457200" algn="l" defTabSz="914400" rtl="0" eaLnBrk="1" fontAlgn="base" latinLnBrk="0" hangingPunct="1">
              <a:lnSpc>
                <a:spcPct val="13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+mn-cs"/>
              </a:rPr>
              <a:t>从这个事件中，你受到了什么启发呢？可以从不同角度谈谈。</a:t>
            </a:r>
          </a:p>
        </p:txBody>
      </p:sp>
      <p:grpSp>
        <p:nvGrpSpPr>
          <p:cNvPr id="46084" name="组合 4"/>
          <p:cNvGrpSpPr/>
          <p:nvPr/>
        </p:nvGrpSpPr>
        <p:grpSpPr>
          <a:xfrm>
            <a:off x="711200" y="2815167"/>
            <a:ext cx="891117" cy="2715684"/>
            <a:chOff x="884238" y="2111375"/>
            <a:chExt cx="668337" cy="2036763"/>
          </a:xfrm>
        </p:grpSpPr>
        <p:sp>
          <p:nvSpPr>
            <p:cNvPr id="9" name="矩形: 圆角 8"/>
            <p:cNvSpPr/>
            <p:nvPr/>
          </p:nvSpPr>
          <p:spPr>
            <a:xfrm>
              <a:off x="884238" y="2111375"/>
              <a:ext cx="668337" cy="203676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endParaRPr>
            </a:p>
          </p:txBody>
        </p:sp>
        <p:sp>
          <p:nvSpPr>
            <p:cNvPr id="47111" name="文本框 7"/>
            <p:cNvSpPr txBox="1"/>
            <p:nvPr/>
          </p:nvSpPr>
          <p:spPr>
            <a:xfrm>
              <a:off x="957423" y="2314575"/>
              <a:ext cx="568165" cy="1630363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lstStyle/>
            <a:p>
              <a:r>
                <a:rPr lang="zh-CN" altLang="en-US" sz="3735" b="1">
                  <a:solidFill>
                    <a:srgbClr val="FF0000"/>
                  </a:solidFill>
                  <a:latin typeface="楷体"/>
                  <a:ea typeface="楷体"/>
                </a:rPr>
                <a:t>角度提示</a:t>
              </a: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9381" y="3031489"/>
            <a:ext cx="3605531" cy="2403688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6" name="组合 5"/>
          <p:cNvGrpSpPr/>
          <p:nvPr/>
        </p:nvGrpSpPr>
        <p:grpSpPr>
          <a:xfrm>
            <a:off x="550892" y="402467"/>
            <a:ext cx="2423798" cy="872350"/>
            <a:chOff x="550892" y="402467"/>
            <a:chExt cx="2423798" cy="872350"/>
          </a:xfrm>
        </p:grpSpPr>
        <p:sp>
          <p:nvSpPr>
            <p:cNvPr id="7" name="椭圆 6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50892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贰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探究主题</a:t>
              </a:r>
              <a:endPara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/>
          <p:nvPr/>
        </p:nvSpPr>
        <p:spPr>
          <a:xfrm>
            <a:off x="188595" y="1263650"/>
            <a:ext cx="11607800" cy="5036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   （</a:t>
            </a:r>
            <a:r>
              <a:rPr lang="en-US" altLang="zh-CN" sz="3200" b="1">
                <a:latin typeface="楷体"/>
                <a:ea typeface="楷体"/>
              </a:rPr>
              <a:t>1</a:t>
            </a:r>
            <a:r>
              <a:rPr lang="zh-CN" altLang="en-US" sz="3200" b="1">
                <a:latin typeface="楷体"/>
                <a:ea typeface="楷体"/>
              </a:rPr>
              <a:t>）无论做什么事情，千万不能凭个人的好恶、私心和偏见加以判断处置，否则就会出差错，甚至造成无法补救的过失。</a:t>
            </a:r>
          </a:p>
          <a:p>
            <a:pPr fontAlgn="auto">
              <a:lnSpc>
                <a:spcPct val="11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   （</a:t>
            </a:r>
            <a:r>
              <a:rPr lang="en-US" altLang="zh-CN" sz="3200" b="1">
                <a:latin typeface="楷体"/>
                <a:ea typeface="楷体"/>
              </a:rPr>
              <a:t>2</a:t>
            </a:r>
            <a:r>
              <a:rPr lang="zh-CN" altLang="en-US" sz="3200" b="1">
                <a:latin typeface="楷体"/>
                <a:ea typeface="楷体"/>
              </a:rPr>
              <a:t>）凡事不能单凭印象，主观臆断，妄下断论，应该弄清事实，实事求是，冷静处理。</a:t>
            </a:r>
          </a:p>
          <a:p>
            <a:pPr fontAlgn="auto">
              <a:lnSpc>
                <a:spcPct val="11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   （</a:t>
            </a:r>
            <a:r>
              <a:rPr lang="en-US" altLang="zh-CN" sz="3200" b="1">
                <a:latin typeface="楷体"/>
                <a:ea typeface="楷体"/>
              </a:rPr>
              <a:t>3</a:t>
            </a:r>
            <a:r>
              <a:rPr lang="zh-CN" altLang="en-US" sz="3200" b="1">
                <a:latin typeface="楷体"/>
                <a:ea typeface="楷体"/>
              </a:rPr>
              <a:t>）无论对待谁，都应该公平公正，一视同仁。</a:t>
            </a:r>
          </a:p>
          <a:p>
            <a:pPr fontAlgn="auto">
              <a:lnSpc>
                <a:spcPct val="11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   （</a:t>
            </a:r>
            <a:r>
              <a:rPr lang="en-US" altLang="zh-CN" sz="3200" b="1">
                <a:latin typeface="楷体"/>
                <a:ea typeface="楷体"/>
              </a:rPr>
              <a:t>4</a:t>
            </a:r>
            <a:r>
              <a:rPr lang="zh-CN" altLang="en-US" sz="3200" b="1">
                <a:latin typeface="楷体"/>
                <a:ea typeface="楷体"/>
              </a:rPr>
              <a:t>）对待比我们弱小的人或事物时，应该平等、友爱，不应该用自己的强势或强权欺负、虐待他们。</a:t>
            </a:r>
          </a:p>
          <a:p>
            <a:pPr fontAlgn="auto">
              <a:lnSpc>
                <a:spcPct val="11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   （</a:t>
            </a:r>
            <a:r>
              <a:rPr lang="en-US" altLang="zh-CN" sz="3200" b="1">
                <a:latin typeface="楷体"/>
                <a:ea typeface="楷体"/>
              </a:rPr>
              <a:t>5</a:t>
            </a:r>
            <a:r>
              <a:rPr lang="zh-CN" altLang="en-US" sz="3200" b="1">
                <a:latin typeface="楷体"/>
                <a:ea typeface="楷体"/>
              </a:rPr>
              <a:t>）生活中，要严于律己，要勇于自省。</a:t>
            </a:r>
          </a:p>
        </p:txBody>
      </p:sp>
      <p:sp>
        <p:nvSpPr>
          <p:cNvPr id="3" name="矩形 2"/>
          <p:cNvSpPr/>
          <p:nvPr/>
        </p:nvSpPr>
        <p:spPr>
          <a:xfrm>
            <a:off x="4063365" y="417195"/>
            <a:ext cx="4065270" cy="7556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3600" b="1">
                <a:solidFill>
                  <a:srgbClr val="FF0000"/>
                </a:solidFill>
                <a:latin typeface="楷体"/>
                <a:ea typeface="楷体"/>
              </a:rPr>
              <a:t>平等、公正、尊重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550892" y="402467"/>
            <a:ext cx="2423798" cy="872350"/>
            <a:chOff x="550892" y="402467"/>
            <a:chExt cx="2423798" cy="872350"/>
          </a:xfrm>
        </p:grpSpPr>
        <p:sp>
          <p:nvSpPr>
            <p:cNvPr id="7" name="椭圆 6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50892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贰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探究主题</a:t>
              </a:r>
              <a:endPara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组合 9"/>
          <p:cNvGrpSpPr/>
          <p:nvPr/>
        </p:nvGrpSpPr>
        <p:grpSpPr>
          <a:xfrm>
            <a:off x="567158" y="549275"/>
            <a:ext cx="2515870" cy="578735"/>
            <a:chOff x="567158" y="549275"/>
            <a:chExt cx="2515870" cy="578735"/>
          </a:xfrm>
        </p:grpSpPr>
        <p:sp>
          <p:nvSpPr>
            <p:cNvPr id="11" name="椭圆 10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15493" y="619125"/>
              <a:ext cx="1867535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3200">
                  <a:solidFill>
                    <a:schemeClr val="tx1"/>
                  </a:solidFill>
                  <a:cs typeface="+mn-ea"/>
                  <a:sym typeface="+mn-ea"/>
                </a:rPr>
                <a:t>板书设计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96334" y="2601384"/>
            <a:ext cx="1335616" cy="730885"/>
            <a:chOff x="179678" y="1950465"/>
            <a:chExt cx="1001713" cy="549289"/>
          </a:xfrm>
        </p:grpSpPr>
        <p:sp>
          <p:nvSpPr>
            <p:cNvPr id="4" name="矩形 3"/>
            <p:cNvSpPr/>
            <p:nvPr/>
          </p:nvSpPr>
          <p:spPr>
            <a:xfrm>
              <a:off x="289215" y="2098405"/>
              <a:ext cx="765176" cy="31497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endParaRPr>
            </a:p>
          </p:txBody>
        </p:sp>
        <p:sp>
          <p:nvSpPr>
            <p:cNvPr id="51219" name="矩形 2"/>
            <p:cNvSpPr>
              <a:spLocks noChangeArrowheads="1"/>
            </p:cNvSpPr>
            <p:nvPr/>
          </p:nvSpPr>
          <p:spPr bwMode="auto">
            <a:xfrm>
              <a:off x="179678" y="1950465"/>
              <a:ext cx="1001713" cy="54928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30000"/>
                </a:lnSpc>
                <a:spcBef>
                  <a:spcPts val="12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楷体"/>
                  <a:ea typeface="楷体"/>
                  <a:cs typeface="+mn-cs"/>
                </a:rPr>
                <a:t>来历：</a:t>
              </a:r>
            </a:p>
          </p:txBody>
        </p:sp>
      </p:grpSp>
      <p:sp>
        <p:nvSpPr>
          <p:cNvPr id="25" name="椭圆 24"/>
          <p:cNvSpPr/>
          <p:nvPr/>
        </p:nvSpPr>
        <p:spPr>
          <a:xfrm>
            <a:off x="6123517" y="3003551"/>
            <a:ext cx="1471084" cy="139911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287867" y="3234267"/>
            <a:ext cx="1335616" cy="730885"/>
            <a:chOff x="173328" y="2425926"/>
            <a:chExt cx="1001713" cy="547561"/>
          </a:xfrm>
        </p:grpSpPr>
        <p:sp>
          <p:nvSpPr>
            <p:cNvPr id="52" name="矩形 51"/>
            <p:cNvSpPr/>
            <p:nvPr/>
          </p:nvSpPr>
          <p:spPr>
            <a:xfrm>
              <a:off x="287628" y="2552786"/>
              <a:ext cx="765176" cy="31556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endParaRPr>
            </a:p>
          </p:txBody>
        </p:sp>
        <p:sp>
          <p:nvSpPr>
            <p:cNvPr id="52285" name="矩形 3"/>
            <p:cNvSpPr/>
            <p:nvPr/>
          </p:nvSpPr>
          <p:spPr>
            <a:xfrm>
              <a:off x="173328" y="2425926"/>
              <a:ext cx="1001713" cy="54756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1200"/>
                </a:spcBef>
              </a:pPr>
              <a:r>
                <a:rPr lang="zh-CN" altLang="en-US" sz="3200" b="1">
                  <a:solidFill>
                    <a:schemeClr val="tx1"/>
                  </a:solidFill>
                  <a:latin typeface="楷体"/>
                  <a:ea typeface="楷体"/>
                </a:rPr>
                <a:t>外形：</a:t>
              </a: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287867" y="3854451"/>
            <a:ext cx="1335616" cy="730885"/>
            <a:chOff x="173328" y="2890668"/>
            <a:chExt cx="1001713" cy="547561"/>
          </a:xfrm>
        </p:grpSpPr>
        <p:sp>
          <p:nvSpPr>
            <p:cNvPr id="53" name="矩形 52"/>
            <p:cNvSpPr/>
            <p:nvPr/>
          </p:nvSpPr>
          <p:spPr>
            <a:xfrm>
              <a:off x="287628" y="3015942"/>
              <a:ext cx="765176" cy="31556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endParaRPr>
            </a:p>
          </p:txBody>
        </p:sp>
        <p:sp>
          <p:nvSpPr>
            <p:cNvPr id="52283" name="矩形 4"/>
            <p:cNvSpPr/>
            <p:nvPr/>
          </p:nvSpPr>
          <p:spPr>
            <a:xfrm>
              <a:off x="173328" y="2890668"/>
              <a:ext cx="1001713" cy="54756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1200"/>
                </a:spcBef>
              </a:pPr>
              <a:r>
                <a:rPr lang="zh-CN" altLang="en-US" sz="3200" b="1">
                  <a:solidFill>
                    <a:schemeClr val="tx1"/>
                  </a:solidFill>
                  <a:latin typeface="楷体"/>
                  <a:ea typeface="楷体"/>
                </a:rPr>
                <a:t>性情：</a:t>
              </a: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287867" y="4531784"/>
            <a:ext cx="1335616" cy="730885"/>
            <a:chOff x="173328" y="3398268"/>
            <a:chExt cx="1001713" cy="549289"/>
          </a:xfrm>
        </p:grpSpPr>
        <p:sp>
          <p:nvSpPr>
            <p:cNvPr id="54" name="矩形 53"/>
            <p:cNvSpPr/>
            <p:nvPr/>
          </p:nvSpPr>
          <p:spPr>
            <a:xfrm>
              <a:off x="282865" y="3522347"/>
              <a:ext cx="765176" cy="31497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endParaRPr>
            </a:p>
          </p:txBody>
        </p:sp>
        <p:sp>
          <p:nvSpPr>
            <p:cNvPr id="52281" name="矩形 5"/>
            <p:cNvSpPr/>
            <p:nvPr/>
          </p:nvSpPr>
          <p:spPr>
            <a:xfrm>
              <a:off x="173328" y="3398268"/>
              <a:ext cx="1001713" cy="54928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1200"/>
                </a:spcBef>
              </a:pPr>
              <a:r>
                <a:rPr lang="zh-CN" altLang="en-US" sz="3200" b="1">
                  <a:solidFill>
                    <a:schemeClr val="tx1"/>
                  </a:solidFill>
                  <a:latin typeface="楷体"/>
                  <a:ea typeface="楷体"/>
                </a:rPr>
                <a:t>地位：</a:t>
              </a: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287867" y="5168900"/>
            <a:ext cx="1335616" cy="730885"/>
            <a:chOff x="173328" y="3876348"/>
            <a:chExt cx="1001713" cy="549288"/>
          </a:xfrm>
        </p:grpSpPr>
        <p:sp>
          <p:nvSpPr>
            <p:cNvPr id="55" name="矩形 54"/>
            <p:cNvSpPr/>
            <p:nvPr/>
          </p:nvSpPr>
          <p:spPr>
            <a:xfrm>
              <a:off x="279690" y="4025879"/>
              <a:ext cx="765176" cy="31497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endParaRPr>
            </a:p>
          </p:txBody>
        </p:sp>
        <p:sp>
          <p:nvSpPr>
            <p:cNvPr id="52279" name="矩形 6"/>
            <p:cNvSpPr/>
            <p:nvPr/>
          </p:nvSpPr>
          <p:spPr>
            <a:xfrm>
              <a:off x="173328" y="3876348"/>
              <a:ext cx="1001713" cy="549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1200"/>
                </a:spcBef>
              </a:pPr>
              <a:r>
                <a:rPr lang="zh-CN" altLang="en-US" sz="3200" b="1">
                  <a:solidFill>
                    <a:schemeClr val="tx1"/>
                  </a:solidFill>
                  <a:latin typeface="楷体"/>
                  <a:ea typeface="楷体"/>
                </a:rPr>
                <a:t>结局：</a:t>
              </a: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287867" y="5814484"/>
            <a:ext cx="1335616" cy="730885"/>
            <a:chOff x="173328" y="4360450"/>
            <a:chExt cx="1001713" cy="549289"/>
          </a:xfrm>
        </p:grpSpPr>
        <p:sp>
          <p:nvSpPr>
            <p:cNvPr id="56" name="矩形 55"/>
            <p:cNvSpPr/>
            <p:nvPr/>
          </p:nvSpPr>
          <p:spPr>
            <a:xfrm>
              <a:off x="278103" y="4482938"/>
              <a:ext cx="765176" cy="316561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endParaRPr>
            </a:p>
          </p:txBody>
        </p:sp>
        <p:sp>
          <p:nvSpPr>
            <p:cNvPr id="52277" name="矩形 7"/>
            <p:cNvSpPr/>
            <p:nvPr/>
          </p:nvSpPr>
          <p:spPr>
            <a:xfrm>
              <a:off x="173328" y="4360450"/>
              <a:ext cx="1001713" cy="54928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1200"/>
                </a:spcBef>
              </a:pPr>
              <a:r>
                <a:rPr lang="zh-CN" altLang="en-US" sz="3200" b="1">
                  <a:solidFill>
                    <a:schemeClr val="tx1"/>
                  </a:solidFill>
                  <a:latin typeface="楷体"/>
                  <a:ea typeface="楷体"/>
                </a:rPr>
                <a:t>情感：</a:t>
              </a:r>
            </a:p>
          </p:txBody>
        </p:sp>
      </p:grpSp>
      <p:sp>
        <p:nvSpPr>
          <p:cNvPr id="26" name="矩形 25"/>
          <p:cNvSpPr/>
          <p:nvPr/>
        </p:nvSpPr>
        <p:spPr>
          <a:xfrm>
            <a:off x="1458384" y="2631017"/>
            <a:ext cx="1335616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珍贵</a:t>
            </a:r>
          </a:p>
        </p:txBody>
      </p:sp>
      <p:sp>
        <p:nvSpPr>
          <p:cNvPr id="27" name="矩形 26"/>
          <p:cNvSpPr/>
          <p:nvPr/>
        </p:nvSpPr>
        <p:spPr>
          <a:xfrm>
            <a:off x="1456267" y="3223684"/>
            <a:ext cx="1335617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好看</a:t>
            </a:r>
          </a:p>
        </p:txBody>
      </p:sp>
      <p:sp>
        <p:nvSpPr>
          <p:cNvPr id="29" name="矩形 28"/>
          <p:cNvSpPr/>
          <p:nvPr/>
        </p:nvSpPr>
        <p:spPr>
          <a:xfrm>
            <a:off x="1447800" y="3850217"/>
            <a:ext cx="2040467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可爱活泼</a:t>
            </a:r>
          </a:p>
        </p:txBody>
      </p:sp>
      <p:sp>
        <p:nvSpPr>
          <p:cNvPr id="31" name="矩形 30"/>
          <p:cNvSpPr/>
          <p:nvPr/>
        </p:nvSpPr>
        <p:spPr>
          <a:xfrm>
            <a:off x="1411817" y="4550833"/>
            <a:ext cx="2341033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喜爱、宠爱</a:t>
            </a:r>
          </a:p>
        </p:txBody>
      </p:sp>
      <p:sp>
        <p:nvSpPr>
          <p:cNvPr id="32" name="矩形 31"/>
          <p:cNvSpPr/>
          <p:nvPr/>
        </p:nvSpPr>
        <p:spPr>
          <a:xfrm>
            <a:off x="1445684" y="5198533"/>
            <a:ext cx="2343149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亡失</a:t>
            </a:r>
          </a:p>
        </p:txBody>
      </p:sp>
      <p:sp>
        <p:nvSpPr>
          <p:cNvPr id="33" name="矩形 32"/>
          <p:cNvSpPr/>
          <p:nvPr/>
        </p:nvSpPr>
        <p:spPr>
          <a:xfrm>
            <a:off x="1413933" y="5846233"/>
            <a:ext cx="3526367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伤心、失落、愤恨</a:t>
            </a:r>
          </a:p>
        </p:txBody>
      </p:sp>
      <p:grpSp>
        <p:nvGrpSpPr>
          <p:cNvPr id="51" name="组合 50"/>
          <p:cNvGrpSpPr/>
          <p:nvPr/>
        </p:nvGrpSpPr>
        <p:grpSpPr>
          <a:xfrm>
            <a:off x="6525684" y="1392767"/>
            <a:ext cx="840316" cy="730885"/>
            <a:chOff x="4503046" y="1044837"/>
            <a:chExt cx="630248" cy="548169"/>
          </a:xfrm>
        </p:grpSpPr>
        <p:sp>
          <p:nvSpPr>
            <p:cNvPr id="34" name="椭圆 33"/>
            <p:cNvSpPr/>
            <p:nvPr/>
          </p:nvSpPr>
          <p:spPr>
            <a:xfrm>
              <a:off x="4503046" y="1087700"/>
              <a:ext cx="525471" cy="50483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endParaRPr>
            </a:p>
          </p:txBody>
        </p:sp>
        <p:sp>
          <p:nvSpPr>
            <p:cNvPr id="52275" name="矩形 14"/>
            <p:cNvSpPr/>
            <p:nvPr/>
          </p:nvSpPr>
          <p:spPr>
            <a:xfrm>
              <a:off x="4515745" y="1044837"/>
              <a:ext cx="617549" cy="54816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1200"/>
                </a:spcBef>
              </a:pPr>
              <a:r>
                <a:rPr lang="zh-CN" altLang="en-US" sz="3200" b="1">
                  <a:solidFill>
                    <a:srgbClr val="0070C0"/>
                  </a:solidFill>
                  <a:latin typeface="楷体"/>
                  <a:ea typeface="楷体"/>
                </a:rPr>
                <a:t>我</a:t>
              </a:r>
            </a:p>
          </p:txBody>
        </p:sp>
      </p:grpSp>
      <p:sp>
        <p:nvSpPr>
          <p:cNvPr id="49" name="矩形 48"/>
          <p:cNvSpPr/>
          <p:nvPr/>
        </p:nvSpPr>
        <p:spPr>
          <a:xfrm>
            <a:off x="4677833" y="2192867"/>
            <a:ext cx="4188884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（好恶、私心、偏见）</a:t>
            </a:r>
          </a:p>
        </p:txBody>
      </p:sp>
      <p:sp>
        <p:nvSpPr>
          <p:cNvPr id="50" name="矩形 49"/>
          <p:cNvSpPr/>
          <p:nvPr/>
        </p:nvSpPr>
        <p:spPr>
          <a:xfrm>
            <a:off x="6305551" y="2980267"/>
            <a:ext cx="1073149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70C0"/>
                </a:solidFill>
                <a:latin typeface="楷体"/>
                <a:ea typeface="楷体"/>
              </a:rPr>
              <a:t>突出</a:t>
            </a:r>
          </a:p>
        </p:txBody>
      </p:sp>
      <p:sp>
        <p:nvSpPr>
          <p:cNvPr id="57" name="矩形 56"/>
          <p:cNvSpPr/>
          <p:nvPr/>
        </p:nvSpPr>
        <p:spPr>
          <a:xfrm>
            <a:off x="8682567" y="2631017"/>
            <a:ext cx="1335617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流浪</a:t>
            </a:r>
          </a:p>
        </p:txBody>
      </p:sp>
      <p:sp>
        <p:nvSpPr>
          <p:cNvPr id="58" name="矩形 57"/>
          <p:cNvSpPr/>
          <p:nvPr/>
        </p:nvSpPr>
        <p:spPr>
          <a:xfrm>
            <a:off x="8680451" y="3223684"/>
            <a:ext cx="1335616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丑陋</a:t>
            </a:r>
          </a:p>
        </p:txBody>
      </p:sp>
      <p:sp>
        <p:nvSpPr>
          <p:cNvPr id="60" name="矩形 59"/>
          <p:cNvSpPr/>
          <p:nvPr/>
        </p:nvSpPr>
        <p:spPr>
          <a:xfrm>
            <a:off x="8671984" y="3850217"/>
            <a:ext cx="2040467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忧郁懒惰</a:t>
            </a:r>
          </a:p>
        </p:txBody>
      </p:sp>
      <p:sp>
        <p:nvSpPr>
          <p:cNvPr id="61" name="矩形 60"/>
          <p:cNvSpPr/>
          <p:nvPr/>
        </p:nvSpPr>
        <p:spPr>
          <a:xfrm>
            <a:off x="8636000" y="4550833"/>
            <a:ext cx="3473451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若有若无、讨厌</a:t>
            </a:r>
          </a:p>
        </p:txBody>
      </p:sp>
      <p:sp>
        <p:nvSpPr>
          <p:cNvPr id="62" name="矩形 61"/>
          <p:cNvSpPr/>
          <p:nvPr/>
        </p:nvSpPr>
        <p:spPr>
          <a:xfrm>
            <a:off x="8669867" y="5198533"/>
            <a:ext cx="3198284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棒打、冤枉致死</a:t>
            </a:r>
          </a:p>
        </p:txBody>
      </p:sp>
      <p:sp>
        <p:nvSpPr>
          <p:cNvPr id="63" name="矩形 62"/>
          <p:cNvSpPr/>
          <p:nvPr/>
        </p:nvSpPr>
        <p:spPr>
          <a:xfrm>
            <a:off x="8665633" y="5846233"/>
            <a:ext cx="3526367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latin typeface="楷体"/>
                <a:ea typeface="楷体"/>
              </a:rPr>
              <a:t>难过、自责、悔恨</a:t>
            </a:r>
          </a:p>
        </p:txBody>
      </p:sp>
      <p:grpSp>
        <p:nvGrpSpPr>
          <p:cNvPr id="64" name="组合 63"/>
          <p:cNvGrpSpPr/>
          <p:nvPr/>
        </p:nvGrpSpPr>
        <p:grpSpPr>
          <a:xfrm>
            <a:off x="2048933" y="1265767"/>
            <a:ext cx="2353733" cy="1452033"/>
            <a:chOff x="1611313" y="949624"/>
            <a:chExt cx="1765574" cy="1089029"/>
          </a:xfrm>
        </p:grpSpPr>
        <p:grpSp>
          <p:nvGrpSpPr>
            <p:cNvPr id="52269" name="组合 3"/>
            <p:cNvGrpSpPr/>
            <p:nvPr/>
          </p:nvGrpSpPr>
          <p:grpSpPr>
            <a:xfrm>
              <a:off x="1611313" y="949624"/>
              <a:ext cx="1765574" cy="1089029"/>
              <a:chOff x="1611313" y="949624"/>
              <a:chExt cx="1765574" cy="1089029"/>
            </a:xfrm>
          </p:grpSpPr>
          <p:pic>
            <p:nvPicPr>
              <p:cNvPr id="52271" name="图片 26"/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t="7980"/>
              <a:stretch>
                <a:fillRect/>
              </a:stretch>
            </p:blipFill>
            <p:spPr>
              <a:xfrm>
                <a:off x="1611313" y="949624"/>
                <a:ext cx="1765574" cy="108902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52272" name="图片 27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132155" y="1353115"/>
                <a:ext cx="582604" cy="58331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</p:pic>
          <p:pic>
            <p:nvPicPr>
              <p:cNvPr id="52273" name="图片 28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440596" y="1400850"/>
                <a:ext cx="537670" cy="203521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</p:pic>
        </p:grpSp>
        <p:sp>
          <p:nvSpPr>
            <p:cNvPr id="52270" name="矩形 34"/>
            <p:cNvSpPr/>
            <p:nvPr/>
          </p:nvSpPr>
          <p:spPr>
            <a:xfrm>
              <a:off x="1996201" y="1126460"/>
              <a:ext cx="1070641" cy="86963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1200"/>
                </a:spcBef>
              </a:pPr>
              <a:r>
                <a:rPr lang="zh-CN" altLang="en-US" sz="2665" b="1">
                  <a:latin typeface="楷体"/>
                  <a:ea typeface="楷体"/>
                </a:rPr>
                <a:t>第一、二只猫</a:t>
              </a: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9177867" y="1250951"/>
            <a:ext cx="2353733" cy="1452033"/>
            <a:chOff x="6711410" y="937783"/>
            <a:chExt cx="1765574" cy="1089029"/>
          </a:xfrm>
        </p:grpSpPr>
        <p:grpSp>
          <p:nvGrpSpPr>
            <p:cNvPr id="52264" name="组合 29"/>
            <p:cNvGrpSpPr/>
            <p:nvPr/>
          </p:nvGrpSpPr>
          <p:grpSpPr>
            <a:xfrm>
              <a:off x="6711410" y="937783"/>
              <a:ext cx="1765574" cy="1089029"/>
              <a:chOff x="1801438" y="1011051"/>
              <a:chExt cx="5541125" cy="3417842"/>
            </a:xfrm>
          </p:grpSpPr>
          <p:pic>
            <p:nvPicPr>
              <p:cNvPr id="52266" name="图片 30"/>
              <p:cNvPicPr>
                <a:picLocks noChangeAspect="1"/>
              </p:cNvPicPr>
              <p:nvPr/>
            </p:nvPicPr>
            <p:blipFill>
              <a:blip r:embed="rId2"/>
              <a:srcRect t="7980"/>
              <a:stretch>
                <a:fillRect/>
              </a:stretch>
            </p:blipFill>
            <p:spPr>
              <a:xfrm>
                <a:off x="1801438" y="1011051"/>
                <a:ext cx="5541125" cy="341784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52267" name="图片 3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36064" y="2277378"/>
                <a:ext cx="1828459" cy="183069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52268" name="图片 3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04081" y="2427194"/>
                <a:ext cx="1687437" cy="63873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sp>
          <p:nvSpPr>
            <p:cNvPr id="52265" name="矩形 35"/>
            <p:cNvSpPr/>
            <p:nvPr/>
          </p:nvSpPr>
          <p:spPr>
            <a:xfrm>
              <a:off x="7212429" y="1126425"/>
              <a:ext cx="926915" cy="86963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1200"/>
                </a:spcBef>
              </a:pPr>
              <a:r>
                <a:rPr lang="zh-CN" altLang="en-US" sz="2665" b="1">
                  <a:latin typeface="楷体"/>
                  <a:ea typeface="楷体"/>
                </a:rPr>
                <a:t>第三只猫</a:t>
              </a:r>
            </a:p>
          </p:txBody>
        </p:sp>
      </p:grpSp>
      <p:sp>
        <p:nvSpPr>
          <p:cNvPr id="66" name="矩形 65"/>
          <p:cNvSpPr/>
          <p:nvPr/>
        </p:nvSpPr>
        <p:spPr>
          <a:xfrm>
            <a:off x="6305551" y="3663951"/>
            <a:ext cx="1073149" cy="730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70C0"/>
                </a:solidFill>
                <a:latin typeface="楷体"/>
                <a:ea typeface="楷体"/>
              </a:rPr>
              <a:t>对比</a:t>
            </a:r>
          </a:p>
        </p:txBody>
      </p:sp>
      <p:grpSp>
        <p:nvGrpSpPr>
          <p:cNvPr id="67" name="组合 66"/>
          <p:cNvGrpSpPr/>
          <p:nvPr/>
        </p:nvGrpSpPr>
        <p:grpSpPr>
          <a:xfrm>
            <a:off x="5101167" y="5444067"/>
            <a:ext cx="3606800" cy="730885"/>
            <a:chOff x="3188447" y="3835671"/>
            <a:chExt cx="2705259" cy="548567"/>
          </a:xfrm>
        </p:grpSpPr>
        <p:sp>
          <p:nvSpPr>
            <p:cNvPr id="68" name="矩形 67"/>
            <p:cNvSpPr/>
            <p:nvPr/>
          </p:nvSpPr>
          <p:spPr>
            <a:xfrm>
              <a:off x="3188447" y="3899218"/>
              <a:ext cx="2586190" cy="414643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endParaRPr>
            </a:p>
          </p:txBody>
        </p:sp>
        <p:sp>
          <p:nvSpPr>
            <p:cNvPr id="52263" name="矩形 37"/>
            <p:cNvSpPr/>
            <p:nvPr/>
          </p:nvSpPr>
          <p:spPr>
            <a:xfrm>
              <a:off x="3188447" y="3835671"/>
              <a:ext cx="2705259" cy="54856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  <a:spcBef>
                  <a:spcPts val="1200"/>
                </a:spcBef>
              </a:pPr>
              <a:r>
                <a:rPr lang="zh-CN" altLang="en-US" sz="3200" b="1">
                  <a:solidFill>
                    <a:srgbClr val="FF0000"/>
                  </a:solidFill>
                  <a:latin typeface="楷体"/>
                  <a:ea typeface="楷体"/>
                </a:rPr>
                <a:t>尊重、平等、公平</a:t>
              </a:r>
            </a:p>
          </p:txBody>
        </p:sp>
      </p:grpSp>
      <p:sp>
        <p:nvSpPr>
          <p:cNvPr id="71" name="矩形 70"/>
          <p:cNvSpPr>
            <a:spLocks noChangeArrowheads="1"/>
          </p:cNvSpPr>
          <p:nvPr/>
        </p:nvSpPr>
        <p:spPr bwMode="auto">
          <a:xfrm>
            <a:off x="5769610" y="590550"/>
            <a:ext cx="69596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fontAlgn="base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猫</a:t>
            </a:r>
          </a:p>
        </p:txBody>
      </p:sp>
      <p:cxnSp>
        <p:nvCxnSpPr>
          <p:cNvPr id="72" name="直接连接符 71"/>
          <p:cNvCxnSpPr/>
          <p:nvPr/>
        </p:nvCxnSpPr>
        <p:spPr>
          <a:xfrm>
            <a:off x="6214533" y="3704167"/>
            <a:ext cx="125518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3" name="新月形 72"/>
          <p:cNvSpPr/>
          <p:nvPr/>
        </p:nvSpPr>
        <p:spPr>
          <a:xfrm>
            <a:off x="8547100" y="2931584"/>
            <a:ext cx="230717" cy="3429000"/>
          </a:xfrm>
          <a:prstGeom prst="moon">
            <a:avLst>
              <a:gd name="adj" fmla="val 17973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</p:txBody>
      </p:sp>
      <p:sp>
        <p:nvSpPr>
          <p:cNvPr id="74" name="新月形 73"/>
          <p:cNvSpPr/>
          <p:nvPr/>
        </p:nvSpPr>
        <p:spPr>
          <a:xfrm flipH="1">
            <a:off x="4868333" y="2931584"/>
            <a:ext cx="232833" cy="3429000"/>
          </a:xfrm>
          <a:prstGeom prst="moon">
            <a:avLst>
              <a:gd name="adj" fmla="val 17973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</p:txBody>
      </p:sp>
      <p:cxnSp>
        <p:nvCxnSpPr>
          <p:cNvPr id="75" name="直接连接符 74"/>
          <p:cNvCxnSpPr/>
          <p:nvPr/>
        </p:nvCxnSpPr>
        <p:spPr>
          <a:xfrm>
            <a:off x="4705351" y="1792817"/>
            <a:ext cx="12573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>
            <a:off x="7702551" y="1803400"/>
            <a:ext cx="125518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7" name="箭头: 下 59"/>
          <p:cNvSpPr/>
          <p:nvPr/>
        </p:nvSpPr>
        <p:spPr>
          <a:xfrm>
            <a:off x="6570133" y="4542367"/>
            <a:ext cx="584200" cy="71120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宋体" panose="02010600030101010101" pitchFamily="2" charset="-122"/>
              <a:ea typeface="+mn-ea"/>
              <a:cs typeface="+mn-cs"/>
            </a:endParaRPr>
          </a:p>
        </p:txBody>
      </p:sp>
      <p:pic>
        <p:nvPicPr>
          <p:cNvPr id="5228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2585700" y="12141200"/>
            <a:ext cx="342900" cy="254000"/>
          </a:xfrm>
          <a:prstGeom prst="cube">
            <a:avLst/>
          </a:prstGeom>
        </p:spPr>
      </p:pic>
    </p:spTree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 nodeType="clickPar">
                      <p:stCondLst>
                        <p:cond delay="indefinite"/>
                      </p:stCondLst>
                      <p:childTnLst>
                        <p:par>
                          <p:cTn id="17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9" grpId="0"/>
      <p:bldP spid="31" grpId="0"/>
      <p:bldP spid="32" grpId="0"/>
      <p:bldP spid="33" grpId="0"/>
      <p:bldP spid="49" grpId="0"/>
      <p:bldP spid="50" grpId="0"/>
      <p:bldP spid="57" grpId="0"/>
      <p:bldP spid="58" grpId="0"/>
      <p:bldP spid="60" grpId="0"/>
      <p:bldP spid="61" grpId="0"/>
      <p:bldP spid="62" grpId="0"/>
      <p:bldP spid="63" grpId="0"/>
      <p:bldP spid="66" grpId="0"/>
      <p:bldP spid="73" grpId="0"/>
      <p:bldP spid="74" grpId="0"/>
      <p:bldP spid="7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 1"/>
          <p:cNvGrpSpPr/>
          <p:nvPr/>
        </p:nvGrpSpPr>
        <p:grpSpPr>
          <a:xfrm>
            <a:off x="548749" y="402467"/>
            <a:ext cx="2425941" cy="872350"/>
            <a:chOff x="548749" y="402467"/>
            <a:chExt cx="2425941" cy="872350"/>
          </a:xfrm>
        </p:grpSpPr>
        <p:sp>
          <p:nvSpPr>
            <p:cNvPr id="3" name="椭圆 2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48749" y="402467"/>
              <a:ext cx="615553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壹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新课导入</a:t>
              </a:r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5200968" y="402273"/>
            <a:ext cx="1789113" cy="645160"/>
          </a:xfrm>
          <a:prstGeom prst="rect">
            <a:avLst/>
          </a:prstGeom>
          <a:noFill/>
          <a:ln w="22225">
            <a:solidFill>
              <a:srgbClr val="463023"/>
            </a:solidFill>
            <a:prstDash val="dash"/>
          </a:ln>
        </p:spPr>
        <p:txBody>
          <a:bodyPr>
            <a:spAutoFit/>
          </a:bodyPr>
          <a:lstStyle/>
          <a:p>
            <a:pPr marR="0" defTabSz="914400" fontAlgn="auto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>
                <a:latin typeface="Times New Roman" panose="02020603050405020304" charset="0"/>
                <a:ea typeface="+mj-ea"/>
                <a:cs typeface="Times New Roman" panose="02020603050405020304" charset="0"/>
              </a:rPr>
              <a:t>第</a:t>
            </a:r>
            <a:r>
              <a:rPr kumimoji="0" lang="en-US" altLang="zh-CN" sz="3600" b="1" kern="1200" cap="none" spc="0" normalizeH="0" baseline="0" noProof="0">
                <a:latin typeface="Times New Roman" panose="02020603050405020304" charset="0"/>
                <a:ea typeface="+mj-ea"/>
                <a:cs typeface="Times New Roman" panose="02020603050405020304" charset="0"/>
              </a:rPr>
              <a:t>1</a:t>
            </a:r>
            <a:r>
              <a:rPr kumimoji="0" lang="zh-CN" altLang="en-US" sz="3600" b="1" kern="1200" cap="none" spc="0" normalizeH="0" baseline="0" noProof="0">
                <a:latin typeface="Times New Roman" panose="02020603050405020304" charset="0"/>
                <a:ea typeface="+mj-ea"/>
                <a:cs typeface="Times New Roman" panose="02020603050405020304" charset="0"/>
              </a:rPr>
              <a:t>课时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rcRect t="5000" b="5000"/>
          <a:stretch>
            <a:fillRect/>
          </a:stretch>
        </p:blipFill>
        <p:spPr>
          <a:xfrm>
            <a:off x="0" y="0"/>
            <a:ext cx="12223115" cy="68757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l="444" r="444"/>
          <a:stretch>
            <a:fillRect/>
          </a:stretch>
        </p:blipFill>
        <p:spPr>
          <a:xfrm>
            <a:off x="0" y="0"/>
            <a:ext cx="12223115" cy="68757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23115" cy="68757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rcRect t="5000" b="5000"/>
          <a:stretch>
            <a:fillRect/>
          </a:stretch>
        </p:blipFill>
        <p:spPr>
          <a:xfrm>
            <a:off x="0" y="0"/>
            <a:ext cx="12223115" cy="68757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rcRect l="1117" r="1117"/>
          <a:stretch>
            <a:fillRect/>
          </a:stretch>
        </p:blipFill>
        <p:spPr>
          <a:xfrm>
            <a:off x="0" y="0"/>
            <a:ext cx="12223115" cy="68757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图片 14" descr="校徽（定稿）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203815" y="0"/>
            <a:ext cx="1988185" cy="1877060"/>
          </a:xfrm>
          <a:prstGeom prst="rect">
            <a:avLst/>
          </a:prstGeom>
        </p:spPr>
      </p:pic>
    </p:spTree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6" name="组合 5"/>
          <p:cNvGrpSpPr/>
          <p:nvPr/>
        </p:nvGrpSpPr>
        <p:grpSpPr>
          <a:xfrm>
            <a:off x="550892" y="402467"/>
            <a:ext cx="2423798" cy="872350"/>
            <a:chOff x="550892" y="402467"/>
            <a:chExt cx="2423798" cy="872350"/>
          </a:xfrm>
        </p:grpSpPr>
        <p:sp>
          <p:nvSpPr>
            <p:cNvPr id="7" name="椭圆 6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50892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贰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作者简介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757251" y="1128011"/>
            <a:ext cx="8259749" cy="553382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400" b="1">
                <a:latin typeface="楷体"/>
                <a:ea typeface="楷体"/>
              </a:rPr>
              <a:t>    郑振铎，</a:t>
            </a:r>
            <a:r>
              <a:rPr lang="zh-CN" altLang="en-US" sz="3400" b="1">
                <a:solidFill>
                  <a:srgbClr val="FF0000"/>
                </a:solidFill>
                <a:latin typeface="楷体"/>
                <a:ea typeface="楷体"/>
              </a:rPr>
              <a:t>笔名西谛，福建长乐人，现代著名作家、翻译家、文学史家，我国新文化运动的倡导者之一。</a:t>
            </a:r>
            <a:r>
              <a:rPr lang="zh-CN" altLang="en-US" sz="3400" b="1">
                <a:latin typeface="楷体"/>
                <a:ea typeface="楷体"/>
              </a:rPr>
              <a:t>他认为文学“是人生的镜子”，主张文学真实地反映社会生活</a:t>
            </a:r>
            <a:r>
              <a:rPr lang="zh-CN" altLang="en-US" sz="3400" b="1" smtClean="0">
                <a:latin typeface="楷体"/>
                <a:ea typeface="楷体"/>
              </a:rPr>
              <a:t>。</a:t>
            </a:r>
            <a:r>
              <a:rPr lang="en-US" altLang="zh-CN" sz="3400" b="1" smtClean="0">
                <a:latin typeface="楷体"/>
                <a:ea typeface="楷体"/>
              </a:rPr>
              <a:t>1958</a:t>
            </a:r>
            <a:r>
              <a:rPr lang="zh-CN" altLang="en-US" sz="3400" b="1" smtClean="0">
                <a:latin typeface="楷体"/>
                <a:ea typeface="楷体"/>
              </a:rPr>
              <a:t>年</a:t>
            </a:r>
            <a:r>
              <a:rPr lang="en-US" altLang="zh-CN" sz="3400" b="1" smtClean="0">
                <a:latin typeface="楷体"/>
                <a:ea typeface="楷体"/>
              </a:rPr>
              <a:t>10</a:t>
            </a:r>
            <a:r>
              <a:rPr lang="zh-CN" altLang="en-US" sz="3400" b="1" smtClean="0">
                <a:latin typeface="楷体"/>
                <a:ea typeface="楷体"/>
              </a:rPr>
              <a:t>月率中国文化代表团前往阿富汗等国进行友好访问时，因飞机失事不幸遇难。主要著作有</a:t>
            </a:r>
            <a:r>
              <a:rPr lang="en-US" altLang="zh-CN" sz="3400" b="1" smtClean="0">
                <a:latin typeface="楷体"/>
                <a:ea typeface="楷体"/>
              </a:rPr>
              <a:t>《</a:t>
            </a:r>
            <a:r>
              <a:rPr lang="zh-CN" altLang="en-US" sz="3400" b="1" smtClean="0">
                <a:latin typeface="楷体"/>
                <a:ea typeface="楷体"/>
              </a:rPr>
              <a:t>欧行日记</a:t>
            </a:r>
            <a:r>
              <a:rPr lang="en-US" altLang="zh-CN" sz="3400" b="1" smtClean="0">
                <a:latin typeface="楷体"/>
                <a:ea typeface="楷体"/>
              </a:rPr>
              <a:t>》《</a:t>
            </a:r>
            <a:r>
              <a:rPr lang="zh-CN" altLang="en-US" sz="3400" b="1" smtClean="0">
                <a:latin typeface="楷体"/>
                <a:ea typeface="楷体"/>
              </a:rPr>
              <a:t>海燕</a:t>
            </a:r>
            <a:r>
              <a:rPr lang="en-US" altLang="zh-CN" sz="3400" b="1" smtClean="0">
                <a:latin typeface="楷体"/>
                <a:ea typeface="楷体"/>
              </a:rPr>
              <a:t>》《</a:t>
            </a:r>
            <a:r>
              <a:rPr lang="zh-CN" altLang="en-US" sz="3400" b="1" smtClean="0">
                <a:latin typeface="楷体"/>
                <a:ea typeface="楷体"/>
              </a:rPr>
              <a:t>山中杂记</a:t>
            </a:r>
            <a:r>
              <a:rPr lang="en-US" altLang="zh-CN" sz="3400" b="1" smtClean="0">
                <a:latin typeface="楷体"/>
                <a:ea typeface="楷体"/>
              </a:rPr>
              <a:t>》</a:t>
            </a:r>
            <a:r>
              <a:rPr lang="zh-CN" altLang="en-US" sz="3400" b="1" smtClean="0">
                <a:latin typeface="楷体"/>
                <a:ea typeface="楷体"/>
              </a:rPr>
              <a:t>等。</a:t>
            </a:r>
            <a:endParaRPr lang="zh-CN" altLang="en-US" sz="3400" b="1">
              <a:latin typeface="楷体"/>
              <a:ea typeface="楷体"/>
            </a:endParaRPr>
          </a:p>
        </p:txBody>
      </p:sp>
      <p:pic>
        <p:nvPicPr>
          <p:cNvPr id="11271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17000" y="1730375"/>
            <a:ext cx="2566035" cy="34944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组合 9"/>
          <p:cNvGrpSpPr/>
          <p:nvPr/>
        </p:nvGrpSpPr>
        <p:grpSpPr>
          <a:xfrm>
            <a:off x="550895" y="402467"/>
            <a:ext cx="2423795" cy="872350"/>
            <a:chOff x="550895" y="402467"/>
            <a:chExt cx="2423795" cy="872350"/>
          </a:xfrm>
        </p:grpSpPr>
        <p:sp>
          <p:nvSpPr>
            <p:cNvPr id="11" name="椭圆 10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50895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叁</a:t>
              </a: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默读课文</a:t>
              </a:r>
            </a:p>
          </p:txBody>
        </p:sp>
      </p:grpSp>
      <p:sp>
        <p:nvSpPr>
          <p:cNvPr id="9218" name="矩形 1"/>
          <p:cNvSpPr/>
          <p:nvPr/>
        </p:nvSpPr>
        <p:spPr>
          <a:xfrm>
            <a:off x="1164273" y="1274763"/>
            <a:ext cx="87249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fontAlgn="auto">
              <a:lnSpc>
                <a:spcPct val="100000"/>
              </a:lnSpc>
              <a:spcBef>
                <a:spcPts val="1200"/>
              </a:spcBef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按照下面的要求默读文章，并完成相关任务。</a:t>
            </a:r>
          </a:p>
        </p:txBody>
      </p:sp>
      <p:sp>
        <p:nvSpPr>
          <p:cNvPr id="3" name="矩形 2"/>
          <p:cNvSpPr/>
          <p:nvPr/>
        </p:nvSpPr>
        <p:spPr>
          <a:xfrm>
            <a:off x="1215390" y="2336165"/>
            <a:ext cx="9389110" cy="34010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57200" indent="-457200" eaLnBrk="1" hangingPunct="1">
              <a:lnSpc>
                <a:spcPct val="130000"/>
              </a:lnSpc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CN" altLang="en-US" sz="3200" b="1">
                <a:latin typeface="Times New Roman" panose="02020603050405020304" charset="0"/>
                <a:ea typeface="楷体"/>
                <a:cs typeface="Times New Roman" panose="02020603050405020304" charset="0"/>
              </a:rPr>
              <a:t>默读时间为</a:t>
            </a:r>
            <a:r>
              <a:rPr lang="en-US" altLang="zh-CN" sz="3200" b="1">
                <a:latin typeface="Times New Roman" panose="02020603050405020304" charset="0"/>
                <a:ea typeface="楷体"/>
                <a:cs typeface="Times New Roman" panose="02020603050405020304" charset="0"/>
              </a:rPr>
              <a:t>5</a:t>
            </a:r>
            <a:r>
              <a:rPr lang="zh-CN" altLang="en-US" sz="3200" b="1">
                <a:latin typeface="Times New Roman" panose="02020603050405020304" charset="0"/>
                <a:ea typeface="楷体"/>
                <a:cs typeface="Times New Roman" panose="02020603050405020304" charset="0"/>
              </a:rPr>
              <a:t>分钟。</a:t>
            </a:r>
          </a:p>
          <a:p>
            <a:pPr marL="457200" indent="-457200" eaLnBrk="1" hangingPunct="1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CN" altLang="en-US" sz="3200" b="1">
                <a:latin typeface="Times New Roman" panose="02020603050405020304" charset="0"/>
                <a:ea typeface="楷体"/>
                <a:cs typeface="Times New Roman" panose="02020603050405020304" charset="0"/>
              </a:rPr>
              <a:t>圈出文中的易错生字，将易误读的生字注上拼音，读不准的字做好标记，集中订正。</a:t>
            </a:r>
          </a:p>
          <a:p>
            <a:pPr marL="457200" indent="-457200" eaLnBrk="1" hangingPunct="1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CN" altLang="en-US" sz="3200" b="1">
                <a:latin typeface="Times New Roman" panose="02020603050405020304" charset="0"/>
                <a:ea typeface="楷体"/>
                <a:cs typeface="Times New Roman" panose="02020603050405020304" charset="0"/>
              </a:rPr>
              <a:t>文章写了什么事？这些事表达了作者怎样的情感呢？请用一句话概括。</a:t>
            </a:r>
          </a:p>
        </p:txBody>
      </p:sp>
      <p:pic>
        <p:nvPicPr>
          <p:cNvPr id="8" name="图形 3" descr="猫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614" y="5066122"/>
            <a:ext cx="1329019" cy="132901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组合 9"/>
          <p:cNvGrpSpPr/>
          <p:nvPr/>
        </p:nvGrpSpPr>
        <p:grpSpPr>
          <a:xfrm>
            <a:off x="550895" y="402467"/>
            <a:ext cx="2423795" cy="872350"/>
            <a:chOff x="550895" y="402467"/>
            <a:chExt cx="2423795" cy="872350"/>
          </a:xfrm>
        </p:grpSpPr>
        <p:sp>
          <p:nvSpPr>
            <p:cNvPr id="11" name="椭圆 10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50895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叁</a:t>
              </a:r>
              <a:endParaRPr lang="zh-CN" altLang="en-US" sz="2800" spc="30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15338" y="619251"/>
              <a:ext cx="1759352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字词积累</a:t>
              </a:r>
              <a:endPara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1612174" y="1739142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/>
              <a:t>缕</a:t>
            </a:r>
            <a:endParaRPr lang="zh-CN" altLang="en-US" sz="4000" b="1"/>
          </a:p>
        </p:txBody>
      </p:sp>
      <p:sp>
        <p:nvSpPr>
          <p:cNvPr id="4" name="矩形 3"/>
          <p:cNvSpPr/>
          <p:nvPr/>
        </p:nvSpPr>
        <p:spPr>
          <a:xfrm>
            <a:off x="1584923" y="1274817"/>
            <a:ext cx="649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/>
              <a:t>l</a:t>
            </a:r>
            <a:r>
              <a:rPr lang="zh-CN" altLang="zh-CN" sz="2400" b="1"/>
              <a:t>ǚ</a:t>
            </a:r>
            <a:endParaRPr lang="zh-CN" altLang="en-US" sz="2400" b="1"/>
          </a:p>
        </p:txBody>
      </p:sp>
      <p:sp>
        <p:nvSpPr>
          <p:cNvPr id="5" name="矩形 4"/>
          <p:cNvSpPr/>
          <p:nvPr/>
        </p:nvSpPr>
        <p:spPr>
          <a:xfrm>
            <a:off x="570452" y="1739142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 smtClean="0"/>
              <a:t>逗</a:t>
            </a:r>
            <a:endParaRPr lang="zh-CN" altLang="en-US" sz="4000" b="1"/>
          </a:p>
        </p:txBody>
      </p:sp>
      <p:sp>
        <p:nvSpPr>
          <p:cNvPr id="6" name="矩形 5"/>
          <p:cNvSpPr/>
          <p:nvPr/>
        </p:nvSpPr>
        <p:spPr>
          <a:xfrm>
            <a:off x="408550" y="1208820"/>
            <a:ext cx="8050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err="1"/>
              <a:t>dòu</a:t>
            </a:r>
            <a:endParaRPr lang="zh-CN" altLang="en-US" sz="2400"/>
          </a:p>
        </p:txBody>
      </p:sp>
      <p:sp>
        <p:nvSpPr>
          <p:cNvPr id="8" name="矩形 7"/>
          <p:cNvSpPr/>
          <p:nvPr/>
        </p:nvSpPr>
        <p:spPr>
          <a:xfrm>
            <a:off x="2531657" y="1736482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/>
              <a:t>倚</a:t>
            </a:r>
            <a:endParaRPr lang="zh-CN" altLang="en-US" sz="4000" b="1"/>
          </a:p>
        </p:txBody>
      </p:sp>
      <p:sp>
        <p:nvSpPr>
          <p:cNvPr id="9" name="矩形 8"/>
          <p:cNvSpPr/>
          <p:nvPr/>
        </p:nvSpPr>
        <p:spPr>
          <a:xfrm>
            <a:off x="2581350" y="1215922"/>
            <a:ext cx="649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/>
              <a:t>y</a:t>
            </a:r>
            <a:r>
              <a:rPr lang="zh-CN" altLang="zh-CN" sz="2400" b="1"/>
              <a:t>ǐ</a:t>
            </a:r>
            <a:endParaRPr lang="zh-CN" altLang="en-US" sz="2400" b="1"/>
          </a:p>
        </p:txBody>
      </p:sp>
      <p:sp>
        <p:nvSpPr>
          <p:cNvPr id="14" name="矩形 13"/>
          <p:cNvSpPr/>
          <p:nvPr/>
        </p:nvSpPr>
        <p:spPr>
          <a:xfrm>
            <a:off x="3664343" y="1742099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/>
              <a:t>妄</a:t>
            </a:r>
            <a:endParaRPr lang="zh-CN" altLang="en-US" sz="4000" b="1"/>
          </a:p>
        </p:txBody>
      </p:sp>
      <p:sp>
        <p:nvSpPr>
          <p:cNvPr id="15" name="矩形 14"/>
          <p:cNvSpPr/>
          <p:nvPr/>
        </p:nvSpPr>
        <p:spPr>
          <a:xfrm>
            <a:off x="3510260" y="1236984"/>
            <a:ext cx="960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/>
              <a:t>w</a:t>
            </a:r>
            <a:r>
              <a:rPr lang="zh-CN" altLang="zh-CN" sz="2400" b="1"/>
              <a:t>à</a:t>
            </a:r>
            <a:r>
              <a:rPr lang="en-US" altLang="zh-CN" sz="2400" b="1"/>
              <a:t>ng</a:t>
            </a:r>
            <a:endParaRPr lang="zh-CN" altLang="en-US" sz="2400" b="1"/>
          </a:p>
        </p:txBody>
      </p:sp>
      <p:sp>
        <p:nvSpPr>
          <p:cNvPr id="16" name="矩形 15"/>
          <p:cNvSpPr/>
          <p:nvPr/>
        </p:nvSpPr>
        <p:spPr>
          <a:xfrm>
            <a:off x="5008991" y="1805139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/>
              <a:t>消耗</a:t>
            </a:r>
            <a:endParaRPr lang="zh-CN" altLang="en-US" sz="2800" b="1"/>
          </a:p>
        </p:txBody>
      </p:sp>
      <p:sp>
        <p:nvSpPr>
          <p:cNvPr id="17" name="矩形 16"/>
          <p:cNvSpPr/>
          <p:nvPr/>
        </p:nvSpPr>
        <p:spPr>
          <a:xfrm>
            <a:off x="4825447" y="1280434"/>
            <a:ext cx="1580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/>
              <a:t>xi</a:t>
            </a:r>
            <a:r>
              <a:rPr lang="zh-CN" altLang="zh-CN" sz="2400" b="1"/>
              <a:t>ā</a:t>
            </a:r>
            <a:r>
              <a:rPr lang="en-US" altLang="zh-CN" sz="2400" b="1" smtClean="0"/>
              <a:t>oh</a:t>
            </a:r>
            <a:r>
              <a:rPr lang="zh-CN" altLang="zh-CN" sz="2400" b="1"/>
              <a:t>à</a:t>
            </a:r>
            <a:r>
              <a:rPr lang="en-US" altLang="zh-CN" sz="2400" b="1"/>
              <a:t>o</a:t>
            </a:r>
            <a:endParaRPr lang="zh-CN" altLang="en-US" sz="2400" b="1"/>
          </a:p>
        </p:txBody>
      </p:sp>
      <p:sp>
        <p:nvSpPr>
          <p:cNvPr id="18" name="矩形 17"/>
          <p:cNvSpPr/>
          <p:nvPr/>
        </p:nvSpPr>
        <p:spPr>
          <a:xfrm>
            <a:off x="6938919" y="1805139"/>
            <a:ext cx="16733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4000" b="1"/>
              <a:t>忧郁</a:t>
            </a:r>
            <a:endParaRPr lang="zh-CN" altLang="en-US" sz="4000" b="1"/>
          </a:p>
        </p:txBody>
      </p:sp>
      <p:sp>
        <p:nvSpPr>
          <p:cNvPr id="19" name="矩形 18"/>
          <p:cNvSpPr/>
          <p:nvPr/>
        </p:nvSpPr>
        <p:spPr>
          <a:xfrm>
            <a:off x="6931284" y="1274817"/>
            <a:ext cx="12698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/>
              <a:t>y</a:t>
            </a:r>
            <a:r>
              <a:rPr lang="zh-CN" altLang="zh-CN" sz="2400" b="1"/>
              <a:t>ō</a:t>
            </a:r>
            <a:r>
              <a:rPr lang="en-US" altLang="zh-CN" sz="2400" b="1" err="1" smtClean="0"/>
              <a:t>uy</a:t>
            </a:r>
            <a:r>
              <a:rPr lang="zh-CN" altLang="zh-CN" sz="2400" b="1"/>
              <a:t>ù</a:t>
            </a:r>
            <a:endParaRPr lang="zh-CN" altLang="en-US" sz="2400" b="1"/>
          </a:p>
        </p:txBody>
      </p:sp>
      <p:sp>
        <p:nvSpPr>
          <p:cNvPr id="20" name="矩形 19"/>
          <p:cNvSpPr/>
          <p:nvPr/>
        </p:nvSpPr>
        <p:spPr>
          <a:xfrm>
            <a:off x="8762231" y="1766931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/>
              <a:t>懒惰</a:t>
            </a:r>
            <a:endParaRPr lang="zh-CN" altLang="en-US" sz="4000" b="1"/>
          </a:p>
        </p:txBody>
      </p:sp>
      <p:sp>
        <p:nvSpPr>
          <p:cNvPr id="21" name="矩形 20"/>
          <p:cNvSpPr/>
          <p:nvPr/>
        </p:nvSpPr>
        <p:spPr>
          <a:xfrm>
            <a:off x="8612229" y="1243311"/>
            <a:ext cx="14253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/>
              <a:t>l</a:t>
            </a:r>
            <a:r>
              <a:rPr lang="zh-CN" altLang="zh-CN" sz="2400" b="1"/>
              <a:t>ǎ</a:t>
            </a:r>
            <a:r>
              <a:rPr lang="en-US" altLang="zh-CN" sz="2400" b="1" err="1" smtClean="0"/>
              <a:t>ndu</a:t>
            </a:r>
            <a:r>
              <a:rPr lang="zh-CN" altLang="zh-CN" sz="2400" b="1"/>
              <a:t>ò</a:t>
            </a:r>
            <a:endParaRPr lang="zh-CN" altLang="en-US" sz="2400" b="1"/>
          </a:p>
        </p:txBody>
      </p:sp>
      <p:sp>
        <p:nvSpPr>
          <p:cNvPr id="22" name="矩形 21"/>
          <p:cNvSpPr/>
          <p:nvPr/>
        </p:nvSpPr>
        <p:spPr>
          <a:xfrm>
            <a:off x="408550" y="3206065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/>
              <a:t>怂恿</a:t>
            </a:r>
            <a:endParaRPr lang="zh-CN" altLang="en-US" sz="4000" b="1"/>
          </a:p>
        </p:txBody>
      </p:sp>
      <p:sp>
        <p:nvSpPr>
          <p:cNvPr id="23" name="矩形 22"/>
          <p:cNvSpPr/>
          <p:nvPr/>
        </p:nvSpPr>
        <p:spPr>
          <a:xfrm>
            <a:off x="210029" y="2611071"/>
            <a:ext cx="17363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/>
              <a:t>s</a:t>
            </a:r>
            <a:r>
              <a:rPr lang="zh-CN" altLang="zh-CN" sz="2400" b="1"/>
              <a:t>ǒ</a:t>
            </a:r>
            <a:r>
              <a:rPr lang="en-US" altLang="zh-CN" sz="2400" b="1" err="1" smtClean="0"/>
              <a:t>ngy</a:t>
            </a:r>
            <a:r>
              <a:rPr lang="zh-CN" altLang="zh-CN" sz="2400" b="1"/>
              <a:t>ǒ</a:t>
            </a:r>
            <a:r>
              <a:rPr lang="en-US" altLang="zh-CN" sz="2400" b="1"/>
              <a:t>ng</a:t>
            </a:r>
            <a:endParaRPr lang="zh-CN" altLang="en-US" sz="2400" b="1"/>
          </a:p>
        </p:txBody>
      </p:sp>
      <p:sp>
        <p:nvSpPr>
          <p:cNvPr id="24" name="矩形 23"/>
          <p:cNvSpPr/>
          <p:nvPr/>
        </p:nvSpPr>
        <p:spPr>
          <a:xfrm>
            <a:off x="2337172" y="3168437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 smtClean="0"/>
              <a:t>安详</a:t>
            </a:r>
            <a:endParaRPr lang="zh-CN" altLang="en-US" sz="4000" b="1"/>
          </a:p>
        </p:txBody>
      </p:sp>
      <p:sp>
        <p:nvSpPr>
          <p:cNvPr id="25" name="矩形 24"/>
          <p:cNvSpPr/>
          <p:nvPr/>
        </p:nvSpPr>
        <p:spPr>
          <a:xfrm>
            <a:off x="2154150" y="2618908"/>
            <a:ext cx="1580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/>
              <a:t>ā</a:t>
            </a:r>
            <a:r>
              <a:rPr lang="en-US" altLang="zh-CN" sz="2400" b="1" err="1" smtClean="0"/>
              <a:t>nxi</a:t>
            </a:r>
            <a:r>
              <a:rPr lang="zh-CN" altLang="zh-CN" sz="2400" b="1"/>
              <a:t>á</a:t>
            </a:r>
            <a:r>
              <a:rPr lang="en-US" altLang="zh-CN" sz="2400" b="1"/>
              <a:t>ng</a:t>
            </a:r>
            <a:endParaRPr lang="zh-CN" altLang="en-US" sz="2400" b="1"/>
          </a:p>
        </p:txBody>
      </p:sp>
      <p:sp>
        <p:nvSpPr>
          <p:cNvPr id="26" name="矩形 25"/>
          <p:cNvSpPr/>
          <p:nvPr/>
        </p:nvSpPr>
        <p:spPr>
          <a:xfrm>
            <a:off x="3975305" y="3206065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/>
              <a:t>乞丐</a:t>
            </a:r>
            <a:endParaRPr lang="zh-CN" altLang="en-US" sz="4000" b="1"/>
          </a:p>
        </p:txBody>
      </p:sp>
      <p:sp>
        <p:nvSpPr>
          <p:cNvPr id="27" name="矩形 26"/>
          <p:cNvSpPr/>
          <p:nvPr/>
        </p:nvSpPr>
        <p:spPr>
          <a:xfrm>
            <a:off x="3931337" y="2633756"/>
            <a:ext cx="12698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/>
              <a:t>q</a:t>
            </a:r>
            <a:r>
              <a:rPr lang="zh-CN" altLang="zh-CN" sz="2400" b="1" smtClean="0"/>
              <a:t>ǐ</a:t>
            </a:r>
            <a:r>
              <a:rPr lang="en-US" altLang="zh-CN" sz="2400" b="1" smtClean="0"/>
              <a:t>g</a:t>
            </a:r>
            <a:r>
              <a:rPr lang="zh-CN" altLang="zh-CN" sz="2400" b="1"/>
              <a:t>à</a:t>
            </a:r>
            <a:r>
              <a:rPr lang="en-US" altLang="zh-CN" sz="2400" b="1" err="1"/>
              <a:t>i</a:t>
            </a:r>
            <a:endParaRPr lang="zh-CN" altLang="en-US" sz="2400" b="1"/>
          </a:p>
        </p:txBody>
      </p:sp>
      <p:sp>
        <p:nvSpPr>
          <p:cNvPr id="28" name="矩形 27"/>
          <p:cNvSpPr/>
          <p:nvPr/>
        </p:nvSpPr>
        <p:spPr>
          <a:xfrm>
            <a:off x="5597796" y="3206065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/>
              <a:t>预警</a:t>
            </a:r>
            <a:endParaRPr lang="zh-CN" altLang="en-US" sz="4000" b="1"/>
          </a:p>
        </p:txBody>
      </p:sp>
      <p:sp>
        <p:nvSpPr>
          <p:cNvPr id="30" name="矩形 29"/>
          <p:cNvSpPr/>
          <p:nvPr/>
        </p:nvSpPr>
        <p:spPr>
          <a:xfrm>
            <a:off x="5491998" y="2634956"/>
            <a:ext cx="14253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/>
              <a:t>y</a:t>
            </a:r>
            <a:r>
              <a:rPr lang="zh-CN" altLang="zh-CN" sz="2400" b="1" smtClean="0"/>
              <a:t>ù</a:t>
            </a:r>
            <a:r>
              <a:rPr lang="en-US" altLang="zh-CN" sz="2400" b="1" smtClean="0"/>
              <a:t>j</a:t>
            </a:r>
            <a:r>
              <a:rPr lang="zh-CN" altLang="zh-CN" sz="2400" b="1"/>
              <a:t>ǐ</a:t>
            </a:r>
            <a:r>
              <a:rPr lang="en-US" altLang="zh-CN" sz="2400" b="1"/>
              <a:t>ng</a:t>
            </a:r>
            <a:endParaRPr lang="zh-CN" altLang="en-US" sz="2400" b="1"/>
          </a:p>
        </p:txBody>
      </p:sp>
      <p:sp>
        <p:nvSpPr>
          <p:cNvPr id="31" name="矩形 30"/>
          <p:cNvSpPr/>
          <p:nvPr/>
        </p:nvSpPr>
        <p:spPr>
          <a:xfrm>
            <a:off x="7473129" y="3234428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/>
              <a:t>怅然</a:t>
            </a:r>
            <a:endParaRPr lang="zh-CN" altLang="en-US" sz="4000" b="1"/>
          </a:p>
        </p:txBody>
      </p:sp>
      <p:sp>
        <p:nvSpPr>
          <p:cNvPr id="32" name="矩形 31"/>
          <p:cNvSpPr/>
          <p:nvPr/>
        </p:nvSpPr>
        <p:spPr>
          <a:xfrm>
            <a:off x="7244926" y="2634956"/>
            <a:ext cx="17363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err="1"/>
              <a:t>ch</a:t>
            </a:r>
            <a:r>
              <a:rPr lang="zh-CN" altLang="zh-CN" sz="2400" b="1"/>
              <a:t>à</a:t>
            </a:r>
            <a:r>
              <a:rPr lang="en-US" altLang="zh-CN" sz="2400" b="1" err="1" smtClean="0"/>
              <a:t>ngr</a:t>
            </a:r>
            <a:r>
              <a:rPr lang="zh-CN" altLang="zh-CN" sz="2400" b="1"/>
              <a:t>á</a:t>
            </a:r>
            <a:r>
              <a:rPr lang="en-US" altLang="zh-CN" sz="2400" b="1"/>
              <a:t>n</a:t>
            </a:r>
            <a:endParaRPr lang="zh-CN" altLang="en-US" sz="2400" b="1"/>
          </a:p>
        </p:txBody>
      </p:sp>
      <p:sp>
        <p:nvSpPr>
          <p:cNvPr id="33" name="矩形 32"/>
          <p:cNvSpPr/>
          <p:nvPr/>
        </p:nvSpPr>
        <p:spPr>
          <a:xfrm>
            <a:off x="9529428" y="3199526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/>
              <a:t>蜷伏</a:t>
            </a:r>
            <a:endParaRPr lang="zh-CN" altLang="en-US" sz="4000" b="1"/>
          </a:p>
        </p:txBody>
      </p:sp>
      <p:sp>
        <p:nvSpPr>
          <p:cNvPr id="34" name="矩形 33"/>
          <p:cNvSpPr/>
          <p:nvPr/>
        </p:nvSpPr>
        <p:spPr>
          <a:xfrm>
            <a:off x="9345884" y="2611070"/>
            <a:ext cx="1580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err="1"/>
              <a:t>qu</a:t>
            </a:r>
            <a:r>
              <a:rPr lang="zh-CN" altLang="zh-CN" sz="2400" b="1"/>
              <a:t>á</a:t>
            </a:r>
            <a:r>
              <a:rPr lang="en-US" altLang="zh-CN" sz="2400" b="1"/>
              <a:t>n f</a:t>
            </a:r>
            <a:r>
              <a:rPr lang="zh-CN" altLang="zh-CN" sz="2400" b="1"/>
              <a:t>ú</a:t>
            </a:r>
            <a:endParaRPr lang="zh-CN" altLang="en-US" sz="2400" b="1"/>
          </a:p>
        </p:txBody>
      </p:sp>
      <p:sp>
        <p:nvSpPr>
          <p:cNvPr id="35" name="矩形 34"/>
          <p:cNvSpPr/>
          <p:nvPr/>
        </p:nvSpPr>
        <p:spPr>
          <a:xfrm>
            <a:off x="394716" y="4580671"/>
            <a:ext cx="18356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4000" b="1"/>
              <a:t>叮嘱</a:t>
            </a:r>
            <a:endParaRPr lang="zh-CN" altLang="en-US" sz="4000" b="1"/>
          </a:p>
        </p:txBody>
      </p:sp>
      <p:sp>
        <p:nvSpPr>
          <p:cNvPr id="36" name="矩形 35"/>
          <p:cNvSpPr/>
          <p:nvPr/>
        </p:nvSpPr>
        <p:spPr>
          <a:xfrm>
            <a:off x="296118" y="4106088"/>
            <a:ext cx="17363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/>
              <a:t>d</a:t>
            </a:r>
            <a:r>
              <a:rPr lang="zh-CN" altLang="zh-CN" sz="2400" b="1"/>
              <a:t>ī</a:t>
            </a:r>
            <a:r>
              <a:rPr lang="en-US" altLang="zh-CN" sz="2400" b="1"/>
              <a:t>ng zh</a:t>
            </a:r>
            <a:r>
              <a:rPr lang="zh-CN" altLang="zh-CN" sz="2400" b="1"/>
              <a:t>ǔ</a:t>
            </a:r>
            <a:endParaRPr lang="zh-CN" altLang="en-US" sz="2400" b="1"/>
          </a:p>
        </p:txBody>
      </p:sp>
      <p:sp>
        <p:nvSpPr>
          <p:cNvPr id="37" name="矩形 36"/>
          <p:cNvSpPr/>
          <p:nvPr/>
        </p:nvSpPr>
        <p:spPr>
          <a:xfrm>
            <a:off x="2623990" y="4580671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/>
              <a:t>惩戒</a:t>
            </a:r>
            <a:endParaRPr lang="zh-CN" altLang="en-US" sz="4000" b="1"/>
          </a:p>
        </p:txBody>
      </p:sp>
      <p:sp>
        <p:nvSpPr>
          <p:cNvPr id="38" name="矩形 37"/>
          <p:cNvSpPr/>
          <p:nvPr/>
        </p:nvSpPr>
        <p:spPr>
          <a:xfrm>
            <a:off x="2397481" y="4090350"/>
            <a:ext cx="17363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err="1"/>
              <a:t>ch</a:t>
            </a:r>
            <a:r>
              <a:rPr lang="zh-CN" altLang="zh-CN" sz="2400" b="1"/>
              <a:t>é</a:t>
            </a:r>
            <a:r>
              <a:rPr lang="en-US" altLang="zh-CN" sz="2400" b="1" err="1" smtClean="0"/>
              <a:t>ngji</a:t>
            </a:r>
            <a:r>
              <a:rPr lang="zh-CN" altLang="zh-CN" sz="2400" b="1"/>
              <a:t>è</a:t>
            </a:r>
            <a:endParaRPr lang="zh-CN" altLang="en-US" sz="2400" b="1"/>
          </a:p>
        </p:txBody>
      </p:sp>
      <p:sp>
        <p:nvSpPr>
          <p:cNvPr id="39" name="矩形 38"/>
          <p:cNvSpPr/>
          <p:nvPr/>
        </p:nvSpPr>
        <p:spPr>
          <a:xfrm>
            <a:off x="4594339" y="4567753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/>
              <a:t>悲楚</a:t>
            </a:r>
            <a:endParaRPr lang="zh-CN" altLang="en-US" sz="4000" b="1"/>
          </a:p>
        </p:txBody>
      </p:sp>
      <p:sp>
        <p:nvSpPr>
          <p:cNvPr id="40" name="矩形 39"/>
          <p:cNvSpPr/>
          <p:nvPr/>
        </p:nvSpPr>
        <p:spPr>
          <a:xfrm>
            <a:off x="4496804" y="4074872"/>
            <a:ext cx="14253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/>
              <a:t>b</a:t>
            </a:r>
            <a:r>
              <a:rPr lang="zh-CN" altLang="zh-CN" sz="2400" b="1"/>
              <a:t>ē</a:t>
            </a:r>
            <a:r>
              <a:rPr lang="en-US" altLang="zh-CN" sz="2400" b="1" err="1" smtClean="0"/>
              <a:t>ich</a:t>
            </a:r>
            <a:r>
              <a:rPr lang="zh-CN" altLang="zh-CN" sz="2400" b="1"/>
              <a:t>ǔ</a:t>
            </a:r>
            <a:endParaRPr lang="zh-CN" altLang="en-US" sz="2400" b="1"/>
          </a:p>
        </p:txBody>
      </p:sp>
      <p:sp>
        <p:nvSpPr>
          <p:cNvPr id="41" name="矩形 40"/>
          <p:cNvSpPr/>
          <p:nvPr/>
        </p:nvSpPr>
        <p:spPr>
          <a:xfrm>
            <a:off x="6542288" y="4552015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/>
              <a:t>断语</a:t>
            </a:r>
            <a:endParaRPr lang="zh-CN" altLang="en-US" sz="4000" b="1"/>
          </a:p>
        </p:txBody>
      </p:sp>
      <p:sp>
        <p:nvSpPr>
          <p:cNvPr id="42" name="矩形 41"/>
          <p:cNvSpPr/>
          <p:nvPr/>
        </p:nvSpPr>
        <p:spPr>
          <a:xfrm>
            <a:off x="6406329" y="4062103"/>
            <a:ext cx="1580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/>
              <a:t>du</a:t>
            </a:r>
            <a:r>
              <a:rPr lang="zh-CN" altLang="zh-CN" sz="2400" b="1"/>
              <a:t>à</a:t>
            </a:r>
            <a:r>
              <a:rPr lang="en-US" altLang="zh-CN" sz="2400" b="1"/>
              <a:t>n y</a:t>
            </a:r>
            <a:r>
              <a:rPr lang="zh-CN" altLang="zh-CN" sz="2400" b="1"/>
              <a:t>ǔ</a:t>
            </a:r>
            <a:endParaRPr lang="zh-CN" altLang="en-US" sz="2400" b="1"/>
          </a:p>
        </p:txBody>
      </p:sp>
      <p:sp>
        <p:nvSpPr>
          <p:cNvPr id="43" name="矩形 42"/>
          <p:cNvSpPr/>
          <p:nvPr/>
        </p:nvSpPr>
        <p:spPr>
          <a:xfrm>
            <a:off x="8802686" y="4552015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/>
              <a:t>冤枉</a:t>
            </a:r>
            <a:endParaRPr lang="zh-CN" altLang="en-US" sz="4000" b="1"/>
          </a:p>
        </p:txBody>
      </p:sp>
      <p:sp>
        <p:nvSpPr>
          <p:cNvPr id="44" name="矩形 43"/>
          <p:cNvSpPr/>
          <p:nvPr/>
        </p:nvSpPr>
        <p:spPr>
          <a:xfrm>
            <a:off x="8423195" y="4062102"/>
            <a:ext cx="18918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err="1"/>
              <a:t>yu</a:t>
            </a:r>
            <a:r>
              <a:rPr lang="zh-CN" altLang="zh-CN" sz="2400" b="1"/>
              <a:t>ā</a:t>
            </a:r>
            <a:r>
              <a:rPr lang="en-US" altLang="zh-CN" sz="2400" b="1"/>
              <a:t>n w</a:t>
            </a:r>
            <a:r>
              <a:rPr lang="zh-CN" altLang="zh-CN" sz="2400" b="1"/>
              <a:t>à</a:t>
            </a:r>
            <a:r>
              <a:rPr lang="en-US" altLang="zh-CN" sz="2400" b="1"/>
              <a:t>ng</a:t>
            </a:r>
            <a:endParaRPr lang="zh-CN" altLang="en-US" sz="2400" b="1"/>
          </a:p>
        </p:txBody>
      </p:sp>
      <p:sp>
        <p:nvSpPr>
          <p:cNvPr id="45" name="矩形 44"/>
          <p:cNvSpPr/>
          <p:nvPr/>
        </p:nvSpPr>
        <p:spPr>
          <a:xfrm>
            <a:off x="610526" y="5864016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/>
              <a:t>虐待</a:t>
            </a:r>
            <a:endParaRPr lang="zh-CN" altLang="en-US" sz="4000" b="1"/>
          </a:p>
        </p:txBody>
      </p:sp>
      <p:sp>
        <p:nvSpPr>
          <p:cNvPr id="46" name="矩形 45"/>
          <p:cNvSpPr/>
          <p:nvPr/>
        </p:nvSpPr>
        <p:spPr>
          <a:xfrm>
            <a:off x="425699" y="5387800"/>
            <a:ext cx="15792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/>
              <a:t>n</a:t>
            </a:r>
            <a:r>
              <a:rPr lang="zh-CN" altLang="zh-CN" sz="2400" b="1" smtClean="0"/>
              <a:t>üè</a:t>
            </a:r>
            <a:r>
              <a:rPr lang="en-US" altLang="zh-CN" sz="2400" b="1" smtClean="0"/>
              <a:t>d</a:t>
            </a:r>
            <a:r>
              <a:rPr lang="zh-CN" altLang="zh-CN" sz="2400" b="1"/>
              <a:t>à</a:t>
            </a:r>
            <a:r>
              <a:rPr lang="en-US" altLang="zh-CN" sz="2400" b="1" err="1"/>
              <a:t>i</a:t>
            </a:r>
            <a:endParaRPr lang="zh-CN" altLang="en-US" sz="2400" b="1"/>
          </a:p>
        </p:txBody>
      </p:sp>
      <p:sp>
        <p:nvSpPr>
          <p:cNvPr id="47" name="矩形 46"/>
          <p:cNvSpPr/>
          <p:nvPr/>
        </p:nvSpPr>
        <p:spPr>
          <a:xfrm>
            <a:off x="3265667" y="5849465"/>
            <a:ext cx="17283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/>
              <a:t>芙蓉鸟</a:t>
            </a:r>
            <a:endParaRPr lang="zh-CN" altLang="en-US" sz="4000" b="1"/>
          </a:p>
        </p:txBody>
      </p:sp>
      <p:sp>
        <p:nvSpPr>
          <p:cNvPr id="48" name="矩形 47"/>
          <p:cNvSpPr/>
          <p:nvPr/>
        </p:nvSpPr>
        <p:spPr>
          <a:xfrm>
            <a:off x="2757845" y="5387799"/>
            <a:ext cx="25122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/>
              <a:t>f</a:t>
            </a:r>
            <a:r>
              <a:rPr lang="zh-CN" altLang="zh-CN" sz="2400" b="1"/>
              <a:t>ú</a:t>
            </a:r>
            <a:r>
              <a:rPr lang="en-US" altLang="zh-CN" sz="2400" b="1"/>
              <a:t> r</a:t>
            </a:r>
            <a:r>
              <a:rPr lang="zh-CN" altLang="zh-CN" sz="2400" b="1"/>
              <a:t>ó</a:t>
            </a:r>
            <a:r>
              <a:rPr lang="en-US" altLang="zh-CN" sz="2400" b="1"/>
              <a:t>ng ni</a:t>
            </a:r>
            <a:r>
              <a:rPr lang="zh-CN" altLang="zh-CN" sz="2400" b="1"/>
              <a:t>ǎ</a:t>
            </a:r>
            <a:r>
              <a:rPr lang="en-US" altLang="zh-CN" sz="2400" b="1"/>
              <a:t>o</a:t>
            </a:r>
            <a:endParaRPr lang="zh-CN" altLang="en-US" sz="2400" b="1"/>
          </a:p>
        </p:txBody>
      </p:sp>
      <p:sp>
        <p:nvSpPr>
          <p:cNvPr id="49" name="矩形 48"/>
          <p:cNvSpPr/>
          <p:nvPr/>
        </p:nvSpPr>
        <p:spPr>
          <a:xfrm>
            <a:off x="6369307" y="5849464"/>
            <a:ext cx="2242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000" b="1"/>
              <a:t>畏罪潜逃</a:t>
            </a:r>
            <a:endParaRPr lang="zh-CN" altLang="en-US" sz="4000" b="1"/>
          </a:p>
        </p:txBody>
      </p:sp>
      <p:sp>
        <p:nvSpPr>
          <p:cNvPr id="50" name="矩形 49"/>
          <p:cNvSpPr/>
          <p:nvPr/>
        </p:nvSpPr>
        <p:spPr>
          <a:xfrm>
            <a:off x="5947248" y="5324073"/>
            <a:ext cx="32880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/>
              <a:t>w</a:t>
            </a:r>
            <a:r>
              <a:rPr lang="zh-CN" altLang="zh-CN" sz="2400" b="1"/>
              <a:t>è</a:t>
            </a:r>
            <a:r>
              <a:rPr lang="en-US" altLang="zh-CN" sz="2400" b="1" err="1"/>
              <a:t>i zu</a:t>
            </a:r>
            <a:r>
              <a:rPr lang="zh-CN" altLang="zh-CN" sz="2400" b="1"/>
              <a:t>ì</a:t>
            </a:r>
            <a:r>
              <a:rPr lang="en-US" altLang="zh-CN" sz="2400" b="1"/>
              <a:t> qi</a:t>
            </a:r>
            <a:r>
              <a:rPr lang="zh-CN" altLang="zh-CN" sz="2400" b="1"/>
              <a:t>á</a:t>
            </a:r>
            <a:r>
              <a:rPr lang="en-US" altLang="zh-CN" sz="2400" b="1"/>
              <a:t>n t</a:t>
            </a:r>
            <a:r>
              <a:rPr lang="zh-CN" altLang="zh-CN" sz="2400" b="1"/>
              <a:t>á</a:t>
            </a:r>
            <a:r>
              <a:rPr lang="en-US" altLang="zh-CN" sz="2400" b="1"/>
              <a:t>o</a:t>
            </a:r>
            <a:endParaRPr lang="zh-CN" altLang="en-US" sz="2400" b="1"/>
          </a:p>
        </p:txBody>
      </p:sp>
      <p:sp>
        <p:nvSpPr>
          <p:cNvPr id="51" name="椭圆形标注 50"/>
          <p:cNvSpPr/>
          <p:nvPr/>
        </p:nvSpPr>
        <p:spPr>
          <a:xfrm>
            <a:off x="8423195" y="5158853"/>
            <a:ext cx="3655074" cy="1044553"/>
          </a:xfrm>
          <a:prstGeom prst="wedgeEllipseCallout">
            <a:avLst>
              <a:gd name="adj1" fmla="val -55870"/>
              <a:gd name="adj2" fmla="val 642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smtClean="0">
                <a:solidFill>
                  <a:srgbClr val="FF0000"/>
                </a:solidFill>
              </a:rPr>
              <a:t>犯罪后害怕定罪而逃走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52" name="椭圆形标注 51"/>
          <p:cNvSpPr/>
          <p:nvPr/>
        </p:nvSpPr>
        <p:spPr>
          <a:xfrm>
            <a:off x="408550" y="5681129"/>
            <a:ext cx="2822337" cy="890773"/>
          </a:xfrm>
          <a:prstGeom prst="wedgeEllipseCallout">
            <a:avLst>
              <a:gd name="adj1" fmla="val 36796"/>
              <a:gd name="adj2" fmla="val -10357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smtClean="0">
                <a:solidFill>
                  <a:srgbClr val="FF0000"/>
                </a:solidFill>
              </a:rPr>
              <a:t>通过惩罚使人警戒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267" name="矩形 2"/>
          <p:cNvSpPr/>
          <p:nvPr/>
        </p:nvSpPr>
        <p:spPr>
          <a:xfrm>
            <a:off x="596187" y="162143"/>
            <a:ext cx="9839584" cy="18528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57200" indent="-457200" eaLnBrk="1" hangingPunct="1">
              <a:lnSpc>
                <a:spcPct val="130000"/>
              </a:lnSpc>
              <a:spcBef>
                <a:spcPts val="1200"/>
              </a:spcBef>
              <a:buFont typeface="Wingdings" panose="05000000000000000000" pitchFamily="2" charset="2"/>
              <a:buChar char="u"/>
            </a:pP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</a:rPr>
              <a:t>作者笔下的三只猫，特点不同，命运各异。请同学们默读课文，边读边</a:t>
            </a:r>
            <a:r>
              <a:rPr lang="zh-CN" altLang="en-US" sz="2800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圈点勾画</a:t>
            </a: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</a:rPr>
              <a:t>，并按照表格要求，摘录或者概括相关内容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723770"/>
              </p:ext>
            </p:extLst>
          </p:nvPr>
        </p:nvGraphicFramePr>
        <p:xfrm>
          <a:off x="1708603" y="2014958"/>
          <a:ext cx="8582025" cy="404948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55229"/>
                <a:gridCol w="1855575"/>
                <a:gridCol w="2299300"/>
                <a:gridCol w="3671921"/>
              </a:tblGrid>
              <a:tr h="703324"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34" marR="91434" marT="45718" marB="45718"/>
                </a:tc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34" marR="91434" marT="45718" marB="45718"/>
                </a:tc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34" marR="91434" marT="45718" marB="45718"/>
                </a:tc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34" marR="91434" marT="45718" marB="45718"/>
                </a:tc>
              </a:tr>
              <a:tr h="1065405"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34" marR="91434" marT="45718" marB="45718"/>
                </a:tc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34" marR="91434" marT="45718" marB="45718"/>
                </a:tc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34" marR="91434" marT="45718" marB="45718"/>
                </a:tc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34" marR="91434" marT="45718" marB="45718"/>
                </a:tc>
              </a:tr>
              <a:tr h="2280757"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34" marR="91434" marT="45718" marB="45718"/>
                </a:tc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34" marR="91434" marT="45718" marB="45718"/>
                </a:tc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34" marR="91434" marT="45718" marB="45718"/>
                </a:tc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34" marR="91434" marT="45718" marB="45718"/>
                </a:tc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2612073" y="2120333"/>
            <a:ext cx="1839912" cy="4778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第一只猫</a:t>
            </a:r>
          </a:p>
        </p:txBody>
      </p:sp>
      <p:sp>
        <p:nvSpPr>
          <p:cNvPr id="9" name="矩形 8"/>
          <p:cNvSpPr/>
          <p:nvPr/>
        </p:nvSpPr>
        <p:spPr>
          <a:xfrm>
            <a:off x="2424747" y="2990283"/>
            <a:ext cx="2128837" cy="4778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从隔壁要来的</a:t>
            </a:r>
          </a:p>
        </p:txBody>
      </p:sp>
      <p:sp>
        <p:nvSpPr>
          <p:cNvPr id="14" name="矩形 13"/>
          <p:cNvSpPr/>
          <p:nvPr/>
        </p:nvSpPr>
        <p:spPr>
          <a:xfrm>
            <a:off x="2572385" y="3948113"/>
            <a:ext cx="1693863" cy="18065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花白的毛，“如带着泥土的白雪球似的”</a:t>
            </a:r>
          </a:p>
        </p:txBody>
      </p:sp>
      <p:sp>
        <p:nvSpPr>
          <p:cNvPr id="15" name="矩形 10"/>
          <p:cNvSpPr/>
          <p:nvPr/>
        </p:nvSpPr>
        <p:spPr>
          <a:xfrm>
            <a:off x="1711960" y="2990283"/>
            <a:ext cx="819150" cy="4778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来历</a:t>
            </a:r>
          </a:p>
        </p:txBody>
      </p:sp>
      <p:sp>
        <p:nvSpPr>
          <p:cNvPr id="16" name="矩形 15"/>
          <p:cNvSpPr/>
          <p:nvPr/>
        </p:nvSpPr>
        <p:spPr>
          <a:xfrm>
            <a:off x="1695132" y="4374731"/>
            <a:ext cx="819150" cy="476669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 smtClean="0">
                <a:latin typeface="楷体"/>
                <a:ea typeface="楷体"/>
              </a:rPr>
              <a:t>外形</a:t>
            </a:r>
            <a:endParaRPr lang="zh-CN" altLang="en-US" sz="2400" b="1">
              <a:latin typeface="楷体"/>
              <a:ea typeface="楷体"/>
            </a:endParaRPr>
          </a:p>
        </p:txBody>
      </p:sp>
      <p:sp>
        <p:nvSpPr>
          <p:cNvPr id="17" name="矩形 8"/>
          <p:cNvSpPr/>
          <p:nvPr/>
        </p:nvSpPr>
        <p:spPr>
          <a:xfrm>
            <a:off x="4596022" y="2120333"/>
            <a:ext cx="1839913" cy="4778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第二只猫</a:t>
            </a:r>
          </a:p>
        </p:txBody>
      </p:sp>
      <p:sp>
        <p:nvSpPr>
          <p:cNvPr id="18" name="矩形 17"/>
          <p:cNvSpPr/>
          <p:nvPr/>
        </p:nvSpPr>
        <p:spPr>
          <a:xfrm>
            <a:off x="4355148" y="2978944"/>
            <a:ext cx="2459037" cy="4778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从舅舅家要来的</a:t>
            </a:r>
          </a:p>
        </p:txBody>
      </p:sp>
      <p:sp>
        <p:nvSpPr>
          <p:cNvPr id="19" name="矩形 18"/>
          <p:cNvSpPr/>
          <p:nvPr/>
        </p:nvSpPr>
        <p:spPr>
          <a:xfrm>
            <a:off x="4752023" y="4259263"/>
            <a:ext cx="1558925" cy="4778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浑身黄色</a:t>
            </a:r>
          </a:p>
        </p:txBody>
      </p:sp>
      <p:sp>
        <p:nvSpPr>
          <p:cNvPr id="20" name="矩形 4"/>
          <p:cNvSpPr/>
          <p:nvPr/>
        </p:nvSpPr>
        <p:spPr>
          <a:xfrm>
            <a:off x="7828598" y="2095273"/>
            <a:ext cx="1841500" cy="4778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第三只猫</a:t>
            </a:r>
          </a:p>
        </p:txBody>
      </p:sp>
      <p:sp>
        <p:nvSpPr>
          <p:cNvPr id="21" name="矩形 20"/>
          <p:cNvSpPr/>
          <p:nvPr/>
        </p:nvSpPr>
        <p:spPr>
          <a:xfrm>
            <a:off x="7988934" y="2958079"/>
            <a:ext cx="1190625" cy="4778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流浪猫</a:t>
            </a:r>
          </a:p>
        </p:txBody>
      </p:sp>
      <p:sp>
        <p:nvSpPr>
          <p:cNvPr id="22" name="矩形 21"/>
          <p:cNvSpPr/>
          <p:nvPr/>
        </p:nvSpPr>
        <p:spPr>
          <a:xfrm>
            <a:off x="6654257" y="3948113"/>
            <a:ext cx="3592829" cy="186512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毛色花白，不好看，“有一天，它因夜里冷，钻到火炉底下去，毛被烧脱好几块，更觉得难看了”</a:t>
            </a:r>
          </a:p>
        </p:txBody>
      </p:sp>
      <p:pic>
        <p:nvPicPr>
          <p:cNvPr id="23" name="图形 3" descr="猫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39655"/>
            <a:ext cx="1329019" cy="132901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9" grpId="0"/>
      <p:bldP spid="14" grpId="0"/>
      <p:bldP spid="18" grpId="0"/>
      <p:bldP spid="19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组合 9"/>
          <p:cNvGrpSpPr/>
          <p:nvPr/>
        </p:nvGrpSpPr>
        <p:grpSpPr>
          <a:xfrm>
            <a:off x="550895" y="402467"/>
            <a:ext cx="2423795" cy="872350"/>
            <a:chOff x="550895" y="402467"/>
            <a:chExt cx="2423795" cy="872350"/>
          </a:xfrm>
        </p:grpSpPr>
        <p:sp>
          <p:nvSpPr>
            <p:cNvPr id="11" name="椭圆 10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50895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叁</a:t>
              </a:r>
              <a:endParaRPr lang="zh-CN" altLang="en-US" sz="2800" spc="30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课文理解</a:t>
              </a:r>
            </a:p>
          </p:txBody>
        </p:sp>
      </p:grp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150580"/>
              </p:ext>
            </p:extLst>
          </p:nvPr>
        </p:nvGraphicFramePr>
        <p:xfrm>
          <a:off x="1145893" y="1138420"/>
          <a:ext cx="9111808" cy="402866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800322"/>
                <a:gridCol w="2212624"/>
                <a:gridCol w="2436588"/>
                <a:gridCol w="3662274"/>
              </a:tblGrid>
              <a:tr h="643181"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29" marR="91429" marT="45718" marB="45718"/>
                </a:tc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29" marR="91429" marT="45718" marB="45718"/>
                </a:tc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29" marR="91429" marT="45718" marB="45718"/>
                </a:tc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29" marR="91429" marT="45718" marB="45718"/>
                </a:tc>
              </a:tr>
              <a:tr h="1078829"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29" marR="91429" marT="45718" marB="45718"/>
                </a:tc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29" marR="91429" marT="45718" marB="45718"/>
                </a:tc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29" marR="91429" marT="45718" marB="45718"/>
                </a:tc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29" marR="91429" marT="45718" marB="45718"/>
                </a:tc>
              </a:tr>
              <a:tr h="1479341"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29" marR="91429" marT="45718" marB="45718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latin typeface="宋体" panose="02010600030101010101" pitchFamily="2" charset="-122"/>
                      </a:endParaRPr>
                    </a:p>
                  </a:txBody>
                  <a:tcPr marL="91429" marR="91429" marT="45718" marB="45718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400" b="1">
                        <a:latin typeface="宋体" panose="02010600030101010101" pitchFamily="2" charset="-122"/>
                      </a:endParaRPr>
                    </a:p>
                  </a:txBody>
                  <a:tcPr marL="91429" marR="91429" marT="45718" marB="45718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29" marR="91429" marT="45718" marB="45718" anchor="ctr"/>
                </a:tc>
              </a:tr>
              <a:tr h="827315">
                <a:tc>
                  <a:txBody>
                    <a:bodyPr vert="horz" wrap="square"/>
                    <a:lstStyle/>
                    <a:p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29" marR="91429" marT="45718" marB="45718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29" marR="91429" marT="45718" marB="45718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29" marR="91429" marT="45718" marB="45718"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>
                        <a:latin typeface="宋体" panose="02010600030101010101" pitchFamily="2" charset="-122"/>
                      </a:endParaRPr>
                    </a:p>
                  </a:txBody>
                  <a:tcPr marL="91429" marR="91429" marT="45718" marB="45718" anchor="ctr"/>
                </a:tc>
              </a:tr>
            </a:tbl>
          </a:graphicData>
        </a:graphic>
      </p:graphicFrame>
      <p:pic>
        <p:nvPicPr>
          <p:cNvPr id="14355" name="图形 3" descr="猫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614" y="5066122"/>
            <a:ext cx="1329019" cy="132901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56" name="矩形 7"/>
          <p:cNvSpPr/>
          <p:nvPr/>
        </p:nvSpPr>
        <p:spPr>
          <a:xfrm>
            <a:off x="2095014" y="1302424"/>
            <a:ext cx="1839913" cy="4778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第一只猫</a:t>
            </a:r>
          </a:p>
        </p:txBody>
      </p:sp>
      <p:sp>
        <p:nvSpPr>
          <p:cNvPr id="3" name="矩形 2"/>
          <p:cNvSpPr/>
          <p:nvPr/>
        </p:nvSpPr>
        <p:spPr>
          <a:xfrm>
            <a:off x="2095014" y="2044736"/>
            <a:ext cx="2046287" cy="476669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很</a:t>
            </a:r>
            <a:r>
              <a:rPr lang="zh-CN" altLang="en-US" sz="2400" b="1" smtClean="0">
                <a:latin typeface="楷体"/>
                <a:ea typeface="楷体"/>
              </a:rPr>
              <a:t>活泼</a:t>
            </a:r>
            <a:endParaRPr lang="zh-CN" altLang="en-US" sz="2400" b="1">
              <a:latin typeface="楷体"/>
              <a:ea typeface="楷体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278788" y="1967961"/>
            <a:ext cx="2295526" cy="9787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更有趣，更</a:t>
            </a:r>
            <a:r>
              <a:rPr lang="zh-CN" altLang="en-US" sz="2400" b="1" smtClean="0">
                <a:latin typeface="楷体"/>
                <a:ea typeface="楷体"/>
              </a:rPr>
              <a:t>活泼</a:t>
            </a:r>
            <a:endParaRPr lang="zh-CN" altLang="en-US" sz="2400" b="1">
              <a:latin typeface="楷体"/>
              <a:ea typeface="楷体"/>
            </a:endParaRPr>
          </a:p>
        </p:txBody>
      </p:sp>
      <p:sp>
        <p:nvSpPr>
          <p:cNvPr id="14359" name="矩形 15"/>
          <p:cNvSpPr/>
          <p:nvPr/>
        </p:nvSpPr>
        <p:spPr>
          <a:xfrm>
            <a:off x="1145893" y="2219201"/>
            <a:ext cx="817562" cy="4762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性情</a:t>
            </a:r>
          </a:p>
        </p:txBody>
      </p:sp>
      <p:sp>
        <p:nvSpPr>
          <p:cNvPr id="18" name="矩形 17"/>
          <p:cNvSpPr/>
          <p:nvPr/>
        </p:nvSpPr>
        <p:spPr>
          <a:xfrm>
            <a:off x="6873558" y="2015304"/>
            <a:ext cx="3083242" cy="5355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不活泼，忧郁，懒惰</a:t>
            </a:r>
            <a:r>
              <a:rPr lang="zh-CN" altLang="en-US" sz="2400" b="1" smtClean="0">
                <a:latin typeface="楷体"/>
                <a:ea typeface="楷体"/>
              </a:rPr>
              <a:t>，</a:t>
            </a:r>
            <a:endParaRPr lang="zh-CN" altLang="en-US" sz="2400" b="1">
              <a:latin typeface="楷体"/>
              <a:ea typeface="楷体"/>
            </a:endParaRPr>
          </a:p>
        </p:txBody>
      </p:sp>
      <p:sp>
        <p:nvSpPr>
          <p:cNvPr id="14361" name="矩形 4"/>
          <p:cNvSpPr/>
          <p:nvPr/>
        </p:nvSpPr>
        <p:spPr>
          <a:xfrm>
            <a:off x="7494429" y="1270955"/>
            <a:ext cx="1841500" cy="4778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第三只猫</a:t>
            </a:r>
          </a:p>
        </p:txBody>
      </p:sp>
      <p:sp>
        <p:nvSpPr>
          <p:cNvPr id="14362" name="矩形 8"/>
          <p:cNvSpPr/>
          <p:nvPr/>
        </p:nvSpPr>
        <p:spPr>
          <a:xfrm>
            <a:off x="4506595" y="1270955"/>
            <a:ext cx="1839912" cy="4778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第二只猫</a:t>
            </a:r>
          </a:p>
        </p:txBody>
      </p:sp>
      <p:sp>
        <p:nvSpPr>
          <p:cNvPr id="15" name="矩形 10"/>
          <p:cNvSpPr/>
          <p:nvPr/>
        </p:nvSpPr>
        <p:spPr>
          <a:xfrm>
            <a:off x="1215338" y="2959428"/>
            <a:ext cx="817562" cy="142192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在家中的地位</a:t>
            </a:r>
          </a:p>
        </p:txBody>
      </p:sp>
      <p:sp>
        <p:nvSpPr>
          <p:cNvPr id="16" name="矩形 15"/>
          <p:cNvSpPr/>
          <p:nvPr/>
        </p:nvSpPr>
        <p:spPr>
          <a:xfrm>
            <a:off x="1164305" y="4588285"/>
            <a:ext cx="819150" cy="4778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结局</a:t>
            </a:r>
          </a:p>
        </p:txBody>
      </p:sp>
      <p:sp>
        <p:nvSpPr>
          <p:cNvPr id="17" name="矩形 16"/>
          <p:cNvSpPr/>
          <p:nvPr/>
        </p:nvSpPr>
        <p:spPr>
          <a:xfrm>
            <a:off x="2534751" y="4588284"/>
            <a:ext cx="960438" cy="4778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病死</a:t>
            </a:r>
          </a:p>
        </p:txBody>
      </p:sp>
      <p:sp>
        <p:nvSpPr>
          <p:cNvPr id="19" name="矩形 18"/>
          <p:cNvSpPr/>
          <p:nvPr/>
        </p:nvSpPr>
        <p:spPr>
          <a:xfrm>
            <a:off x="4891563" y="4631238"/>
            <a:ext cx="1069975" cy="4762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丢失</a:t>
            </a:r>
          </a:p>
        </p:txBody>
      </p:sp>
      <p:sp>
        <p:nvSpPr>
          <p:cNvPr id="20" name="矩形 19"/>
          <p:cNvSpPr/>
          <p:nvPr/>
        </p:nvSpPr>
        <p:spPr>
          <a:xfrm>
            <a:off x="7764304" y="4631238"/>
            <a:ext cx="1301750" cy="4762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>
                <a:latin typeface="楷体"/>
                <a:ea typeface="楷体"/>
              </a:rPr>
              <a:t>死亡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2457" y="5287144"/>
            <a:ext cx="1079862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2800" b="1" smtClean="0">
                <a:solidFill>
                  <a:srgbClr val="FF0000"/>
                </a:solidFill>
              </a:rPr>
              <a:t>小结</a:t>
            </a:r>
            <a:r>
              <a:rPr lang="zh-CN" altLang="en-US" sz="2800" b="1" smtClean="0"/>
              <a:t>：前两只猫是从别人家要来的，颜色亮丽，活泼可爱，大家都很喜欢。第三只猫是被人遗弃的，不好看，不活泼，忧郁，懒惰，大家也都不喜欢它。三只猫特点各异，但最后命运不是 失踪就是死亡。</a:t>
            </a:r>
          </a:p>
        </p:txBody>
      </p:sp>
      <p:sp>
        <p:nvSpPr>
          <p:cNvPr id="5" name="矩形 4"/>
          <p:cNvSpPr/>
          <p:nvPr/>
        </p:nvSpPr>
        <p:spPr>
          <a:xfrm>
            <a:off x="2303879" y="3240053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>
                <a:latin typeface="宋体" panose="02010600030101010101" pitchFamily="2" charset="-122"/>
              </a:rPr>
              <a:t>很受欢迎</a:t>
            </a:r>
            <a:endParaRPr lang="zh-CN" altLang="en-US" b="1">
              <a:latin typeface="宋体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75762" y="3244334"/>
            <a:ext cx="20409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>
                <a:latin typeface="宋体" panose="02010600030101010101" pitchFamily="2" charset="-122"/>
              </a:rPr>
              <a:t>很受家人宠爱</a:t>
            </a:r>
          </a:p>
        </p:txBody>
      </p:sp>
      <p:sp>
        <p:nvSpPr>
          <p:cNvPr id="7" name="矩形 6"/>
          <p:cNvSpPr/>
          <p:nvPr/>
        </p:nvSpPr>
        <p:spPr>
          <a:xfrm>
            <a:off x="6310017" y="3325520"/>
            <a:ext cx="3897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>
                <a:latin typeface="楷体"/>
                <a:ea typeface="楷体"/>
              </a:rPr>
              <a:t>不为大家所喜欢，若有若无</a:t>
            </a:r>
            <a:endParaRPr lang="zh-CN" altLang="en-US">
              <a:latin typeface="宋体" panose="02010600030101010101" pitchFamily="2" charset="-122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8" grpId="0"/>
      <p:bldP spid="17" grpId="0"/>
      <p:bldP spid="19" grpId="0"/>
      <p:bldP spid="20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0" name="组合 9"/>
          <p:cNvGrpSpPr/>
          <p:nvPr/>
        </p:nvGrpSpPr>
        <p:grpSpPr>
          <a:xfrm>
            <a:off x="550895" y="402467"/>
            <a:ext cx="2423795" cy="872350"/>
            <a:chOff x="550895" y="402467"/>
            <a:chExt cx="2423795" cy="872350"/>
          </a:xfrm>
        </p:grpSpPr>
        <p:sp>
          <p:nvSpPr>
            <p:cNvPr id="11" name="椭圆 10"/>
            <p:cNvSpPr/>
            <p:nvPr/>
          </p:nvSpPr>
          <p:spPr>
            <a:xfrm>
              <a:off x="567158" y="549275"/>
              <a:ext cx="578735" cy="57873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50895" y="402467"/>
              <a:ext cx="613410" cy="87235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800" spc="3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叁</a:t>
              </a: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15338" y="619251"/>
              <a:ext cx="1759352" cy="43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zh-CN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默读课文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1165405" y="1274817"/>
            <a:ext cx="9110709" cy="13038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 smtClean="0">
                <a:latin typeface="Times New Roman" panose="02020603050405020304" charset="0"/>
                <a:ea typeface="楷体"/>
                <a:cs typeface="Times New Roman" panose="02020603050405020304" charset="0"/>
              </a:rPr>
              <a:t>故事一：</a:t>
            </a:r>
            <a:r>
              <a:rPr lang="zh-CN" altLang="en-US" sz="3200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charset="0"/>
                <a:ea typeface="楷体"/>
                <a:cs typeface="Times New Roman" panose="02020603050405020304" charset="0"/>
              </a:rPr>
              <a:t>家人从隔壁要来一只小猫，可爱有趣，后来生病死去了，家里人感到难过、酸辛。</a:t>
            </a:r>
            <a:endParaRPr lang="zh-CN" altLang="en-US" sz="3200" b="1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charset="0"/>
              <a:ea typeface="楷体"/>
              <a:cs typeface="Times New Roman" panose="02020603050405020304" charset="0"/>
            </a:endParaRPr>
          </a:p>
        </p:txBody>
      </p:sp>
      <p:pic>
        <p:nvPicPr>
          <p:cNvPr id="8" name="图形 3" descr="猫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614" y="5066122"/>
            <a:ext cx="1329019" cy="132901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335315" y="3018971"/>
            <a:ext cx="89408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3200" b="1" smtClean="0"/>
              <a:t>故事二：</a:t>
            </a:r>
            <a:r>
              <a:rPr lang="zh-CN" altLang="en-US" sz="32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母亲从舅舅家带回一只小猫，活泼好动，后来被人捉去了，令家人生气、愤恨。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35315" y="4573679"/>
            <a:ext cx="89408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3200" b="1" smtClean="0"/>
              <a:t>故事三：</a:t>
            </a:r>
            <a:r>
              <a:rPr lang="zh-CN" altLang="en-US" sz="32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张妈拾来一只小猫，长得难看又不好玩，被家人误解、追打，最后死在邻居家屋脊上。</a:t>
            </a:r>
          </a:p>
        </p:txBody>
      </p:sp>
    </p:spTree>
    <p:extLst>
      <p:ext uri="{BB962C8B-B14F-4D97-AF65-F5344CB8AC3E}">
        <p14:creationId xmlns:p14="http://schemas.microsoft.com/office/powerpoint/2010/main" val="1703666382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jb3VudCI6MiwiaGRpZCI6IjUyOTMxZWUxN2Q1NTExNWI2NDNhMjI4MGMxMWIyNGEyIiwidXNlckNvdW50IjoyfQ=="/>
  <p:tag name="KSO_WPP_MARK_KEY" val="4344b9da-78a8-463f-97d9-aa29f3a0b556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自定义 336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A3CAD1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ysmj5yjs">
      <a:majorFont>
        <a:latin typeface="楷体"/>
        <a:ea typeface="楷体"/>
        <a:cs typeface="Arial"/>
      </a:majorFont>
      <a:minorFont>
        <a:latin typeface="楷体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 smtClean="0"/>
        </a:defPPr>
      </a:lstStyle>
    </a:txDef>
  </a:objectDefaults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>学科网</Company>
  <Paragraphs>237</Paragraphs>
  <Slides>29</Slides>
  <Notes>1</Notes>
  <TotalTime>0</TotalTime>
  <HiddenSlides>0</HiddenSlides>
  <MMClips>0</MMClips>
  <ScaleCrop>0</ScaleCrop>
  <HeadingPairs>
    <vt:vector baseType="variant" size="6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baseType="lpstr" size="39">
      <vt:lpstr>Arial</vt:lpstr>
      <vt:lpstr>楷体</vt:lpstr>
      <vt:lpstr>华文楷体</vt:lpstr>
      <vt:lpstr>字魂36号-正文宋楷</vt:lpstr>
      <vt:lpstr>Calibri Light</vt:lpstr>
      <vt:lpstr>Calibri</vt:lpstr>
      <vt:lpstr>Times New Roman</vt:lpstr>
      <vt:lpstr>宋体</vt:lpstr>
      <vt:lpstr>Wingdings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Java</Application>
  <AppVersion>20.1100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creator>rbm.xkw.com</dc:creator>
  <cp:revision>1</cp:revision>
  <cp:lastPrinted>2022-11-26T21:07:41.255</cp:lastPrinted>
  <dcterms:created xsi:type="dcterms:W3CDTF">2022-11-26T21:07:41Z</dcterms:created>
  <dcterms:modified xsi:type="dcterms:W3CDTF">2022-11-26T13:07:51Z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