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2" r:id="rId17"/>
    <p:sldId id="271" r:id="rId18"/>
    <p:sldId id="270" r:id="rId19"/>
    <p:sldId id="273" r:id="rId20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3274"/>
          <a:stretch>
            <a:fillRect/>
          </a:stretch>
        </p:blipFill>
        <p:spPr>
          <a:xfrm>
            <a:off x="189865" y="564515"/>
            <a:ext cx="11620500" cy="52146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4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85" y="365125"/>
            <a:ext cx="9344660" cy="60248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5600" y="271145"/>
            <a:ext cx="11067415" cy="327025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20090" y="3403600"/>
            <a:ext cx="10196195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en-US" b="0">
                <a:latin typeface="宋体" panose="02010600030101010101" pitchFamily="2" charset="-122"/>
                <a:ea typeface="宋体" panose="02010600030101010101" pitchFamily="2" charset="-122"/>
              </a:rPr>
              <a:t>15</a:t>
            </a:r>
            <a:r>
              <a:rPr lang="zh-CN" b="0">
                <a:ea typeface="宋体" panose="02010600030101010101" pitchFamily="2" charset="-122"/>
              </a:rPr>
              <a:t>．阅读链接一，说说全民阅读氛围浓厚具体表现在哪些方面。请分点概括。（4分）</a:t>
            </a:r>
            <a:endParaRPr lang="zh-CN" altLang="en-US" b="0"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93440" y="158115"/>
            <a:ext cx="8272145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zh-CN" sz="24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审题干，明要求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细读文，准筛选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巧整合，要点全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3997325"/>
            <a:ext cx="8635365" cy="1568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zh-CN" sz="32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①越来越多的人养成每日阅读的好习惯;</a:t>
            </a:r>
            <a:endParaRPr lang="zh-CN" sz="32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32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②人们的阅读量增大;</a:t>
            </a:r>
            <a:endParaRPr lang="zh-CN" sz="32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32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③人们每天的阅读时间加长了。</a:t>
            </a:r>
            <a:endParaRPr lang="zh-CN" altLang="en-US" sz="32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6260" y="273685"/>
            <a:ext cx="11413490" cy="150939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838200" y="1985010"/>
            <a:ext cx="10342880" cy="3987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en-US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17</a:t>
            </a:r>
            <a:r>
              <a:rPr lang="zh-CN" sz="2000" b="0">
                <a:solidFill>
                  <a:srgbClr val="000000"/>
                </a:solidFill>
                <a:ea typeface="宋体" panose="02010600030101010101" pitchFamily="2" charset="-122"/>
              </a:rPr>
              <a:t>.首段中作者笔下"山野里的春色"有什么特点?表达什么情感?请结合全文简要分析。(</a:t>
            </a:r>
            <a:r>
              <a:rPr lang="en-US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sz="2000" b="0">
                <a:solidFill>
                  <a:srgbClr val="000000"/>
                </a:solidFill>
                <a:ea typeface="宋体" panose="02010600030101010101" pitchFamily="2" charset="-122"/>
              </a:rPr>
              <a:t>分</a:t>
            </a:r>
            <a:r>
              <a:rPr lang="en-US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en-US" altLang="en-US" sz="2000" b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2795" y="2526665"/>
            <a:ext cx="1075182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特点：最浓烈、最灿烂。（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sz="28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情感：表达作者对春天的赞美,对春访老山界的期待与向往。（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8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4780" y="-635"/>
            <a:ext cx="11917045" cy="68675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38200" y="195580"/>
            <a:ext cx="10685780" cy="16300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en-US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18</a:t>
            </a:r>
            <a:r>
              <a:rPr lang="zh-CN" sz="2000" b="0">
                <a:solidFill>
                  <a:srgbClr val="000000"/>
                </a:solidFill>
                <a:ea typeface="宋体" panose="02010600030101010101" pitchFamily="2" charset="-122"/>
              </a:rPr>
              <a:t>.联系上下文,按照要求赏析。(1)我们此行,是去</a:t>
            </a:r>
            <a:r>
              <a:rPr lang="zh-CN" sz="2000" b="1" u="sng">
                <a:solidFill>
                  <a:srgbClr val="FF0000"/>
                </a:solidFill>
                <a:ea typeface="宋体" panose="02010600030101010101" pitchFamily="2" charset="-122"/>
              </a:rPr>
              <a:t>拜会</a:t>
            </a:r>
            <a:r>
              <a:rPr lang="zh-CN" sz="2000" b="0">
                <a:solidFill>
                  <a:srgbClr val="000000"/>
                </a:solidFill>
                <a:ea typeface="宋体" panose="02010600030101010101" pitchFamily="2" charset="-122"/>
              </a:rPr>
              <a:t>红军长征途中著名的老山界。(赏析加点词语)(2分)</a:t>
            </a:r>
            <a:endParaRPr lang="zh-CN" sz="2000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r>
              <a:rPr lang="zh-CN" altLang="en-US" sz="2000" b="0">
                <a:solidFill>
                  <a:srgbClr val="000000"/>
                </a:solidFill>
                <a:ea typeface="宋体" panose="02010600030101010101" pitchFamily="2" charset="-122"/>
              </a:rPr>
              <a:t>(1)“拜会”指拜访会见;用语正式、庄重,表达对老山界的敬意。（2分）</a:t>
            </a:r>
            <a:endParaRPr lang="zh-CN" altLang="en-US" sz="2000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r>
              <a:rPr lang="zh-CN" altLang="en-US" sz="2000" b="0">
                <a:solidFill>
                  <a:srgbClr val="000000"/>
                </a:solidFill>
                <a:ea typeface="宋体" panose="02010600030101010101" pitchFamily="2" charset="-122"/>
              </a:rPr>
              <a:t>(2)[示例]将溪水人格化,生动地写出了崖石间溪水的奔流之美及溪水所象征的能屈能伸、一往无前的品格之美。（4分）</a:t>
            </a:r>
            <a:endParaRPr lang="zh-CN" altLang="en-US" sz="2000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1785" y="3806190"/>
            <a:ext cx="1121219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(1)“拜会”指拜访会见;用语正式、庄重,表达对老山界的敬意。（2分）(2)[示例]拟人，（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）将溪水人格化（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）,生动地写出了崖石间溪水的奔流之美（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）及溪水所象征的能屈能伸、一往无前（</a:t>
            </a:r>
            <a:r>
              <a:rPr lang="en-US" alt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）的品格之美。（4分）</a:t>
            </a:r>
            <a:endParaRPr lang="zh-CN" sz="28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1460" y="195580"/>
            <a:ext cx="11333480" cy="3462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7735" y="-33655"/>
            <a:ext cx="9711055" cy="69253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4410" y="111125"/>
            <a:ext cx="9378315" cy="66363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2565" y="283210"/>
            <a:ext cx="11889740" cy="315658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563880" y="3539490"/>
            <a:ext cx="10707370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en-US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19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.结尾处为什么说“老山界人正奔走在乡村振兴的新长征路上"?这与标题有什么内在联系?请简要分析。(</a:t>
            </a:r>
            <a:r>
              <a:rPr lang="en-US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分</a:t>
            </a:r>
            <a:r>
              <a:rPr lang="en-US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en-US" altLang="en-US" b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3240" y="4284345"/>
            <a:ext cx="1078928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①“新长征路”指老山界乡村振兴之路。老山界人新长征的胜利需要继承发扬长征精神。</a:t>
            </a:r>
            <a:endParaRPr lang="zh-CN" sz="28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28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②暗示老山界迎来“乡村振兴”的春天,揭示了标题中“春”的深层含意。</a:t>
            </a:r>
            <a:endParaRPr lang="zh-CN" altLang="en-US" sz="28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00050" y="187325"/>
            <a:ext cx="11650345" cy="41065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3385" y="-133985"/>
            <a:ext cx="10515600" cy="1325563"/>
          </a:xfrm>
        </p:spPr>
        <p:txBody>
          <a:bodyPr/>
          <a:p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图表类 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" y="532765"/>
            <a:ext cx="10515600" cy="4351338"/>
          </a:xfrm>
        </p:spPr>
        <p:txBody>
          <a:bodyPr>
            <a:noAutofit/>
          </a:bodyPr>
          <a:p>
            <a:b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（1）看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表头的文字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，弄清楚图表说明的对象和比较的角度，注意题干中字数的限制。</a:t>
            </a:r>
            <a:b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（2）细读图表，准确全面捕捉信息。</a:t>
            </a:r>
            <a:b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①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比高低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寻规律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。抓住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最高值与最低值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，快速把握图表重心。</a:t>
            </a:r>
            <a:b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做统计，找走势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。横向纵向比较，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总结变化规律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b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3385" y="2906395"/>
            <a:ext cx="11249025" cy="305752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160145" y="5595620"/>
            <a:ext cx="96583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latin typeface="黑体" panose="02010609060101010101" charset="-122"/>
                <a:ea typeface="黑体" panose="02010609060101010101" charset="-122"/>
              </a:rPr>
              <a:t>注：国民阅读率指标，指的是有一定阅读行为的人在所被调查者中所占的比率</a:t>
            </a:r>
            <a:endParaRPr lang="zh-CN" altLang="en-US" b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6295" y="3738880"/>
            <a:ext cx="10606405" cy="17532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zh-CN" sz="54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答案：9-13 岁未成年人的阅读率明显高于 18-70 岁的成年人。</a:t>
            </a:r>
            <a:endParaRPr lang="zh-CN" altLang="en-US" sz="54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6120" y="487680"/>
            <a:ext cx="10515600" cy="1390015"/>
          </a:xfrm>
        </p:spPr>
        <p:txBody>
          <a:bodyPr>
            <a:normAutofit lnSpcReduction="10000"/>
          </a:bodyPr>
          <a:p>
            <a:r>
              <a:rPr lang="zh-CN" altLang="en-US"/>
              <a:t>①老大爷的话外之意是什么？(2分） </a:t>
            </a:r>
            <a:r>
              <a:rPr lang="en-US" altLang="zh-CN"/>
              <a:t>——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解谜语，探本意</a:t>
            </a:r>
            <a:endParaRPr lang="zh-CN" altLang="en-US"/>
          </a:p>
          <a:p>
            <a:r>
              <a:rPr lang="zh-CN" altLang="en-US"/>
              <a:t> ②如果你是小林，你打算怎样向老大爷问路？请写出你问路的话。（2分）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366520" y="2076450"/>
            <a:ext cx="720344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zh-CN" sz="3200" b="0">
                <a:ea typeface="宋体" panose="02010600030101010101" pitchFamily="2" charset="-122"/>
              </a:rPr>
              <a:t>小同学，原来你也知道讲‘礼’呀！</a:t>
            </a:r>
            <a:endParaRPr lang="zh-CN" altLang="en-US" sz="3200" b="0"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0580" y="2858770"/>
            <a:ext cx="10552430" cy="2122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0"/>
            <a:r>
              <a:rPr lang="zh-CN" sz="44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①老大爷的意思是小林没礼貌。（2分）</a:t>
            </a:r>
            <a:endParaRPr lang="zh-CN" sz="44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4400" b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②老爷爷,请问到西湖还有多远?（2分，称呼＋用意）</a:t>
            </a:r>
            <a:endParaRPr lang="zh-CN" sz="4400" b="0">
              <a:solidFill>
                <a:srgbClr val="FF0000"/>
              </a:soli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3995" y="646430"/>
            <a:ext cx="13484860" cy="30968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4075430"/>
            <a:ext cx="16062325" cy="17037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6560" y="0"/>
            <a:ext cx="11358880" cy="2959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6560" y="3158490"/>
            <a:ext cx="11048365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沈约（家境）孤苦贫寒，志向坚定而且热爱学习，日日夜夜不知疲倦。他的母亲担心他因为太劳累而生出疾病，时常让他少添灯油（熄灯）。而（沈约）白天所诵读过的文章，晚上就能够背诵，于是精通众多典籍，能够写出很好的文章。济阳蔡兴宗听说了他的才能很赏识他。蔡兴宗时为郢州刺史，引荐沈约为安西外兵参军，兼任记室（官名）。蔡兴宗曾经对他的几个儿子说：“沈约的为人堪称师表，你们应该好好地向他学习。” 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1620" y="284480"/>
            <a:ext cx="11262995" cy="24104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28015" y="118110"/>
            <a:ext cx="10616565" cy="5877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象征是古典诗歌中惯用的表现手法之一，是通过特定的容易引起联想的具体形象，表现某种概念、思想和感情的艺术手法。</a:t>
            </a:r>
            <a:endParaRPr lang="zh-CN" altLang="en-US" sz="2800"/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龙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皇上最高权力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凤凰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皇上的德行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麒麟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长治久安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猿声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旅人离分时的伤感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鹤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永生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蝙蝠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幸福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鸳鸯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爱情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大雁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离愁别绪、思乡之情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杨柳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别离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兰花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纯洁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67095" y="1074420"/>
            <a:ext cx="6096000" cy="30460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牡丹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富贵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梅”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高洁、清秀、淡雅、素朴； “菊”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高洁、傲霜斗雪的坚强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“兰芷”</a:t>
            </a:r>
            <a:r>
              <a:rPr lang="en-US" altLang="zh-CN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 sz="3200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名贵、孤芳、清高</a:t>
            </a:r>
            <a:endParaRPr lang="zh-CN" altLang="en-US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endParaRPr lang="en-US" altLang="zh-CN" sz="3200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7980" y="325755"/>
            <a:ext cx="11435715" cy="4351655"/>
          </a:xfrm>
        </p:spPr>
        <p:txBody>
          <a:bodyPr>
            <a:noAutofit/>
          </a:bodyPr>
          <a:p>
            <a:pPr fontAlgn="auto">
              <a:lnSpc>
                <a:spcPct val="200000"/>
              </a:lnSpc>
            </a:pP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《秋天的怀念》各种颜色的菊花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母亲的品格：淡雅、高洁、深沉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《荷叶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·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母亲》①荷叶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保护孩子的母亲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；②红莲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受母亲呵护的儿女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；③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心中的雨点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人生路上的风风雨雨</a:t>
            </a:r>
            <a:endParaRPr lang="zh-CN" altLang="en-US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algn="l" fontAlgn="auto">
              <a:lnSpc>
                <a:spcPct val="200000"/>
              </a:lnSpc>
              <a:buClrTx/>
              <a:buSzTx/>
            </a:pP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《次北固山下》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海</a:t>
            </a:r>
            <a:r>
              <a:rPr lang="zh-CN" altLang="en-US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日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生残夜，江</a:t>
            </a:r>
            <a:r>
              <a:rPr lang="zh-CN" altLang="en-US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春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入旧年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”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新生的美好事物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200000"/>
              </a:lnSpc>
            </a:pP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《闻王昌龄左迁龙标遥有此寄》①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杨花→漂泊之感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；②子规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→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离别之痛</a:t>
            </a:r>
            <a:endParaRPr lang="zh-CN" altLang="en-US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01320" y="664210"/>
            <a:ext cx="11308715" cy="4127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668520"/>
            <a:ext cx="10896600" cy="12477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815,&quot;width&quot;:17715}"/>
</p:tagLst>
</file>

<file path=ppt/tags/tag2.xml><?xml version="1.0" encoding="utf-8"?>
<p:tagLst xmlns:p="http://schemas.openxmlformats.org/presentationml/2006/main">
  <p:tag name="COMMONDATA" val="eyJoZGlkIjoiOTAxZDEyN2UyYjc4ZTU3Zjk3M2JmYWU2YTU4ZTQ0ZmU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1384</Words>
  <Application>WPS 演示</Application>
  <PresentationFormat>宽屏</PresentationFormat>
  <Paragraphs>66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宋体</vt:lpstr>
      <vt:lpstr>Wingdings</vt:lpstr>
      <vt:lpstr>Arial Unicode MS</vt:lpstr>
      <vt:lpstr>Calibri</vt:lpstr>
      <vt:lpstr>微软雅黑</vt:lpstr>
      <vt:lpstr>黑体</vt:lpstr>
      <vt:lpstr>Times New Roman</vt:lpstr>
      <vt:lpstr>华文中宋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C30</dc:creator>
  <cp:lastModifiedBy>C30</cp:lastModifiedBy>
  <cp:revision>3</cp:revision>
  <dcterms:created xsi:type="dcterms:W3CDTF">2022-10-26T14:34:00Z</dcterms:created>
  <dcterms:modified xsi:type="dcterms:W3CDTF">2022-10-26T15:52:44Z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5E26C675224A4FF898E2786E5457C98C</vt:lpwstr>
  </property>
  <property fmtid="{D5CDD505-2E9C-101B-9397-08002B2CF9AE}" pid="3" name="KSOProductBuildVer">
    <vt:lpwstr>2052-11.1.0.12598</vt:lpwstr>
  </property>
</Properties>
</file>