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3"/>
  </p:notesMasterIdLst>
  <p:sldIdLst>
    <p:sldId id="256" r:id="rId3"/>
    <p:sldId id="257" r:id="rId4"/>
    <p:sldId id="258" r:id="rId5"/>
    <p:sldId id="580" r:id="rId6"/>
    <p:sldId id="467" r:id="rId7"/>
    <p:sldId id="570" r:id="rId8"/>
    <p:sldId id="571" r:id="rId9"/>
    <p:sldId id="572" r:id="rId10"/>
    <p:sldId id="694" r:id="rId11"/>
    <p:sldId id="695" r:id="rId12"/>
    <p:sldId id="693" r:id="rId13"/>
    <p:sldId id="555" r:id="rId14"/>
    <p:sldId id="577" r:id="rId15"/>
    <p:sldId id="576" r:id="rId16"/>
    <p:sldId id="790" r:id="rId17"/>
    <p:sldId id="259" r:id="rId18"/>
    <p:sldId id="697" r:id="rId19"/>
    <p:sldId id="261" r:id="rId20"/>
    <p:sldId id="581" r:id="rId21"/>
    <p:sldId id="792" r:id="rId22"/>
    <p:sldId id="582" r:id="rId23"/>
    <p:sldId id="793" r:id="rId24"/>
    <p:sldId id="583" r:id="rId25"/>
    <p:sldId id="794" r:id="rId26"/>
    <p:sldId id="277" r:id="rId27"/>
    <p:sldId id="281" r:id="rId28"/>
    <p:sldId id="808" r:id="rId29"/>
    <p:sldId id="798" r:id="rId30"/>
    <p:sldId id="797" r:id="rId31"/>
    <p:sldId id="286" r:id="rId32"/>
    <p:sldId id="284" r:id="rId33"/>
    <p:sldId id="285" r:id="rId34"/>
    <p:sldId id="289" r:id="rId35"/>
    <p:sldId id="291" r:id="rId36"/>
    <p:sldId id="338" r:id="rId37"/>
    <p:sldId id="800" r:id="rId38"/>
    <p:sldId id="799" r:id="rId39"/>
    <p:sldId id="343" r:id="rId40"/>
    <p:sldId id="801" r:id="rId41"/>
    <p:sldId id="342" r:id="rId42"/>
    <p:sldId id="344" r:id="rId43"/>
    <p:sldId id="345" r:id="rId44"/>
    <p:sldId id="346" r:id="rId45"/>
    <p:sldId id="804" r:id="rId46"/>
    <p:sldId id="376" r:id="rId47"/>
    <p:sldId id="807" r:id="rId48"/>
    <p:sldId id="806" r:id="rId49"/>
    <p:sldId id="349" r:id="rId50"/>
    <p:sldId id="810" r:id="rId51"/>
    <p:sldId id="812" r:id="rId52"/>
    <p:sldId id="935" r:id="rId53"/>
    <p:sldId id="887" r:id="rId54"/>
    <p:sldId id="350" r:id="rId55"/>
    <p:sldId id="351" r:id="rId56"/>
    <p:sldId id="936" r:id="rId57"/>
    <p:sldId id="352" r:id="rId58"/>
    <p:sldId id="353" r:id="rId59"/>
    <p:sldId id="354" r:id="rId60"/>
    <p:sldId id="263" r:id="rId61"/>
    <p:sldId id="937" r:id="rId62"/>
    <p:sldId id="355" r:id="rId63"/>
    <p:sldId id="1011" r:id="rId64"/>
    <p:sldId id="813" r:id="rId65"/>
    <p:sldId id="814" r:id="rId66"/>
    <p:sldId id="985" r:id="rId67"/>
    <p:sldId id="267" r:id="rId68"/>
    <p:sldId id="275" r:id="rId69"/>
    <p:sldId id="276" r:id="rId70"/>
    <p:sldId id="266" r:id="rId71"/>
    <p:sldId id="272" r:id="rId72"/>
    <p:sldId id="986" r:id="rId73"/>
    <p:sldId id="270" r:id="rId74"/>
    <p:sldId id="271" r:id="rId75"/>
    <p:sldId id="269" r:id="rId76"/>
    <p:sldId id="803" r:id="rId77"/>
    <p:sldId id="938" r:id="rId78"/>
    <p:sldId id="939" r:id="rId79"/>
    <p:sldId id="940" r:id="rId80"/>
    <p:sldId id="402" r:id="rId81"/>
    <p:sldId id="268" r:id="rId82"/>
    <p:sldId id="989" r:id="rId83"/>
    <p:sldId id="397" r:id="rId84"/>
    <p:sldId id="410" r:id="rId85"/>
    <p:sldId id="411" r:id="rId86"/>
    <p:sldId id="412" r:id="rId87"/>
    <p:sldId id="413" r:id="rId88"/>
    <p:sldId id="988" r:id="rId89"/>
    <p:sldId id="414" r:id="rId90"/>
    <p:sldId id="1009" r:id="rId91"/>
    <p:sldId id="1010" r:id="rId92"/>
  </p:sldIdLst>
  <p:sldSz cx="12192000" cy="6858000"/>
  <p:notesSz cx="6858000" cy="9144000"/>
  <p:custDataLst>
    <p:tags r:id="rId9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7" Type="http://schemas.openxmlformats.org/officeDocument/2006/relationships/tags" Target="tags/tag14.xml"/><Relationship Id="rId96" Type="http://schemas.openxmlformats.org/officeDocument/2006/relationships/tableStyles" Target="tableStyles.xml"/><Relationship Id="rId95" Type="http://schemas.openxmlformats.org/officeDocument/2006/relationships/viewProps" Target="viewProps.xml"/><Relationship Id="rId94" Type="http://schemas.openxmlformats.org/officeDocument/2006/relationships/presProps" Target="presProps.xml"/><Relationship Id="rId93" Type="http://schemas.openxmlformats.org/officeDocument/2006/relationships/notesMaster" Target="notesMasters/notesMaster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image" Target="../media/image3.emf"/><Relationship Id="rId7" Type="http://schemas.openxmlformats.org/officeDocument/2006/relationships/tags" Target="../tags/tag4.xml"/><Relationship Id="rId6" Type="http://schemas.openxmlformats.org/officeDocument/2006/relationships/image" Target="../media/image2.emf"/><Relationship Id="rId5" Type="http://schemas.openxmlformats.org/officeDocument/2006/relationships/tags" Target="../tags/tag3.xml"/><Relationship Id="rId4" Type="http://schemas.openxmlformats.org/officeDocument/2006/relationships/image" Target="../media/image1.emf"/><Relationship Id="rId3" Type="http://schemas.openxmlformats.org/officeDocument/2006/relationships/tags" Target="../tags/tag2.xml"/><Relationship Id="rId2" Type="http://schemas.openxmlformats.org/officeDocument/2006/relationships/tags" Target="../tags/tag1.xml"/><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p:cSld name="自定义版式">
    <p:spTree>
      <p:nvGrpSpPr>
        <p:cNvPr id="1" name=""/>
        <p:cNvGrpSpPr/>
        <p:nvPr/>
      </p:nvGrpSpPr>
      <p:grpSpPr>
        <a:xfrm>
          <a:off x="0" y="0"/>
          <a:ext cx="0" cy="0"/>
          <a:chOff x="0" y="0"/>
          <a:chExt cx="0" cy="0"/>
        </a:xfrm>
      </p:grpSpPr>
    </p:spTree>
  </p:cSld>
  <p:clrMapOvr>
    <a:masterClrMapping/>
  </p:clrMapOvr>
  <p:transition spd="slow">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腰带">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1576388"/>
            <a:ext cx="12192000" cy="3705225"/>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baseline="0" noProof="1">
              <a:latin typeface="Arial" panose="020B0604020202020204" pitchFamily="34" charset="0"/>
              <a:ea typeface="幼圆" panose="02010509060101010101" pitchFamily="49" charset="-122"/>
              <a:sym typeface="+mn-ea"/>
            </a:endParaRPr>
          </a:p>
        </p:txBody>
      </p:sp>
      <p:pic>
        <p:nvPicPr>
          <p:cNvPr id="21508" name="图片 17"/>
          <p:cNvPicPr>
            <a:picLocks noChangeAspect="1"/>
          </p:cNvPicPr>
          <p:nvPr userDrawn="1">
            <p:custDataLst>
              <p:tags r:id="rId3"/>
            </p:custDataLst>
          </p:nvPr>
        </p:nvPicPr>
        <p:blipFill>
          <a:blip r:embed="rId4"/>
          <a:stretch>
            <a:fillRect/>
          </a:stretch>
        </p:blipFill>
        <p:spPr>
          <a:xfrm>
            <a:off x="190500" y="1046163"/>
            <a:ext cx="1822451" cy="939800"/>
          </a:xfrm>
          <a:prstGeom prst="rect">
            <a:avLst/>
          </a:prstGeom>
          <a:noFill/>
          <a:ln w="9525">
            <a:noFill/>
          </a:ln>
        </p:spPr>
      </p:pic>
      <p:pic>
        <p:nvPicPr>
          <p:cNvPr id="21509" name="图片 19"/>
          <p:cNvPicPr>
            <a:picLocks noChangeAspect="1"/>
          </p:cNvPicPr>
          <p:nvPr userDrawn="1">
            <p:custDataLst>
              <p:tags r:id="rId5"/>
            </p:custDataLst>
          </p:nvPr>
        </p:nvPicPr>
        <p:blipFill>
          <a:blip r:embed="rId6"/>
          <a:stretch>
            <a:fillRect/>
          </a:stretch>
        </p:blipFill>
        <p:spPr>
          <a:xfrm>
            <a:off x="11006667" y="1763713"/>
            <a:ext cx="880533" cy="495300"/>
          </a:xfrm>
          <a:prstGeom prst="rect">
            <a:avLst/>
          </a:prstGeom>
          <a:noFill/>
          <a:ln w="9525">
            <a:noFill/>
          </a:ln>
        </p:spPr>
      </p:pic>
      <p:pic>
        <p:nvPicPr>
          <p:cNvPr id="21510" name="图片 21"/>
          <p:cNvPicPr>
            <a:picLocks noChangeAspect="1"/>
          </p:cNvPicPr>
          <p:nvPr userDrawn="1">
            <p:custDataLst>
              <p:tags r:id="rId7"/>
            </p:custDataLst>
          </p:nvPr>
        </p:nvPicPr>
        <p:blipFill>
          <a:blip r:embed="rId8"/>
          <a:stretch>
            <a:fillRect/>
          </a:stretch>
        </p:blipFill>
        <p:spPr>
          <a:xfrm>
            <a:off x="9440333" y="4530725"/>
            <a:ext cx="2499784" cy="1296988"/>
          </a:xfrm>
          <a:prstGeom prst="rect">
            <a:avLst/>
          </a:prstGeom>
          <a:noFill/>
          <a:ln w="9525">
            <a:noFill/>
          </a:ln>
        </p:spPr>
      </p:pic>
      <p:sp>
        <p:nvSpPr>
          <p:cNvPr id="2" name="标题 1"/>
          <p:cNvSpPr>
            <a:spLocks noGrp="1"/>
          </p:cNvSpPr>
          <p:nvPr>
            <p:ph type="title" hasCustomPrompt="1"/>
          </p:nvPr>
        </p:nvSpPr>
        <p:spPr>
          <a:xfrm>
            <a:off x="1522800" y="1861650"/>
            <a:ext cx="9144000" cy="1790100"/>
          </a:xfrm>
        </p:spPr>
        <p:txBody>
          <a:bodyPr anchor="b"/>
          <a:lstStyle>
            <a:lvl1pPr algn="ctr">
              <a:defRPr sz="6000" baseline="0">
                <a:solidFill>
                  <a:schemeClr val="tx1">
                    <a:lumMod val="85000"/>
                    <a:lumOff val="15000"/>
                  </a:schemeClr>
                </a:solidFill>
                <a:latin typeface="Arial" panose="020B0604020202020204" pitchFamily="34" charset="0"/>
                <a:ea typeface="幼圆" panose="02010509060101010101" pitchFamily="49" charset="-122"/>
              </a:defRPr>
            </a:lvl1pPr>
          </a:lstStyle>
          <a:p>
            <a:pPr fontAlgn="auto"/>
            <a:r>
              <a:rPr lang="zh-CN" altLang="en-US" strike="noStrike" noProof="1"/>
              <a:t>单击此处编辑标题</a:t>
            </a:r>
            <a:endParaRPr lang="zh-CN" altLang="en-US" strike="noStrike" noProof="1"/>
          </a:p>
        </p:txBody>
      </p:sp>
      <p:sp>
        <p:nvSpPr>
          <p:cNvPr id="7" name="文本占位符 6"/>
          <p:cNvSpPr>
            <a:spLocks noGrp="1"/>
          </p:cNvSpPr>
          <p:nvPr>
            <p:ph type="body" sz="quarter" idx="13"/>
          </p:nvPr>
        </p:nvSpPr>
        <p:spPr>
          <a:xfrm>
            <a:off x="1522413" y="3754350"/>
            <a:ext cx="9144000" cy="1242000"/>
          </a:xfrm>
        </p:spPr>
        <p:txBody>
          <a:bodyPr/>
          <a:lstStyle>
            <a:lvl1pPr algn="ctr">
              <a:defRPr baseline="0">
                <a:solidFill>
                  <a:schemeClr val="tx1">
                    <a:lumMod val="85000"/>
                    <a:lumOff val="15000"/>
                  </a:schemeClr>
                </a:solidFill>
                <a:latin typeface="Arial" panose="020B0604020202020204" pitchFamily="34" charset="0"/>
                <a:ea typeface="幼圆" panose="02010509060101010101" pitchFamily="49" charset="-122"/>
              </a:defRPr>
            </a:lvl1pPr>
          </a:lstStyle>
          <a:p>
            <a:pPr lvl="0" fontAlgn="auto"/>
            <a:r>
              <a:rPr lang="zh-CN" altLang="en-US" strike="noStrike" noProof="1"/>
              <a:t>单击此处编辑母版文本样式</a:t>
            </a:r>
            <a:endParaRPr lang="zh-CN" altLang="en-US" strike="noStrike" noProof="1"/>
          </a:p>
        </p:txBody>
      </p:sp>
      <p:sp>
        <p:nvSpPr>
          <p:cNvPr id="3" name="日期占位符 2"/>
          <p:cNvSpPr>
            <a:spLocks noGrp="1"/>
          </p:cNvSpPr>
          <p:nvPr>
            <p:ph type="dt" sz="half" idx="10"/>
            <p:custDataLst>
              <p:tags r:id="rId9"/>
            </p:custDataLst>
          </p:nvPr>
        </p:nvSpPr>
        <p:spPr>
          <a:xfrm>
            <a:off x="880533" y="5619750"/>
            <a:ext cx="2698751" cy="238125"/>
          </a:xfrm>
          <a:prstGeom prst="rect">
            <a:avLst/>
          </a:prstGeom>
        </p:spPr>
        <p:txBody>
          <a:bodyPr vert="horz" lIns="91440" tIns="45720" rIns="91440" bIns="45720" rtlCol="0" anchor="ctr">
            <a:normAutofit/>
          </a:bodyPr>
          <a:lstStyle>
            <a:lvl1pPr>
              <a:defRPr baseline="0">
                <a:latin typeface="Arial" panose="020B0604020202020204" pitchFamily="34" charset="0"/>
                <a:ea typeface="幼圆" panose="02010509060101010101" pitchFamily="49" charset="-122"/>
              </a:defRPr>
            </a:lvl1pPr>
          </a:lstStyle>
          <a:p>
            <a:pPr fontAlgn="base"/>
            <a:fld id="{760FBDFE-C587-4B4C-A407-44438C67B59E}" type="datetimeFigureOut">
              <a:rPr lang="zh-CN" altLang="en-US" strike="noStrike" noProof="1" smtClean="0">
                <a:latin typeface="Arial" panose="020B0604020202020204" pitchFamily="34" charset="0"/>
                <a:ea typeface="幼圆" panose="02010509060101010101" pitchFamily="49" charset="-122"/>
                <a:cs typeface="+mn-cs"/>
              </a:rPr>
            </a:fld>
            <a:endParaRPr lang="zh-CN" altLang="en-US" strike="noStrike" noProof="1"/>
          </a:p>
        </p:txBody>
      </p:sp>
      <p:sp>
        <p:nvSpPr>
          <p:cNvPr id="4" name="页脚占位符 3"/>
          <p:cNvSpPr>
            <a:spLocks noGrp="1"/>
          </p:cNvSpPr>
          <p:nvPr>
            <p:ph type="ftr" sz="quarter" idx="11"/>
            <p:custDataLst>
              <p:tags r:id="rId10"/>
            </p:custDataLst>
          </p:nvPr>
        </p:nvSpPr>
        <p:spPr>
          <a:xfrm>
            <a:off x="4116917" y="5619750"/>
            <a:ext cx="3958167" cy="238125"/>
          </a:xfrm>
          <a:prstGeom prst="rect">
            <a:avLst/>
          </a:prstGeom>
        </p:spPr>
        <p:txBody>
          <a:bodyPr vert="horz" lIns="91440" tIns="45720" rIns="91440" bIns="45720" rtlCol="0" anchor="ctr">
            <a:normAutofit/>
          </a:bodyPr>
          <a:lstStyle>
            <a:lvl1pPr>
              <a:defRPr baseline="0">
                <a:latin typeface="Arial" panose="020B0604020202020204" pitchFamily="34" charset="0"/>
                <a:ea typeface="幼圆" panose="02010509060101010101" pitchFamily="49" charset="-122"/>
              </a:defRPr>
            </a:lvl1pPr>
          </a:lstStyle>
          <a:p>
            <a:pPr fontAlgn="base"/>
            <a:endParaRPr lang="zh-CN" altLang="en-US" strike="noStrike" noProof="1"/>
          </a:p>
        </p:txBody>
      </p:sp>
      <p:sp>
        <p:nvSpPr>
          <p:cNvPr id="5" name="灯片编号占位符 4"/>
          <p:cNvSpPr>
            <a:spLocks noGrp="1"/>
          </p:cNvSpPr>
          <p:nvPr>
            <p:ph type="sldNum" sz="quarter" idx="12"/>
            <p:custDataLst>
              <p:tags r:id="rId11"/>
            </p:custDataLst>
          </p:nvPr>
        </p:nvSpPr>
        <p:spPr>
          <a:xfrm>
            <a:off x="8610600" y="5619750"/>
            <a:ext cx="2700867" cy="238125"/>
          </a:xfrm>
          <a:prstGeom prst="rect">
            <a:avLst/>
          </a:prstGeom>
        </p:spPr>
        <p:txBody>
          <a:bodyPr vert="horz" lIns="91440" tIns="45720" rIns="91440" bIns="45720" rtlCol="0" anchor="ctr">
            <a:normAutofit/>
          </a:bodyPr>
          <a:lstStyle>
            <a:lvl1pPr>
              <a:defRPr baseline="0">
                <a:latin typeface="Arial" panose="020B0604020202020204" pitchFamily="34" charset="0"/>
                <a:ea typeface="幼圆" panose="02010509060101010101" pitchFamily="49" charset="-122"/>
              </a:defRPr>
            </a:lvl1pPr>
          </a:lstStyle>
          <a:p>
            <a:pPr fontAlgn="base"/>
            <a:fld id="{49AE70B2-8BF9-45C0-BB95-33D1B9D3A854}" type="slidenum">
              <a:rPr lang="zh-CN" altLang="en-US" strike="noStrike" noProof="1" smtClean="0">
                <a:latin typeface="Arial" panose="020B0604020202020204" pitchFamily="34" charset="0"/>
                <a:ea typeface="幼圆" panose="02010509060101010101" pitchFamily="49" charset="-122"/>
                <a:cs typeface="+mn-cs"/>
              </a:rPr>
            </a:fld>
            <a:endParaRPr lang="zh-CN" altLang="en-US" strike="noStrike" noProof="1"/>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file:///D:\qq&#25991;&#20214;\712321467\Image\C2C\Image2\%7b75232B38-A165-1FB7-499C-2E1C792CACB5%7d.png" TargetMode="External"/><Relationship Id="rId14" Type="http://schemas.openxmlformats.org/officeDocument/2006/relationships/image" Target="../media/image4.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pic>
        <p:nvPicPr>
          <p:cNvPr id="7" name="图片 1073743875" descr="学科网 zxxk.com"/>
          <p:cNvPicPr>
            <a:picLocks noChangeAspect="1"/>
          </p:cNvPicPr>
          <p:nvPr/>
        </p:nvPicPr>
        <p:blipFill>
          <a:blip r:embed="rId14" r:link="rId15"/>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jpeg"/><Relationship Id="rId1" Type="http://schemas.openxmlformats.org/officeDocument/2006/relationships/hyperlink" Target="http://pic.sogou.com/d?query=%D0%B4%D7%F7%26mood=0%26picformat=0%26mode=1%26di=2%26w=05009900%26dr=1%26_asf=pic.sogou.com%26_ast=1442046435%26did=4"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6.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hyperlink" Target="http://pic.sogou.com/d?query=%D0%B4%D7%F7%26mood=0%26picformat=0%26mode=1%26di=2%26w=05009900%26dr=1%26_asf=pic.sogou.com%26_ast=1442046435%26did=3"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ctrTitle"/>
          </p:nvPr>
        </p:nvSpPr>
        <p:spPr>
          <a:xfrm>
            <a:off x="510540" y="334010"/>
            <a:ext cx="10157460" cy="3176270"/>
          </a:xfrm>
        </p:spPr>
        <p:txBody>
          <a:bodyPr>
            <a:normAutofit fontScale="90000"/>
          </a:bodyPr>
          <a:lstStyle/>
          <a:p>
            <a:pPr algn="ctr"/>
            <a:br>
              <a:rPr lang="en-US" altLang="zh-CN" b="1">
                <a:solidFill>
                  <a:srgbClr val="002060"/>
                </a:solidFill>
              </a:rPr>
            </a:br>
            <a:r>
              <a:rPr lang="en-US" altLang="zh-CN" b="1">
                <a:solidFill>
                  <a:srgbClr val="002060"/>
                </a:solidFill>
              </a:rPr>
              <a:t>                  </a:t>
            </a:r>
            <a:r>
              <a:rPr lang="zh-CN" altLang="en-US" sz="4800" b="1">
                <a:solidFill>
                  <a:srgbClr val="FF0000"/>
                </a:solidFill>
              </a:rPr>
              <a:t>《</a:t>
            </a:r>
            <a:r>
              <a:rPr lang="en-US" altLang="zh-CN" sz="4800" b="1">
                <a:solidFill>
                  <a:srgbClr val="FF0000"/>
                </a:solidFill>
              </a:rPr>
              <a:t> </a:t>
            </a:r>
            <a:r>
              <a:rPr lang="zh-CN" altLang="en-US" sz="4800" b="1">
                <a:solidFill>
                  <a:srgbClr val="FF0000"/>
                </a:solidFill>
              </a:rPr>
              <a:t>朝花夕拾》</a:t>
            </a:r>
            <a:br>
              <a:rPr lang="zh-CN" altLang="en-US" sz="4800" b="1"/>
            </a:br>
            <a:r>
              <a:rPr lang="en-US" altLang="zh-CN" b="1"/>
              <a:t>       </a:t>
            </a:r>
            <a:r>
              <a:rPr lang="zh-CN" altLang="en-US" b="1"/>
              <a:t>人物形象和主题阅读梳理</a:t>
            </a:r>
            <a:br>
              <a:rPr lang="en-US" altLang="zh-CN" b="1"/>
            </a:br>
            <a:r>
              <a:rPr lang="en-US" altLang="zh-CN" b="1"/>
              <a:t>                        </a:t>
            </a:r>
            <a:endParaRPr lang="zh-CN" altLang="en-US" sz="3600" b="1"/>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文本占位符 29698"/>
          <p:cNvSpPr>
            <a:spLocks noGrp="1"/>
          </p:cNvSpPr>
          <p:nvPr>
            <p:ph type="body" idx="1"/>
          </p:nvPr>
        </p:nvSpPr>
        <p:spPr>
          <a:xfrm>
            <a:off x="0" y="0"/>
            <a:ext cx="11579225" cy="6264275"/>
          </a:xfrm>
        </p:spPr>
        <p:txBody>
          <a:bodyPr vert="horz" lIns="91440" tIns="45720" rIns="91440" bIns="45720" rtlCol="0">
            <a:noAutofit/>
          </a:bodyPr>
          <a:lstStyle/>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8.</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《琐记》</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8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9.</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《藤野先生》</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146685" y="0"/>
            <a:ext cx="12045315" cy="3415030"/>
          </a:xfrm>
          <a:prstGeom prst="rect">
            <a:avLst/>
          </a:prstGeom>
          <a:noFill/>
        </p:spPr>
        <p:txBody>
          <a:bodyPr wrap="square" rtlCol="0" anchor="t">
            <a:spAutoFit/>
          </a:bodyPr>
          <a:lstStyle/>
          <a:p>
            <a:r>
              <a:rPr lang="en-US" altLang="zh-CN" sz="3600" b="1">
                <a:latin typeface="楷体" panose="02010609060101010101" charset="-122"/>
                <a:ea typeface="楷体" panose="02010609060101010101" charset="-122"/>
                <a:cs typeface="楷体" panose="02010609060101010101" charset="-122"/>
                <a:sym typeface="+mn-ea"/>
              </a:rPr>
              <a:t>            忆叙鲁迅为了寻找“</a:t>
            </a:r>
            <a:r>
              <a:rPr lang="en-US" altLang="zh-CN" sz="3600" b="1">
                <a:solidFill>
                  <a:srgbClr val="C00000"/>
                </a:solidFill>
                <a:latin typeface="楷体" panose="02010609060101010101" charset="-122"/>
                <a:ea typeface="楷体" panose="02010609060101010101" charset="-122"/>
                <a:cs typeface="楷体" panose="02010609060101010101" charset="-122"/>
                <a:sym typeface="+mn-ea"/>
              </a:rPr>
              <a:t>另一类的人们</a:t>
            </a:r>
            <a:r>
              <a:rPr lang="en-US" altLang="zh-CN" sz="3600" b="1">
                <a:latin typeface="楷体" panose="02010609060101010101" charset="-122"/>
                <a:ea typeface="楷体" panose="02010609060101010101" charset="-122"/>
                <a:cs typeface="楷体" panose="02010609060101010101" charset="-122"/>
                <a:sym typeface="+mn-ea"/>
              </a:rPr>
              <a:t>”而到</a:t>
            </a:r>
            <a:r>
              <a:rPr lang="en-US" altLang="zh-CN" sz="3600" b="1">
                <a:solidFill>
                  <a:srgbClr val="C00000"/>
                </a:solidFill>
                <a:latin typeface="楷体" panose="02010609060101010101" charset="-122"/>
                <a:ea typeface="楷体" panose="02010609060101010101" charset="-122"/>
                <a:cs typeface="楷体" panose="02010609060101010101" charset="-122"/>
                <a:sym typeface="+mn-ea"/>
              </a:rPr>
              <a:t>南京</a:t>
            </a:r>
            <a:r>
              <a:rPr lang="en-US" altLang="zh-CN" sz="3600" b="1">
                <a:latin typeface="楷体" panose="02010609060101010101" charset="-122"/>
                <a:ea typeface="楷体" panose="02010609060101010101" charset="-122"/>
                <a:cs typeface="楷体" panose="02010609060101010101" charset="-122"/>
                <a:sym typeface="+mn-ea"/>
              </a:rPr>
              <a:t>求学的经过。作品描述了当时的</a:t>
            </a:r>
            <a:r>
              <a:rPr lang="en-US" altLang="zh-CN" sz="3600" b="1">
                <a:solidFill>
                  <a:srgbClr val="C00000"/>
                </a:solidFill>
                <a:latin typeface="楷体" panose="02010609060101010101" charset="-122"/>
                <a:ea typeface="楷体" panose="02010609060101010101" charset="-122"/>
                <a:cs typeface="楷体" panose="02010609060101010101" charset="-122"/>
                <a:sym typeface="+mn-ea"/>
              </a:rPr>
              <a:t>江南水师学堂</a:t>
            </a:r>
            <a:r>
              <a:rPr lang="en-US" altLang="zh-CN" sz="3600" b="1">
                <a:latin typeface="楷体" panose="02010609060101010101" charset="-122"/>
                <a:ea typeface="楷体" panose="02010609060101010101" charset="-122"/>
                <a:cs typeface="楷体" panose="02010609060101010101" charset="-122"/>
                <a:sym typeface="+mn-ea"/>
              </a:rPr>
              <a:t>(后改名为雷电学校)和</a:t>
            </a:r>
            <a:r>
              <a:rPr lang="en-US" altLang="zh-CN" sz="3600" b="1">
                <a:solidFill>
                  <a:srgbClr val="C00000"/>
                </a:solidFill>
                <a:latin typeface="楷体" panose="02010609060101010101" charset="-122"/>
                <a:ea typeface="楷体" panose="02010609060101010101" charset="-122"/>
                <a:cs typeface="楷体" panose="02010609060101010101" charset="-122"/>
                <a:sym typeface="+mn-ea"/>
              </a:rPr>
              <a:t>矿务铁路学堂</a:t>
            </a:r>
            <a:r>
              <a:rPr lang="en-US" altLang="zh-CN" sz="3600" b="1">
                <a:latin typeface="楷体" panose="02010609060101010101" charset="-122"/>
                <a:ea typeface="楷体" panose="02010609060101010101" charset="-122"/>
                <a:cs typeface="楷体" panose="02010609060101010101" charset="-122"/>
                <a:sym typeface="+mn-ea"/>
              </a:rPr>
              <a:t>的种种弊端和求知的艰难，批评了洋务派办学的“乌烟瘴气”。作者记述了最初接触</a:t>
            </a:r>
            <a:r>
              <a:rPr lang="en-US" altLang="zh-CN" sz="3600" b="1">
                <a:solidFill>
                  <a:srgbClr val="C00000"/>
                </a:solidFill>
                <a:latin typeface="楷体" panose="02010609060101010101" charset="-122"/>
                <a:ea typeface="楷体" panose="02010609060101010101" charset="-122"/>
                <a:cs typeface="楷体" panose="02010609060101010101" charset="-122"/>
                <a:sym typeface="+mn-ea"/>
              </a:rPr>
              <a:t>进化论</a:t>
            </a:r>
            <a:r>
              <a:rPr lang="en-US" altLang="zh-CN" sz="3600" b="1">
                <a:latin typeface="楷体" panose="02010609060101010101" charset="-122"/>
                <a:ea typeface="楷体" panose="02010609060101010101" charset="-122"/>
                <a:cs typeface="楷体" panose="02010609060101010101" charset="-122"/>
                <a:sym typeface="+mn-ea"/>
              </a:rPr>
              <a:t>的兴奋心情和不顾老辈反对，如饥如渴地阅读</a:t>
            </a:r>
            <a:r>
              <a:rPr lang="en-US" altLang="zh-CN" sz="3600" b="1">
                <a:solidFill>
                  <a:srgbClr val="C00000"/>
                </a:solidFill>
                <a:latin typeface="楷体" panose="02010609060101010101" charset="-122"/>
                <a:ea typeface="楷体" panose="02010609060101010101" charset="-122"/>
                <a:cs typeface="楷体" panose="02010609060101010101" charset="-122"/>
                <a:sym typeface="+mn-ea"/>
              </a:rPr>
              <a:t>《天演论》</a:t>
            </a:r>
            <a:r>
              <a:rPr lang="en-US" altLang="zh-CN" sz="3600" b="1">
                <a:latin typeface="楷体" panose="02010609060101010101" charset="-122"/>
                <a:ea typeface="楷体" panose="02010609060101010101" charset="-122"/>
                <a:cs typeface="楷体" panose="02010609060101010101" charset="-122"/>
                <a:sym typeface="+mn-ea"/>
              </a:rPr>
              <a:t>的情景，表现出探求真理的强烈欲望。</a:t>
            </a:r>
            <a:endParaRPr lang="zh-CN" altLang="en-US" sz="3600"/>
          </a:p>
        </p:txBody>
      </p:sp>
      <p:sp>
        <p:nvSpPr>
          <p:cNvPr id="3" name="文本框 2"/>
          <p:cNvSpPr txBox="1"/>
          <p:nvPr/>
        </p:nvSpPr>
        <p:spPr>
          <a:xfrm>
            <a:off x="146685" y="3793490"/>
            <a:ext cx="12045315" cy="2861310"/>
          </a:xfrm>
          <a:prstGeom prst="rect">
            <a:avLst/>
          </a:prstGeom>
          <a:noFill/>
        </p:spPr>
        <p:txBody>
          <a:bodyPr wrap="square" rtlCol="0" anchor="t">
            <a:spAutoFit/>
          </a:bodyPr>
          <a:lstStyle/>
          <a:p>
            <a:r>
              <a:rPr lang="en-US" altLang="zh-CN" sz="3600" b="1">
                <a:solidFill>
                  <a:schemeClr val="tx1">
                    <a:lumMod val="95000"/>
                    <a:lumOff val="5000"/>
                  </a:schemeClr>
                </a:solidFill>
                <a:latin typeface="楷体" panose="02010609060101010101" charset="-122"/>
                <a:ea typeface="楷体" panose="02010609060101010101" charset="-122"/>
                <a:sym typeface="+mn-ea"/>
              </a:rPr>
              <a:t>                </a:t>
            </a:r>
            <a:r>
              <a:rPr lang="zh-CN" altLang="en-US" sz="3600" b="1">
                <a:solidFill>
                  <a:schemeClr val="tx1">
                    <a:lumMod val="95000"/>
                    <a:lumOff val="5000"/>
                  </a:schemeClr>
                </a:solidFill>
                <a:latin typeface="楷体" panose="02010609060101010101" charset="-122"/>
                <a:ea typeface="楷体" panose="02010609060101010101" charset="-122"/>
                <a:sym typeface="+mn-ea"/>
              </a:rPr>
              <a:t>着重叙述了作者在</a:t>
            </a:r>
            <a:r>
              <a:rPr lang="zh-CN" altLang="en-US" sz="3600" b="1">
                <a:solidFill>
                  <a:srgbClr val="FF0000"/>
                </a:solidFill>
                <a:latin typeface="楷体" panose="02010609060101010101" charset="-122"/>
                <a:ea typeface="楷体" panose="02010609060101010101" charset="-122"/>
                <a:sym typeface="+mn-ea"/>
              </a:rPr>
              <a:t>仙台</a:t>
            </a:r>
            <a:r>
              <a:rPr lang="zh-CN" altLang="en-US" sz="3600" b="1">
                <a:solidFill>
                  <a:schemeClr val="tx1">
                    <a:lumMod val="95000"/>
                    <a:lumOff val="5000"/>
                  </a:schemeClr>
                </a:solidFill>
                <a:latin typeface="楷体" panose="02010609060101010101" charset="-122"/>
                <a:ea typeface="楷体" panose="02010609060101010101" charset="-122"/>
                <a:sym typeface="+mn-ea"/>
              </a:rPr>
              <a:t>和藤野先生交往的四件事：</a:t>
            </a:r>
            <a:r>
              <a:rPr lang="zh-CN" altLang="en-US" sz="3600" b="1">
                <a:solidFill>
                  <a:srgbClr val="FF0000"/>
                </a:solidFill>
                <a:latin typeface="楷体" panose="02010609060101010101" charset="-122"/>
                <a:ea typeface="楷体" panose="02010609060101010101" charset="-122"/>
                <a:sym typeface="+mn-ea"/>
              </a:rPr>
              <a:t>添改讲义</a:t>
            </a:r>
            <a:r>
              <a:rPr lang="zh-CN" altLang="en-US" sz="3600" b="1">
                <a:solidFill>
                  <a:schemeClr val="tx1">
                    <a:lumMod val="95000"/>
                    <a:lumOff val="5000"/>
                  </a:schemeClr>
                </a:solidFill>
                <a:latin typeface="楷体" panose="02010609060101010101" charset="-122"/>
                <a:ea typeface="楷体" panose="02010609060101010101" charset="-122"/>
                <a:sym typeface="+mn-ea"/>
              </a:rPr>
              <a:t>、</a:t>
            </a:r>
            <a:r>
              <a:rPr lang="zh-CN" altLang="en-US" sz="3600" b="1">
                <a:solidFill>
                  <a:srgbClr val="FF0000"/>
                </a:solidFill>
                <a:latin typeface="楷体" panose="02010609060101010101" charset="-122"/>
                <a:ea typeface="楷体" panose="02010609060101010101" charset="-122"/>
                <a:sym typeface="+mn-ea"/>
              </a:rPr>
              <a:t>纠正解剖图</a:t>
            </a:r>
            <a:r>
              <a:rPr lang="zh-CN" altLang="en-US" sz="3600" b="1">
                <a:solidFill>
                  <a:schemeClr val="tx1">
                    <a:lumMod val="95000"/>
                    <a:lumOff val="5000"/>
                  </a:schemeClr>
                </a:solidFill>
                <a:latin typeface="楷体" panose="02010609060101010101" charset="-122"/>
                <a:ea typeface="楷体" panose="02010609060101010101" charset="-122"/>
                <a:sym typeface="+mn-ea"/>
              </a:rPr>
              <a:t>、</a:t>
            </a:r>
            <a:r>
              <a:rPr lang="zh-CN" altLang="en-US" sz="3600" b="1">
                <a:solidFill>
                  <a:srgbClr val="FF0000"/>
                </a:solidFill>
                <a:latin typeface="楷体" panose="02010609060101010101" charset="-122"/>
                <a:ea typeface="楷体" panose="02010609060101010101" charset="-122"/>
                <a:sym typeface="+mn-ea"/>
              </a:rPr>
              <a:t>关心实习</a:t>
            </a:r>
            <a:r>
              <a:rPr lang="zh-CN" altLang="en-US" sz="3600" b="1">
                <a:solidFill>
                  <a:schemeClr val="tx1">
                    <a:lumMod val="95000"/>
                    <a:lumOff val="5000"/>
                  </a:schemeClr>
                </a:solidFill>
                <a:latin typeface="楷体" panose="02010609060101010101" charset="-122"/>
                <a:ea typeface="楷体" panose="02010609060101010101" charset="-122"/>
                <a:sym typeface="+mn-ea"/>
              </a:rPr>
              <a:t>、</a:t>
            </a:r>
            <a:r>
              <a:rPr lang="zh-CN" altLang="en-US" sz="3600" b="1">
                <a:solidFill>
                  <a:srgbClr val="FF0000"/>
                </a:solidFill>
                <a:latin typeface="楷体" panose="02010609060101010101" charset="-122"/>
                <a:ea typeface="楷体" panose="02010609060101010101" charset="-122"/>
                <a:sym typeface="+mn-ea"/>
              </a:rPr>
              <a:t>了解裹脚</a:t>
            </a:r>
            <a:r>
              <a:rPr lang="zh-CN" altLang="en-US" sz="3600" b="1">
                <a:solidFill>
                  <a:schemeClr val="tx1">
                    <a:lumMod val="95000"/>
                    <a:lumOff val="5000"/>
                  </a:schemeClr>
                </a:solidFill>
                <a:latin typeface="楷体" panose="02010609060101010101" charset="-122"/>
                <a:ea typeface="楷体" panose="02010609060101010101" charset="-122"/>
                <a:sym typeface="+mn-ea"/>
              </a:rPr>
              <a:t>，</a:t>
            </a:r>
            <a:r>
              <a:rPr lang="zh-CN" altLang="en-US" sz="3600" b="1" smtClean="0">
                <a:solidFill>
                  <a:schemeClr val="tx1">
                    <a:lumMod val="95000"/>
                    <a:lumOff val="5000"/>
                  </a:schemeClr>
                </a:solidFill>
                <a:latin typeface="楷体" panose="02010609060101010101" charset="-122"/>
                <a:ea typeface="楷体" panose="02010609060101010101" charset="-122"/>
                <a:sym typeface="+mn-ea"/>
              </a:rPr>
              <a:t>赞扬其没有</a:t>
            </a:r>
            <a:r>
              <a:rPr lang="zh-CN" altLang="en-US" sz="3600" b="1">
                <a:solidFill>
                  <a:schemeClr val="tx1">
                    <a:lumMod val="95000"/>
                    <a:lumOff val="5000"/>
                  </a:schemeClr>
                </a:solidFill>
                <a:latin typeface="楷体" panose="02010609060101010101" charset="-122"/>
                <a:ea typeface="楷体" panose="02010609060101010101" charset="-122"/>
                <a:sym typeface="+mn-ea"/>
              </a:rPr>
              <a:t>民族偏见的伟大性格和正直、热忱、高尚的品质，表达了对藤野先生的敬佩、感激和怀念之情，回顾了自己在日本求学时期探索救国道路和思想转变的过程。</a:t>
            </a:r>
            <a:endParaRPr lang="en-US" altLang="zh-CN" sz="3600" b="1">
              <a:solidFill>
                <a:schemeClr val="tx1">
                  <a:lumMod val="95000"/>
                  <a:lumOff val="5000"/>
                </a:schemeClr>
              </a:solidFill>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699">
                                            <p:txEl>
                                              <p:charRg st="144" end="155"/>
                                            </p:txEl>
                                          </p:spTgt>
                                        </p:tgtEl>
                                        <p:attrNameLst>
                                          <p:attrName>style.visibility</p:attrName>
                                        </p:attrNameLst>
                                      </p:cBhvr>
                                      <p:to>
                                        <p:strVal val="visible"/>
                                      </p:to>
                                    </p:set>
                                    <p:anim calcmode="lin" valueType="num">
                                      <p:cBhvr additive="base">
                                        <p:cTn id="7" dur="500" fill="hold"/>
                                        <p:tgtEl>
                                          <p:spTgt spid="29699">
                                            <p:txEl>
                                              <p:charRg st="144" end="15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charRg st="144" end="15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29699">
                                            <p:txEl>
                                              <p:charRg st="155" end="260"/>
                                            </p:txEl>
                                          </p:spTgt>
                                        </p:tgtEl>
                                        <p:attrNameLst>
                                          <p:attrName>style.visibility</p:attrName>
                                        </p:attrNameLst>
                                      </p:cBhvr>
                                      <p:to>
                                        <p:strVal val="visible"/>
                                      </p:to>
                                    </p:set>
                                    <p:animEffect transition="in" filter="wheel(4)">
                                      <p:cBhvr>
                                        <p:cTn id="13" dur="2000"/>
                                        <p:tgtEl>
                                          <p:spTgt spid="29699">
                                            <p:txEl>
                                              <p:charRg st="155" end="26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9699">
                                            <p:txEl>
                                              <p:pRg st="7" end="7"/>
                                            </p:txEl>
                                          </p:spTgt>
                                        </p:tgtEl>
                                        <p:attrNameLst>
                                          <p:attrName>style.visibility</p:attrName>
                                        </p:attrNameLst>
                                      </p:cBhvr>
                                      <p:to>
                                        <p:strVal val="visible"/>
                                      </p:to>
                                    </p:set>
                                    <p:anim calcmode="lin" valueType="num">
                                      <p:cBhvr additive="base">
                                        <p:cTn id="24" dur="500" fill="hold"/>
                                        <p:tgtEl>
                                          <p:spTgt spid="29699">
                                            <p:txEl>
                                              <p:pRg st="7" end="7"/>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969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ppt_x"/>
                                          </p:val>
                                        </p:tav>
                                        <p:tav tm="100000">
                                          <p:val>
                                            <p:strVal val="#ppt_x"/>
                                          </p:val>
                                        </p:tav>
                                      </p:tavLst>
                                    </p:anim>
                                    <p:anim calcmode="lin" valueType="num">
                                      <p:cBhvr additive="base">
                                        <p:cTn id="3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文本占位符 29698"/>
          <p:cNvSpPr>
            <a:spLocks noGrp="1"/>
          </p:cNvSpPr>
          <p:nvPr>
            <p:ph type="body" idx="1"/>
          </p:nvPr>
        </p:nvSpPr>
        <p:spPr>
          <a:xfrm>
            <a:off x="0" y="120650"/>
            <a:ext cx="3884295" cy="878205"/>
          </a:xfrm>
        </p:spPr>
        <p:txBody>
          <a:bodyPr vert="horz" lIns="91440" tIns="45720" rIns="91440" bIns="45720" rtlCol="0">
            <a:noAutofit/>
          </a:bodyPr>
          <a:lstStyle/>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10.</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《范爱农》</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386715" y="3607435"/>
            <a:ext cx="11130915" cy="2799715"/>
          </a:xfrm>
          <a:prstGeom prst="rect">
            <a:avLst/>
          </a:prstGeom>
          <a:noFill/>
        </p:spPr>
        <p:txBody>
          <a:bodyPr wrap="square" rtlCol="0" anchor="t">
            <a:spAutoFit/>
          </a:bodyPr>
          <a:lstStyle/>
          <a:p>
            <a:r>
              <a:rPr lang="en-US" altLang="zh-CN" sz="4400" b="1">
                <a:latin typeface="楷体" panose="02010609060101010101" charset="-122"/>
                <a:ea typeface="楷体" panose="02010609060101010101" charset="-122"/>
                <a:cs typeface="楷体" panose="02010609060101010101" charset="-122"/>
                <a:sym typeface="+mn-ea"/>
              </a:rPr>
              <a:t>《琐记》、《藤野先生》、《范爱农》三篇作品，记述鲁迅离开家乡到南京、日本求学和回国后的一段经历，留下了</a:t>
            </a:r>
            <a:r>
              <a:rPr lang="en-US" altLang="zh-CN" sz="4400" b="1">
                <a:solidFill>
                  <a:srgbClr val="C00000"/>
                </a:solidFill>
                <a:latin typeface="楷体" panose="02010609060101010101" charset="-122"/>
                <a:ea typeface="楷体" panose="02010609060101010101" charset="-122"/>
                <a:cs typeface="楷体" panose="02010609060101010101" charset="-122"/>
                <a:sym typeface="+mn-ea"/>
              </a:rPr>
              <a:t>青年鲁迅</a:t>
            </a:r>
            <a:r>
              <a:rPr lang="en-US" altLang="zh-CN" sz="4400" b="1">
                <a:latin typeface="楷体" panose="02010609060101010101" charset="-122"/>
                <a:ea typeface="楷体" panose="02010609060101010101" charset="-122"/>
                <a:cs typeface="楷体" panose="02010609060101010101" charset="-122"/>
                <a:sym typeface="+mn-ea"/>
              </a:rPr>
              <a:t>在追求真理的人生道路上沉重的脚印。</a:t>
            </a:r>
            <a:endParaRPr lang="en-US" altLang="zh-CN" sz="4400" b="1">
              <a:latin typeface="楷体" panose="02010609060101010101" charset="-122"/>
              <a:ea typeface="楷体" panose="02010609060101010101" charset="-122"/>
              <a:cs typeface="楷体" panose="02010609060101010101" charset="-122"/>
              <a:sym typeface="+mn-ea"/>
            </a:endParaRPr>
          </a:p>
        </p:txBody>
      </p:sp>
      <p:sp>
        <p:nvSpPr>
          <p:cNvPr id="3" name="文本框 2"/>
          <p:cNvSpPr txBox="1"/>
          <p:nvPr/>
        </p:nvSpPr>
        <p:spPr>
          <a:xfrm>
            <a:off x="161925" y="120650"/>
            <a:ext cx="12030075" cy="3169285"/>
          </a:xfrm>
          <a:prstGeom prst="rect">
            <a:avLst/>
          </a:prstGeom>
          <a:noFill/>
        </p:spPr>
        <p:txBody>
          <a:bodyPr wrap="square" rtlCol="0" anchor="t">
            <a:spAutoFit/>
          </a:bodyPr>
          <a:lstStyle/>
          <a:p>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noProof="0" smtClean="0">
                <a:ln>
                  <a:noFill/>
                </a:ln>
                <a:effectLst/>
                <a:uLnTx/>
                <a:uFillTx/>
                <a:latin typeface="楷体" panose="02010609060101010101" charset="-122"/>
                <a:ea typeface="楷体" panose="02010609060101010101" charset="-122"/>
                <a:sym typeface="+mn-ea"/>
              </a:rPr>
              <a:t>追叙作者在日留学时和回国后与范爱农接触的几个生活片段，描述了范爱农在革命前不满</a:t>
            </a:r>
            <a:r>
              <a:rPr lang="zh-CN" altLang="en-US" sz="4000" b="1" smtClean="0">
                <a:latin typeface="楷体" panose="02010609060101010101" charset="-122"/>
                <a:ea typeface="楷体" panose="02010609060101010101" charset="-122"/>
                <a:sym typeface="+mn-ea"/>
              </a:rPr>
              <a:t>社会黑暗而</a:t>
            </a:r>
            <a:r>
              <a:rPr lang="zh-CN" altLang="en-US" sz="4000" b="1" noProof="0" smtClean="0">
                <a:ln>
                  <a:noFill/>
                </a:ln>
                <a:effectLst/>
                <a:uLnTx/>
                <a:uFillTx/>
                <a:latin typeface="楷体" panose="02010609060101010101" charset="-122"/>
                <a:ea typeface="楷体" panose="02010609060101010101" charset="-122"/>
                <a:sym typeface="+mn-ea"/>
              </a:rPr>
              <a:t>追求革命，辛亥革命后又备受打击迫害的遭遇，</a:t>
            </a:r>
            <a:r>
              <a:rPr lang="zh-CN" altLang="en-US" sz="4000" b="1" noProof="0" smtClean="0">
                <a:ln>
                  <a:noFill/>
                </a:ln>
                <a:solidFill>
                  <a:srgbClr val="FF0000"/>
                </a:solidFill>
                <a:uLnTx/>
                <a:uFillTx/>
                <a:latin typeface="楷体" panose="02010609060101010101" charset="-122"/>
                <a:ea typeface="楷体" panose="02010609060101010101" charset="-122"/>
                <a:sym typeface="+mn-ea"/>
              </a:rPr>
              <a:t>表现了对旧民主</a:t>
            </a:r>
            <a:r>
              <a:rPr lang="zh-CN" altLang="en-US" sz="4000" b="1" noProof="0" smtClean="0">
                <a:ln>
                  <a:noFill/>
                </a:ln>
                <a:solidFill>
                  <a:srgbClr val="FB2413"/>
                </a:solidFill>
                <a:uLnTx/>
                <a:uFillTx/>
                <a:latin typeface="楷体" panose="02010609060101010101" charset="-122"/>
                <a:ea typeface="楷体" panose="02010609060101010101" charset="-122"/>
                <a:sym typeface="+mn-ea"/>
              </a:rPr>
              <a:t>主义</a:t>
            </a:r>
            <a:r>
              <a:rPr lang="zh-CN" altLang="en-US" sz="4000" b="1" noProof="0" smtClean="0">
                <a:ln>
                  <a:noFill/>
                </a:ln>
                <a:solidFill>
                  <a:srgbClr val="FF0000"/>
                </a:solidFill>
                <a:uLnTx/>
                <a:uFillTx/>
                <a:latin typeface="楷体" panose="02010609060101010101" charset="-122"/>
                <a:ea typeface="楷体" panose="02010609060101010101" charset="-122"/>
                <a:sym typeface="+mn-ea"/>
              </a:rPr>
              <a:t>革命的失望和对这位正直倔强的爱国者的同情和悼念。</a:t>
            </a:r>
            <a:endParaRPr lang="en-US" altLang="zh-CN" sz="4000" b="1">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699">
                                            <p:txEl>
                                              <p:charRg st="144" end="155"/>
                                            </p:txEl>
                                          </p:spTgt>
                                        </p:tgtEl>
                                        <p:attrNameLst>
                                          <p:attrName>style.visibility</p:attrName>
                                        </p:attrNameLst>
                                      </p:cBhvr>
                                      <p:to>
                                        <p:strVal val="visible"/>
                                      </p:to>
                                    </p:set>
                                    <p:anim calcmode="lin" valueType="num">
                                      <p:cBhvr additive="base">
                                        <p:cTn id="7" dur="500" fill="hold"/>
                                        <p:tgtEl>
                                          <p:spTgt spid="29699">
                                            <p:txEl>
                                              <p:charRg st="144" end="15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charRg st="144" end="15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29699">
                                            <p:txEl>
                                              <p:charRg st="155" end="260"/>
                                            </p:txEl>
                                          </p:spTgt>
                                        </p:tgtEl>
                                        <p:attrNameLst>
                                          <p:attrName>style.visibility</p:attrName>
                                        </p:attrNameLst>
                                      </p:cBhvr>
                                      <p:to>
                                        <p:strVal val="visible"/>
                                      </p:to>
                                    </p:set>
                                    <p:animEffect transition="in" filter="wheel(4)">
                                      <p:cBhvr>
                                        <p:cTn id="13" dur="2000"/>
                                        <p:tgtEl>
                                          <p:spTgt spid="29699">
                                            <p:txEl>
                                              <p:charRg st="155" end="26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250" fill="hold">
                                          <p:stCondLst>
                                            <p:cond delay="0"/>
                                          </p:stCondLst>
                                        </p:cTn>
                                        <p:tgtEl>
                                          <p:spTgt spid="3"/>
                                        </p:tgtEl>
                                        <p:attrNameLst>
                                          <p:attrName>style.visibility</p:attrName>
                                        </p:attrNameLst>
                                      </p:cBhvr>
                                      <p:to>
                                        <p:strVal val="visible"/>
                                      </p:to>
                                    </p:set>
                                    <p:anim calcmode="lin" valueType="num">
                                      <p:cBhvr additive="base">
                                        <p:cTn id="18" dur="250" fill="hold"/>
                                        <p:tgtEl>
                                          <p:spTgt spid="3"/>
                                        </p:tgtEl>
                                        <p:attrNameLst>
                                          <p:attrName>ppt_x</p:attrName>
                                        </p:attrNameLst>
                                      </p:cBhvr>
                                      <p:tavLst>
                                        <p:tav tm="0">
                                          <p:val>
                                            <p:strVal val="#ppt_x"/>
                                          </p:val>
                                        </p:tav>
                                        <p:tav tm="100000">
                                          <p:val>
                                            <p:strVal val="#ppt_x"/>
                                          </p:val>
                                        </p:tav>
                                      </p:tavLst>
                                    </p:anim>
                                    <p:anim calcmode="lin" valueType="num">
                                      <p:cBhvr additive="base">
                                        <p:cTn id="19" dur="2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128905" y="0"/>
            <a:ext cx="2955925" cy="858520"/>
          </a:xfrm>
        </p:spPr>
        <p:txBody>
          <a:bodyPr/>
          <a:lstStyle/>
          <a:p>
            <a:r>
              <a:rPr lang="zh-CN" altLang="en-US">
                <a:solidFill>
                  <a:srgbClr val="FF0000"/>
                </a:solidFill>
              </a:rPr>
              <a:t>人物形象</a:t>
            </a:r>
            <a:endParaRPr lang="zh-CN" altLang="en-US">
              <a:solidFill>
                <a:srgbClr val="FF0000"/>
              </a:solidFill>
            </a:endParaRPr>
          </a:p>
        </p:txBody>
      </p:sp>
      <p:graphicFrame>
        <p:nvGraphicFramePr>
          <p:cNvPr id="4" name="表格 3"/>
          <p:cNvGraphicFramePr>
            <a:graphicFrameLocks noGrp="1"/>
          </p:cNvGraphicFramePr>
          <p:nvPr>
            <p:custDataLst>
              <p:tags r:id="rId1"/>
            </p:custDataLst>
          </p:nvPr>
        </p:nvGraphicFramePr>
        <p:xfrm>
          <a:off x="224790" y="685165"/>
          <a:ext cx="11743055" cy="3992245"/>
        </p:xfrm>
        <a:graphic>
          <a:graphicData uri="http://schemas.openxmlformats.org/drawingml/2006/table">
            <a:tbl>
              <a:tblPr firstRow="1" bandRow="1">
                <a:tableStyleId>{5940675A-B579-460E-94D1-54222C63F5DA}</a:tableStyleId>
              </a:tblPr>
              <a:tblGrid>
                <a:gridCol w="1565910"/>
                <a:gridCol w="5260340"/>
                <a:gridCol w="2767965"/>
                <a:gridCol w="2148840"/>
              </a:tblGrid>
              <a:tr h="499110">
                <a:tc>
                  <a:txBody>
                    <a:bodyPr wrap="square"/>
                    <a:lstStyle/>
                    <a:p>
                      <a:pPr indent="0" algn="ctr">
                        <a:buNone/>
                      </a:pPr>
                      <a:r>
                        <a:rPr lang="en-US" sz="3200" b="1">
                          <a:latin typeface="Times New Roman" panose="02020603050405020304" charset="0"/>
                          <a:cs typeface="Times New Roman" panose="02020603050405020304" charset="0"/>
                        </a:rPr>
                        <a:t>人物</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200" b="1">
                          <a:latin typeface="Times New Roman" panose="02020603050405020304" charset="0"/>
                          <a:cs typeface="Times New Roman" panose="02020603050405020304" charset="0"/>
                        </a:rPr>
                        <a:t>典型描写/情节</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200" b="1">
                          <a:latin typeface="Times New Roman" panose="02020603050405020304" charset="0"/>
                          <a:cs typeface="Times New Roman" panose="02020603050405020304" charset="0"/>
                        </a:rPr>
                        <a:t>人物形象</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200" b="1">
                          <a:latin typeface="Times New Roman" panose="02020603050405020304" charset="0"/>
                          <a:cs typeface="Times New Roman" panose="02020603050405020304" charset="0"/>
                        </a:rPr>
                        <a:t>作者情感</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93135">
                <a:tc>
                  <a:txBody>
                    <a:bodyPr wrap="square"/>
                    <a:lstStyle/>
                    <a:p>
                      <a:pPr indent="0" algn="ctr">
                        <a:buNone/>
                      </a:pPr>
                      <a:r>
                        <a:rPr lang="en-US" sz="3200" b="1">
                          <a:latin typeface="Times New Roman" panose="02020603050405020304" charset="0"/>
                          <a:cs typeface="Times New Roman" panose="02020603050405020304" charset="0"/>
                        </a:rPr>
                        <a:t>阿长(长妈妈)</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200" b="1">
                          <a:latin typeface="Times New Roman" panose="02020603050405020304" charset="0"/>
                          <a:cs typeface="Times New Roman" panose="02020603050405020304" charset="0"/>
                        </a:rPr>
                        <a:t>一到夏天</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睡觉时她伸开两脚两手</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在床中间摆成一个</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大</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字。平日喜欢</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切切察察</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谋害</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过</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我</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的隐鼠</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后主动为</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我</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买思慕已久的《山海经》。</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200" b="1">
                          <a:latin typeface="Times New Roman" panose="02020603050405020304" charset="0"/>
                          <a:cs typeface="Times New Roman" panose="02020603050405020304" charset="0"/>
                        </a:rPr>
                        <a:t>虽饶舌多事</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迷信无知</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但朴实</a:t>
                      </a:r>
                      <a:r>
                        <a:rPr lang="en-US" sz="3200" b="1">
                          <a:latin typeface="宋体" panose="02010600030101010101" pitchFamily="2" charset="-122"/>
                          <a:ea typeface="宋体" panose="02010600030101010101" pitchFamily="2" charset="-122"/>
                          <a:cs typeface="宋体" panose="02010600030101010101" pitchFamily="2" charset="-122"/>
                        </a:rPr>
                        <a:t>， </a:t>
                      </a:r>
                      <a:r>
                        <a:rPr lang="en-US" sz="3200" b="1">
                          <a:latin typeface="Times New Roman" panose="02020603050405020304" charset="0"/>
                          <a:cs typeface="Times New Roman" panose="02020603050405020304" charset="0"/>
                        </a:rPr>
                        <a:t>善良</a:t>
                      </a:r>
                      <a:r>
                        <a:rPr lang="zh-CN" altLang="en-US" sz="3200" b="1">
                          <a:latin typeface="Times New Roman" panose="02020603050405020304" charset="0"/>
                          <a:cs typeface="Times New Roman" panose="02020603050405020304" charset="0"/>
                        </a:rPr>
                        <a:t>，</a:t>
                      </a:r>
                      <a:r>
                        <a:rPr lang="en-US" sz="3200" b="1">
                          <a:latin typeface="Times New Roman" panose="02020603050405020304" charset="0"/>
                          <a:cs typeface="Times New Roman" panose="02020603050405020304" charset="0"/>
                        </a:rPr>
                        <a:t>有爱心</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200" b="1">
                          <a:latin typeface="Times New Roman" panose="02020603050405020304" charset="0"/>
                          <a:cs typeface="Times New Roman" panose="02020603050405020304" charset="0"/>
                        </a:rPr>
                        <a:t>感激、</a:t>
                      </a:r>
                      <a:endParaRPr lang="en-US" sz="3200" b="1">
                        <a:latin typeface="Times New Roman" panose="02020603050405020304" charset="0"/>
                        <a:cs typeface="Times New Roman" panose="02020603050405020304" charset="0"/>
                      </a:endParaRPr>
                    </a:p>
                    <a:p>
                      <a:pPr indent="0" algn="ctr">
                        <a:buNone/>
                      </a:pPr>
                      <a:r>
                        <a:rPr lang="en-US" sz="3200" b="1">
                          <a:latin typeface="Times New Roman" panose="02020603050405020304" charset="0"/>
                          <a:cs typeface="Times New Roman" panose="02020603050405020304" charset="0"/>
                        </a:rPr>
                        <a:t>怀念</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224790" y="4784090"/>
            <a:ext cx="11743055" cy="1322070"/>
          </a:xfrm>
          <a:prstGeom prst="rect">
            <a:avLst/>
          </a:prstGeom>
          <a:noFill/>
        </p:spPr>
        <p:txBody>
          <a:bodyPr wrap="square" rtlCol="0" anchor="t">
            <a:spAutoFit/>
          </a:bodyPr>
          <a:lstStyle/>
          <a:p>
            <a:pPr indent="0">
              <a:buNone/>
            </a:pPr>
            <a:r>
              <a:rPr lang="en-US" sz="4000" b="1">
                <a:latin typeface="楷体" panose="02010609060101010101" charset="-122"/>
                <a:ea typeface="楷体" panose="02010609060101010101" charset="-122"/>
                <a:cs typeface="楷体" panose="02010609060101010101" charset="-122"/>
                <a:sym typeface="+mn-ea"/>
              </a:rPr>
              <a:t>“阿长”涉及</a:t>
            </a:r>
            <a:r>
              <a:rPr lang="zh-CN" altLang="en-US" sz="4000" b="1">
                <a:latin typeface="楷体" panose="02010609060101010101" charset="-122"/>
                <a:ea typeface="楷体" panose="02010609060101010101" charset="-122"/>
                <a:cs typeface="楷体" panose="02010609060101010101" charset="-122"/>
                <a:sym typeface="+mn-ea"/>
              </a:rPr>
              <a:t>的</a:t>
            </a:r>
            <a:r>
              <a:rPr lang="en-US" sz="4000" b="1">
                <a:latin typeface="楷体" panose="02010609060101010101" charset="-122"/>
                <a:ea typeface="楷体" panose="02010609060101010101" charset="-122"/>
                <a:cs typeface="楷体" panose="02010609060101010101" charset="-122"/>
                <a:sym typeface="+mn-ea"/>
              </a:rPr>
              <a:t>作品</a:t>
            </a:r>
            <a:r>
              <a:rPr lang="zh-CN" altLang="en-US" sz="4000" b="1">
                <a:latin typeface="楷体" panose="02010609060101010101" charset="-122"/>
                <a:ea typeface="楷体" panose="02010609060101010101" charset="-122"/>
                <a:cs typeface="楷体" panose="02010609060101010101" charset="-122"/>
                <a:sym typeface="+mn-ea"/>
              </a:rPr>
              <a:t>：</a:t>
            </a:r>
            <a:r>
              <a:rPr lang="en-US" sz="4000" b="1">
                <a:latin typeface="楷体" panose="02010609060101010101" charset="-122"/>
                <a:ea typeface="楷体" panose="02010609060101010101" charset="-122"/>
                <a:cs typeface="楷体" panose="02010609060101010101" charset="-122"/>
                <a:sym typeface="+mn-ea"/>
              </a:rPr>
              <a:t>《从百草园到三味书屋》《阿长与〈山海经〉》《狗·猫·鼠》</a:t>
            </a:r>
            <a:endParaRPr lang="en-US" altLang="en-US" sz="4000" b="1">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custDataLst>
              <p:tags r:id="rId1"/>
            </p:custDataLst>
          </p:nvPr>
        </p:nvGraphicFramePr>
        <p:xfrm>
          <a:off x="224790" y="499110"/>
          <a:ext cx="11743055" cy="1463040"/>
        </p:xfrm>
        <a:graphic>
          <a:graphicData uri="http://schemas.openxmlformats.org/drawingml/2006/table">
            <a:tbl>
              <a:tblPr firstRow="1" bandRow="1">
                <a:tableStyleId>{5940675A-B579-460E-94D1-54222C63F5DA}</a:tableStyleId>
              </a:tblPr>
              <a:tblGrid>
                <a:gridCol w="1565910"/>
                <a:gridCol w="5260340"/>
                <a:gridCol w="2873375"/>
                <a:gridCol w="2043430"/>
              </a:tblGrid>
              <a:tr h="1463040">
                <a:tc>
                  <a:txBody>
                    <a:bodyPr wrap="square"/>
                    <a:lstStyle/>
                    <a:p>
                      <a:pPr indent="0" algn="ctr">
                        <a:buNone/>
                      </a:pPr>
                      <a:r>
                        <a:rPr lang="en-US" sz="3200" b="1">
                          <a:latin typeface="Times New Roman" panose="02020603050405020304" charset="0"/>
                          <a:cs typeface="Times New Roman" panose="02020603050405020304" charset="0"/>
                        </a:rPr>
                        <a:t>寿镜吾</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200" b="1">
                          <a:latin typeface="Times New Roman" panose="02020603050405020304" charset="0"/>
                          <a:cs typeface="Times New Roman" panose="02020603050405020304" charset="0"/>
                        </a:rPr>
                        <a:t>他有一条戒尺</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但是不常用</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也有罚跪的规则</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也不常用</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普通总不过瞪几眼。</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200" b="1">
                          <a:latin typeface="Times New Roman" panose="02020603050405020304" charset="0"/>
                          <a:cs typeface="Times New Roman" panose="02020603050405020304" charset="0"/>
                        </a:rPr>
                        <a:t>博学</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宽容</a:t>
                      </a:r>
                      <a:r>
                        <a:rPr lang="zh-CN" altLang="en-US" sz="3200" b="1">
                          <a:latin typeface="楷体" panose="02010609060101010101" charset="-122"/>
                          <a:ea typeface="楷体" panose="02010609060101010101" charset="-122"/>
                          <a:cs typeface="Times New Roman" panose="02020603050405020304" charset="0"/>
                        </a:rPr>
                        <a:t>，</a:t>
                      </a:r>
                      <a:r>
                        <a:rPr lang="en-US" sz="3200" b="1">
                          <a:latin typeface="Times New Roman" panose="02020603050405020304" charset="0"/>
                          <a:cs typeface="Times New Roman" panose="02020603050405020304" charset="0"/>
                        </a:rPr>
                        <a:t>淳朴</a:t>
                      </a:r>
                      <a:r>
                        <a:rPr lang="en-US" sz="3200" b="1">
                          <a:latin typeface="宋体" panose="02010600030101010101" pitchFamily="2" charset="-122"/>
                          <a:ea typeface="宋体" panose="02010600030101010101" pitchFamily="2" charset="-122"/>
                          <a:cs typeface="宋体" panose="02010600030101010101" pitchFamily="2" charset="-122"/>
                        </a:rPr>
                        <a:t>，</a:t>
                      </a:r>
                      <a:endParaRPr lang="en-US" sz="3200" b="1">
                        <a:latin typeface="宋体" panose="02010600030101010101" pitchFamily="2" charset="-122"/>
                        <a:ea typeface="宋体" panose="02010600030101010101" pitchFamily="2" charset="-122"/>
                        <a:cs typeface="宋体" panose="02010600030101010101" pitchFamily="2" charset="-122"/>
                      </a:endParaRPr>
                    </a:p>
                    <a:p>
                      <a:pPr indent="0">
                        <a:buNone/>
                      </a:pPr>
                      <a:r>
                        <a:rPr lang="en-US" sz="3200" b="1">
                          <a:latin typeface="Times New Roman" panose="02020603050405020304" charset="0"/>
                          <a:cs typeface="Times New Roman" panose="02020603050405020304" charset="0"/>
                        </a:rPr>
                        <a:t>严而不厉</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200" b="1">
                          <a:latin typeface="Times New Roman" panose="02020603050405020304" charset="0"/>
                          <a:cs typeface="Times New Roman" panose="02020603050405020304" charset="0"/>
                        </a:rPr>
                        <a:t>敬重、</a:t>
                      </a:r>
                      <a:endParaRPr lang="en-US" sz="3200" b="1">
                        <a:latin typeface="Times New Roman" panose="02020603050405020304" charset="0"/>
                        <a:cs typeface="Times New Roman" panose="02020603050405020304" charset="0"/>
                      </a:endParaRPr>
                    </a:p>
                    <a:p>
                      <a:pPr indent="0" algn="ctr">
                        <a:buNone/>
                      </a:pPr>
                      <a:r>
                        <a:rPr lang="en-US" sz="3200" b="1">
                          <a:latin typeface="Times New Roman" panose="02020603050405020304" charset="0"/>
                          <a:cs typeface="Times New Roman" panose="02020603050405020304" charset="0"/>
                        </a:rPr>
                        <a:t>怀念</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aphicFrame>
        <p:nvGraphicFramePr>
          <p:cNvPr id="2" name="表格 1"/>
          <p:cNvGraphicFramePr>
            <a:graphicFrameLocks noGrp="1"/>
          </p:cNvGraphicFramePr>
          <p:nvPr/>
        </p:nvGraphicFramePr>
        <p:xfrm>
          <a:off x="224155" y="0"/>
          <a:ext cx="11743055" cy="499110"/>
        </p:xfrm>
        <a:graphic>
          <a:graphicData uri="http://schemas.openxmlformats.org/drawingml/2006/table">
            <a:tbl>
              <a:tblPr firstRow="1" bandRow="1">
                <a:tableStyleId>{5940675A-B579-460E-94D1-54222C63F5DA}</a:tableStyleId>
              </a:tblPr>
              <a:tblGrid>
                <a:gridCol w="1565910"/>
                <a:gridCol w="5260340"/>
                <a:gridCol w="2858770"/>
                <a:gridCol w="2058035"/>
              </a:tblGrid>
              <a:tr h="499110">
                <a:tc>
                  <a:txBody>
                    <a:bodyPr wrap="square"/>
                    <a:lstStyle/>
                    <a:p>
                      <a:pPr indent="0" algn="ctr">
                        <a:buNone/>
                      </a:pPr>
                      <a:r>
                        <a:rPr lang="en-US" sz="3200" b="1">
                          <a:latin typeface="Times New Roman" panose="02020603050405020304" charset="0"/>
                          <a:cs typeface="Times New Roman" panose="02020603050405020304" charset="0"/>
                        </a:rPr>
                        <a:t>人物</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200" b="1">
                          <a:latin typeface="Times New Roman" panose="02020603050405020304" charset="0"/>
                          <a:cs typeface="Times New Roman" panose="02020603050405020304" charset="0"/>
                        </a:rPr>
                        <a:t>典型描写/情节</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200" b="1">
                          <a:latin typeface="Times New Roman" panose="02020603050405020304" charset="0"/>
                          <a:cs typeface="Times New Roman" panose="02020603050405020304" charset="0"/>
                        </a:rPr>
                        <a:t>人物形象</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200" b="1">
                          <a:latin typeface="Times New Roman" panose="02020603050405020304" charset="0"/>
                          <a:cs typeface="Times New Roman" panose="02020603050405020304" charset="0"/>
                        </a:rPr>
                        <a:t>作者情感</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aphicFrame>
        <p:nvGraphicFramePr>
          <p:cNvPr id="3" name="表格 2"/>
          <p:cNvGraphicFramePr>
            <a:graphicFrameLocks noGrp="1"/>
          </p:cNvGraphicFramePr>
          <p:nvPr/>
        </p:nvGraphicFramePr>
        <p:xfrm>
          <a:off x="224790" y="1962150"/>
          <a:ext cx="11743055" cy="1636395"/>
        </p:xfrm>
        <a:graphic>
          <a:graphicData uri="http://schemas.openxmlformats.org/drawingml/2006/table">
            <a:tbl>
              <a:tblPr firstRow="1" bandRow="1">
                <a:tableStyleId>{5940675A-B579-460E-94D1-54222C63F5DA}</a:tableStyleId>
              </a:tblPr>
              <a:tblGrid>
                <a:gridCol w="1565910"/>
                <a:gridCol w="5260340"/>
                <a:gridCol w="2887980"/>
                <a:gridCol w="2028825"/>
              </a:tblGrid>
              <a:tr h="1636395">
                <a:tc>
                  <a:txBody>
                    <a:bodyPr wrap="square"/>
                    <a:lstStyle/>
                    <a:p>
                      <a:pPr indent="0" algn="ctr">
                        <a:buNone/>
                      </a:pPr>
                      <a:r>
                        <a:rPr lang="en-US" sz="3200" b="1">
                          <a:latin typeface="Times New Roman" panose="02020603050405020304" charset="0"/>
                          <a:cs typeface="Times New Roman" panose="02020603050405020304" charset="0"/>
                        </a:rPr>
                        <a:t>藤野先生</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200" b="1">
                          <a:latin typeface="Times New Roman" panose="02020603050405020304" charset="0"/>
                          <a:cs typeface="Times New Roman" panose="02020603050405020304" charset="0"/>
                        </a:rPr>
                        <a:t>其实进来的是一个黑瘦的先生</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八字须</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戴着眼镜</a:t>
                      </a:r>
                      <a:r>
                        <a:rPr lang="en-US" sz="3200" b="1">
                          <a:latin typeface="宋体" panose="02010600030101010101" pitchFamily="2" charset="-122"/>
                          <a:ea typeface="宋体" panose="02010600030101010101" pitchFamily="2" charset="-122"/>
                          <a:cs typeface="宋体" panose="02010600030101010101" pitchFamily="2" charset="-122"/>
                        </a:rPr>
                        <a:t>，</a:t>
                      </a:r>
                      <a:r>
                        <a:rPr lang="en-US" sz="3200" b="1">
                          <a:latin typeface="Times New Roman" panose="02020603050405020304" charset="0"/>
                          <a:cs typeface="Times New Roman" panose="02020603050405020304" charset="0"/>
                        </a:rPr>
                        <a:t>挟着一叠大大小小的书。</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200" b="1">
                          <a:latin typeface="Times New Roman" panose="02020603050405020304" charset="0"/>
                          <a:cs typeface="Times New Roman" panose="02020603050405020304" charset="0"/>
                        </a:rPr>
                        <a:t>正直热忱</a:t>
                      </a:r>
                      <a:r>
                        <a:rPr lang="en-US" sz="3200" b="1">
                          <a:latin typeface="宋体" panose="02010600030101010101" pitchFamily="2" charset="-122"/>
                          <a:ea typeface="宋体" panose="02010600030101010101" pitchFamily="2" charset="-122"/>
                          <a:cs typeface="宋体" panose="02010600030101010101" pitchFamily="2" charset="-122"/>
                        </a:rPr>
                        <a:t>，  </a:t>
                      </a:r>
                      <a:r>
                        <a:rPr lang="en-US" sz="3200" b="1">
                          <a:latin typeface="Times New Roman" panose="02020603050405020304" charset="0"/>
                          <a:cs typeface="Times New Roman" panose="02020603050405020304" charset="0"/>
                        </a:rPr>
                        <a:t>治学严谨</a:t>
                      </a:r>
                      <a:r>
                        <a:rPr lang="en-US" sz="3200" b="1">
                          <a:latin typeface="宋体" panose="02010600030101010101" pitchFamily="2" charset="-122"/>
                          <a:ea typeface="宋体" panose="02010600030101010101" pitchFamily="2" charset="-122"/>
                          <a:cs typeface="宋体" panose="02010600030101010101" pitchFamily="2" charset="-122"/>
                        </a:rPr>
                        <a:t>，  </a:t>
                      </a:r>
                      <a:r>
                        <a:rPr lang="zh-CN" altLang="en-US" sz="3200" b="1">
                          <a:latin typeface="宋体" panose="02010600030101010101" pitchFamily="2" charset="-122"/>
                          <a:ea typeface="宋体" panose="02010600030101010101" pitchFamily="2" charset="-122"/>
                          <a:cs typeface="宋体" panose="02010600030101010101" pitchFamily="2" charset="-122"/>
                        </a:rPr>
                        <a:t>没有</a:t>
                      </a:r>
                      <a:r>
                        <a:rPr lang="en-US" sz="3200" b="1">
                          <a:latin typeface="Times New Roman" panose="02020603050405020304" charset="0"/>
                          <a:cs typeface="Times New Roman" panose="02020603050405020304" charset="0"/>
                        </a:rPr>
                        <a:t>民族偏见</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200" b="1">
                          <a:latin typeface="Times New Roman" panose="02020603050405020304" charset="0"/>
                          <a:cs typeface="Times New Roman" panose="02020603050405020304" charset="0"/>
                        </a:rPr>
                        <a:t>敬佩</a:t>
                      </a:r>
                      <a:r>
                        <a:rPr lang="zh-CN" altLang="en-US" sz="3200" b="1">
                          <a:latin typeface="Times New Roman" panose="02020603050405020304" charset="0"/>
                          <a:cs typeface="Times New Roman" panose="02020603050405020304" charset="0"/>
                        </a:rPr>
                        <a:t>、</a:t>
                      </a:r>
                      <a:r>
                        <a:rPr lang="en-US" sz="3200" b="1">
                          <a:latin typeface="Times New Roman" panose="02020603050405020304" charset="0"/>
                          <a:cs typeface="Times New Roman" panose="02020603050405020304" charset="0"/>
                        </a:rPr>
                        <a:t>感激、怀念</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aphicFrame>
        <p:nvGraphicFramePr>
          <p:cNvPr id="5" name="表格 4"/>
          <p:cNvGraphicFramePr>
            <a:graphicFrameLocks noGrp="1"/>
          </p:cNvGraphicFramePr>
          <p:nvPr/>
        </p:nvGraphicFramePr>
        <p:xfrm>
          <a:off x="224155" y="3598545"/>
          <a:ext cx="11743055" cy="3413760"/>
        </p:xfrm>
        <a:graphic>
          <a:graphicData uri="http://schemas.openxmlformats.org/drawingml/2006/table">
            <a:tbl>
              <a:tblPr firstRow="1" bandRow="1">
                <a:tableStyleId>{5940675A-B579-460E-94D1-54222C63F5DA}</a:tableStyleId>
              </a:tblPr>
              <a:tblGrid>
                <a:gridCol w="1565910"/>
                <a:gridCol w="5260340"/>
                <a:gridCol w="2873375"/>
                <a:gridCol w="2043430"/>
              </a:tblGrid>
              <a:tr h="3413760">
                <a:tc>
                  <a:txBody>
                    <a:bodyPr wrap="square"/>
                    <a:lstStyle/>
                    <a:p>
                      <a:pPr indent="0" algn="ctr">
                        <a:buNone/>
                      </a:pPr>
                      <a:r>
                        <a:rPr lang="en-US" sz="3200" b="1">
                          <a:latin typeface="Times New Roman" panose="02020603050405020304" charset="0"/>
                          <a:cs typeface="Times New Roman" panose="02020603050405020304" charset="0"/>
                        </a:rPr>
                        <a:t>无常</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100" b="1">
                          <a:latin typeface="Times New Roman" panose="02020603050405020304" charset="0"/>
                          <a:cs typeface="Times New Roman" panose="02020603050405020304" charset="0"/>
                        </a:rPr>
                        <a:t>大王出了牌票</a:t>
                      </a:r>
                      <a:r>
                        <a:rPr lang="en-US" sz="3100" b="1">
                          <a:latin typeface="宋体" panose="02010600030101010101" pitchFamily="2" charset="-122"/>
                          <a:ea typeface="宋体" panose="02010600030101010101" pitchFamily="2" charset="-122"/>
                          <a:cs typeface="宋体" panose="02010600030101010101" pitchFamily="2" charset="-122"/>
                        </a:rPr>
                        <a:t>，</a:t>
                      </a:r>
                      <a:r>
                        <a:rPr lang="en-US" sz="3100" b="1">
                          <a:latin typeface="Times New Roman" panose="02020603050405020304" charset="0"/>
                          <a:cs typeface="Times New Roman" panose="02020603050405020304" charset="0"/>
                        </a:rPr>
                        <a:t>叫我去拿隔壁的癞子。问了起来呢</a:t>
                      </a:r>
                      <a:r>
                        <a:rPr lang="en-US" sz="3100" b="1">
                          <a:latin typeface="宋体" panose="02010600030101010101" pitchFamily="2" charset="-122"/>
                          <a:ea typeface="宋体" panose="02010600030101010101" pitchFamily="2" charset="-122"/>
                          <a:cs typeface="宋体" panose="02010600030101010101" pitchFamily="2" charset="-122"/>
                        </a:rPr>
                        <a:t>，</a:t>
                      </a:r>
                      <a:r>
                        <a:rPr lang="en-US" sz="3100" b="1">
                          <a:latin typeface="Times New Roman" panose="02020603050405020304" charset="0"/>
                          <a:cs typeface="Times New Roman" panose="02020603050405020304" charset="0"/>
                        </a:rPr>
                        <a:t>原来是我堂房的阿侄。</a:t>
                      </a:r>
                      <a:r>
                        <a:rPr lang="zh-CN" sz="3100" b="1">
                          <a:latin typeface="Calibri" panose="020F0502020204030204"/>
                          <a:ea typeface="宋体" panose="02010600030101010101" pitchFamily="2" charset="-122"/>
                          <a:sym typeface="+mn-ea"/>
                        </a:rPr>
                        <a:t>无常看到母亲哭死去的儿子那么悲伤，决定放儿子“还阳半刻”，被顶头上司阎罗王打了四十大棒。</a:t>
                      </a:r>
                      <a:endParaRPr lang="en-US" altLang="en-US" sz="31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200" b="1">
                          <a:latin typeface="Times New Roman" panose="02020603050405020304" charset="0"/>
                          <a:cs typeface="Times New Roman" panose="02020603050405020304" charset="0"/>
                        </a:rPr>
                        <a:t>有人情味</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200" b="1">
                          <a:latin typeface="Times New Roman" panose="02020603050405020304" charset="0"/>
                          <a:cs typeface="Times New Roman" panose="02020603050405020304" charset="0"/>
                        </a:rPr>
                        <a:t>喜爱</a:t>
                      </a:r>
                      <a:endParaRPr lang="en-US" altLang="en-US" sz="32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240030" y="247650"/>
          <a:ext cx="11743055" cy="7132319"/>
        </p:xfrm>
        <a:graphic>
          <a:graphicData uri="http://schemas.openxmlformats.org/drawingml/2006/table">
            <a:tbl>
              <a:tblPr firstRow="1" bandRow="1">
                <a:tableStyleId>{5940675A-B579-460E-94D1-54222C63F5DA}</a:tableStyleId>
              </a:tblPr>
              <a:tblGrid>
                <a:gridCol w="1565910"/>
                <a:gridCol w="4867910"/>
                <a:gridCol w="2662555"/>
                <a:gridCol w="2646680"/>
              </a:tblGrid>
              <a:tr h="231140">
                <a:tc>
                  <a:txBody>
                    <a:bodyPr wrap="square"/>
                    <a:lstStyle/>
                    <a:p>
                      <a:pPr indent="0" algn="ctr">
                        <a:buNone/>
                      </a:pPr>
                      <a:r>
                        <a:rPr lang="en-US" sz="3600" b="1">
                          <a:latin typeface="Times New Roman" panose="02020603050405020304" charset="0"/>
                          <a:cs typeface="Times New Roman" panose="02020603050405020304" charset="0"/>
                        </a:rPr>
                        <a:t>人物</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600" b="1">
                          <a:latin typeface="Times New Roman" panose="02020603050405020304" charset="0"/>
                          <a:cs typeface="Times New Roman" panose="02020603050405020304" charset="0"/>
                        </a:rPr>
                        <a:t>典型描写/情节</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600" b="1">
                          <a:latin typeface="Times New Roman" panose="02020603050405020304" charset="0"/>
                          <a:cs typeface="Times New Roman" panose="02020603050405020304" charset="0"/>
                        </a:rPr>
                        <a:t>人物形象</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600" b="1">
                          <a:latin typeface="Times New Roman" panose="02020603050405020304" charset="0"/>
                          <a:cs typeface="Times New Roman" panose="02020603050405020304" charset="0"/>
                        </a:rPr>
                        <a:t>作者情感</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214620">
                <a:tc>
                  <a:txBody>
                    <a:bodyPr wrap="square"/>
                    <a:lstStyle/>
                    <a:p>
                      <a:pPr indent="0" algn="ctr">
                        <a:buNone/>
                      </a:pPr>
                      <a:r>
                        <a:rPr lang="en-US" sz="3600" b="1">
                          <a:latin typeface="Times New Roman" panose="02020603050405020304" charset="0"/>
                          <a:cs typeface="Times New Roman" panose="02020603050405020304" charset="0"/>
                        </a:rPr>
                        <a:t>衍太太</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600" b="1">
                          <a:latin typeface="Times New Roman" panose="02020603050405020304" charset="0"/>
                          <a:cs typeface="Times New Roman" panose="02020603050405020304" charset="0"/>
                        </a:rPr>
                        <a:t>1.父亲临死时怂恿</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我</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一直呼唤父亲</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后来让</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我</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觉得那是对于父亲最大的错处。</a:t>
                      </a:r>
                      <a:endParaRPr lang="en-US" sz="3600" b="1">
                        <a:latin typeface="Times New Roman" panose="02020603050405020304" charset="0"/>
                        <a:cs typeface="Times New Roman" panose="02020603050405020304" charset="0"/>
                      </a:endParaRPr>
                    </a:p>
                    <a:p>
                      <a:pPr indent="0">
                        <a:buNone/>
                      </a:pPr>
                      <a:r>
                        <a:rPr lang="en-US" sz="3600" b="1">
                          <a:latin typeface="Times New Roman" panose="02020603050405020304" charset="0"/>
                          <a:cs typeface="Times New Roman" panose="02020603050405020304" charset="0"/>
                        </a:rPr>
                        <a:t>2.怂恿别人家的孩子在冬天比赛吃冰</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鼓励他们站着不停</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打旋子</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。3.教唆</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我</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偷母亲的首饰变卖</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我</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并没有偷</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她却放出了流言。</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600" b="1">
                          <a:latin typeface="Times New Roman" panose="02020603050405020304" charset="0"/>
                          <a:cs typeface="Times New Roman" panose="02020603050405020304" charset="0"/>
                        </a:rPr>
                        <a:t>自私自利</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多嘴多舌</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喜欢暗中使坏</a:t>
                      </a:r>
                      <a:r>
                        <a:rPr lang="en-US" sz="3600" b="1">
                          <a:latin typeface="宋体" panose="02010600030101010101" pitchFamily="2" charset="-122"/>
                          <a:ea typeface="宋体" panose="02010600030101010101" pitchFamily="2" charset="-122"/>
                          <a:cs typeface="宋体" panose="02010600030101010101" pitchFamily="2" charset="-122"/>
                        </a:rPr>
                        <a:t>，</a:t>
                      </a:r>
                      <a:endParaRPr lang="en-US" sz="3600" b="1">
                        <a:latin typeface="宋体" panose="02010600030101010101" pitchFamily="2" charset="-122"/>
                        <a:ea typeface="宋体" panose="02010600030101010101" pitchFamily="2" charset="-122"/>
                        <a:cs typeface="宋体" panose="02010600030101010101" pitchFamily="2" charset="-122"/>
                      </a:endParaRPr>
                    </a:p>
                    <a:p>
                      <a:pPr indent="0">
                        <a:buNone/>
                      </a:pPr>
                      <a:r>
                        <a:rPr lang="en-US" sz="3600" b="1">
                          <a:latin typeface="Times New Roman" panose="02020603050405020304" charset="0"/>
                          <a:cs typeface="Times New Roman" panose="02020603050405020304" charset="0"/>
                        </a:rPr>
                        <a:t>表里不一</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爱搬弄是非</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600" b="1">
                          <a:latin typeface="Times New Roman" panose="02020603050405020304" charset="0"/>
                          <a:cs typeface="Times New Roman" panose="02020603050405020304" charset="0"/>
                        </a:rPr>
                        <a:t>表面赞扬</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实际鄙视</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gridSpan="4">
                  <a:txBody>
                    <a:bodyPr wrap="square"/>
                    <a:lstStyle/>
                    <a:p>
                      <a:pPr indent="0">
                        <a:buNone/>
                      </a:pPr>
                      <a:r>
                        <a:rPr lang="en-US" sz="3600" b="1">
                          <a:latin typeface="楷体" panose="02010609060101010101" charset="-122"/>
                          <a:ea typeface="楷体" panose="02010609060101010101" charset="-122"/>
                          <a:cs typeface="楷体" panose="02010609060101010101" charset="-122"/>
                          <a:sym typeface="+mn-ea"/>
                        </a:rPr>
                        <a:t>“衍太太”涉及</a:t>
                      </a:r>
                      <a:r>
                        <a:rPr lang="zh-CN" altLang="en-US" sz="3600" b="1">
                          <a:latin typeface="楷体" panose="02010609060101010101" charset="-122"/>
                          <a:ea typeface="楷体" panose="02010609060101010101" charset="-122"/>
                          <a:cs typeface="楷体" panose="02010609060101010101" charset="-122"/>
                          <a:sym typeface="+mn-ea"/>
                        </a:rPr>
                        <a:t>的</a:t>
                      </a:r>
                      <a:r>
                        <a:rPr lang="en-US" sz="3600" b="1">
                          <a:latin typeface="楷体" panose="02010609060101010101" charset="-122"/>
                          <a:ea typeface="楷体" panose="02010609060101010101" charset="-122"/>
                          <a:cs typeface="楷体" panose="02010609060101010101" charset="-122"/>
                          <a:sym typeface="+mn-ea"/>
                        </a:rPr>
                        <a:t>作品</a:t>
                      </a:r>
                      <a:r>
                        <a:rPr lang="zh-CN" altLang="en-US" sz="3600" b="1">
                          <a:latin typeface="楷体" panose="02010609060101010101" charset="-122"/>
                          <a:ea typeface="楷体" panose="02010609060101010101" charset="-122"/>
                          <a:cs typeface="楷体" panose="02010609060101010101" charset="-122"/>
                          <a:sym typeface="+mn-ea"/>
                        </a:rPr>
                        <a:t>：</a:t>
                      </a:r>
                      <a:r>
                        <a:rPr lang="en-US" sz="3600" b="1">
                          <a:latin typeface="楷体" panose="02010609060101010101" charset="-122"/>
                          <a:ea typeface="楷体" panose="02010609060101010101" charset="-122"/>
                          <a:cs typeface="楷体" panose="02010609060101010101" charset="-122"/>
                          <a:sym typeface="+mn-ea"/>
                        </a:rPr>
                        <a:t>《琐记》《父亲的病》</a:t>
                      </a:r>
                      <a:endParaRPr lang="en-US" altLang="en-US" sz="36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240030" y="247650"/>
          <a:ext cx="11743055" cy="3840481"/>
        </p:xfrm>
        <a:graphic>
          <a:graphicData uri="http://schemas.openxmlformats.org/drawingml/2006/table">
            <a:tbl>
              <a:tblPr firstRow="1" bandRow="1">
                <a:tableStyleId>{5940675A-B579-460E-94D1-54222C63F5DA}</a:tableStyleId>
              </a:tblPr>
              <a:tblGrid>
                <a:gridCol w="1565910"/>
                <a:gridCol w="4777740"/>
                <a:gridCol w="3235325"/>
                <a:gridCol w="2164080"/>
              </a:tblGrid>
              <a:tr h="231140">
                <a:tc>
                  <a:txBody>
                    <a:bodyPr wrap="square"/>
                    <a:lstStyle/>
                    <a:p>
                      <a:pPr indent="0" algn="ctr">
                        <a:buNone/>
                      </a:pPr>
                      <a:r>
                        <a:rPr lang="en-US" sz="3600" b="1">
                          <a:latin typeface="Times New Roman" panose="02020603050405020304" charset="0"/>
                          <a:cs typeface="Times New Roman" panose="02020603050405020304" charset="0"/>
                        </a:rPr>
                        <a:t>人物</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600" b="1">
                          <a:latin typeface="Times New Roman" panose="02020603050405020304" charset="0"/>
                          <a:cs typeface="Times New Roman" panose="02020603050405020304" charset="0"/>
                        </a:rPr>
                        <a:t>典型描写/情节</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600" b="1">
                          <a:latin typeface="Times New Roman" panose="02020603050405020304" charset="0"/>
                          <a:cs typeface="Times New Roman" panose="02020603050405020304" charset="0"/>
                        </a:rPr>
                        <a:t>人物形象</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600" b="1">
                          <a:latin typeface="Times New Roman" panose="02020603050405020304" charset="0"/>
                          <a:cs typeface="Times New Roman" panose="02020603050405020304" charset="0"/>
                        </a:rPr>
                        <a:t>作者情感</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272540">
                <a:tc>
                  <a:txBody>
                    <a:bodyPr wrap="square"/>
                    <a:lstStyle/>
                    <a:p>
                      <a:pPr indent="0" algn="ctr">
                        <a:buNone/>
                      </a:pPr>
                      <a:r>
                        <a:rPr lang="en-US" sz="3600" b="1">
                          <a:latin typeface="Times New Roman" panose="02020603050405020304" charset="0"/>
                          <a:cs typeface="Times New Roman" panose="02020603050405020304" charset="0"/>
                        </a:rPr>
                        <a:t>范爱农</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600" b="1">
                          <a:latin typeface="Times New Roman" panose="02020603050405020304" charset="0"/>
                          <a:cs typeface="Times New Roman" panose="02020603050405020304" charset="0"/>
                        </a:rPr>
                        <a:t>这是一个高大身材、长头发、眼球白多黑少的人</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看人总像在渺视。回国后一直受到排斥和迫害。</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600" b="1">
                          <a:latin typeface="Times New Roman" panose="02020603050405020304" charset="0"/>
                          <a:cs typeface="Times New Roman" panose="02020603050405020304" charset="0"/>
                        </a:rPr>
                        <a:t>觉醒的知识分子</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坦率正直</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有一颗爱国心</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有进步思想</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孤傲正直</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倔强</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追求革命</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600" b="1">
                          <a:latin typeface="Times New Roman" panose="02020603050405020304" charset="0"/>
                          <a:cs typeface="Times New Roman" panose="02020603050405020304" charset="0"/>
                        </a:rPr>
                        <a:t>感伤怀念</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自责愤懑</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aphicFrame>
        <p:nvGraphicFramePr>
          <p:cNvPr id="3" name="表格 2"/>
          <p:cNvGraphicFramePr>
            <a:graphicFrameLocks noGrp="1"/>
          </p:cNvGraphicFramePr>
          <p:nvPr>
            <p:custDataLst>
              <p:tags r:id="rId2"/>
            </p:custDataLst>
          </p:nvPr>
        </p:nvGraphicFramePr>
        <p:xfrm>
          <a:off x="240030" y="4088130"/>
          <a:ext cx="11743055" cy="2743200"/>
        </p:xfrm>
        <a:graphic>
          <a:graphicData uri="http://schemas.openxmlformats.org/drawingml/2006/table">
            <a:tbl>
              <a:tblPr firstRow="1" bandRow="1">
                <a:tableStyleId>{5940675A-B579-460E-94D1-54222C63F5DA}</a:tableStyleId>
              </a:tblPr>
              <a:tblGrid>
                <a:gridCol w="1565910"/>
                <a:gridCol w="4807585"/>
                <a:gridCol w="3251200"/>
                <a:gridCol w="2118360"/>
              </a:tblGrid>
              <a:tr h="462280">
                <a:tc>
                  <a:txBody>
                    <a:bodyPr wrap="square"/>
                    <a:lstStyle/>
                    <a:p>
                      <a:pPr indent="0" algn="ctr">
                        <a:buNone/>
                      </a:pPr>
                      <a:r>
                        <a:rPr lang="en-US" sz="3600" b="1">
                          <a:latin typeface="Times New Roman" panose="02020603050405020304" charset="0"/>
                          <a:cs typeface="Times New Roman" panose="02020603050405020304" charset="0"/>
                        </a:rPr>
                        <a:t>父亲</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给我读熟</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背不出</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就不准去看会。</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他说完</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便站起来</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走进房里去了。</a:t>
                      </a:r>
                      <a:endParaRPr lang="en-US" altLang="en-US" sz="36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3600" b="1">
                          <a:latin typeface="Times New Roman" panose="02020603050405020304" charset="0"/>
                          <a:cs typeface="Times New Roman" panose="02020603050405020304" charset="0"/>
                        </a:rPr>
                        <a:t>严厉</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不懂怎样教育孩子</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3600" b="1">
                          <a:latin typeface="Times New Roman" panose="02020603050405020304" charset="0"/>
                          <a:cs typeface="Times New Roman" panose="02020603050405020304" charset="0"/>
                        </a:rPr>
                        <a:t>无奈不满</a:t>
                      </a:r>
                      <a:r>
                        <a:rPr lang="en-US" sz="3600" b="1">
                          <a:latin typeface="宋体" panose="02010600030101010101" pitchFamily="2" charset="-122"/>
                          <a:ea typeface="宋体" panose="02010600030101010101" pitchFamily="2" charset="-122"/>
                          <a:cs typeface="宋体" panose="02010600030101010101" pitchFamily="2" charset="-122"/>
                        </a:rPr>
                        <a:t>，</a:t>
                      </a:r>
                      <a:r>
                        <a:rPr lang="en-US" sz="3600" b="1">
                          <a:latin typeface="Times New Roman" panose="02020603050405020304" charset="0"/>
                          <a:cs typeface="Times New Roman" panose="02020603050405020304" charset="0"/>
                        </a:rPr>
                        <a:t>自责热爱</a:t>
                      </a:r>
                      <a:endParaRPr lang="en-US" altLang="en-US" sz="36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62915">
                <a:tc gridSpan="4">
                  <a:txBody>
                    <a:bodyPr wrap="square"/>
                    <a:lstStyle/>
                    <a:p>
                      <a:pPr indent="0">
                        <a:buNone/>
                      </a:pPr>
                      <a:r>
                        <a:rPr lang="en-US" sz="3600" b="1">
                          <a:latin typeface="楷体" panose="02010609060101010101" charset="-122"/>
                          <a:ea typeface="楷体" panose="02010609060101010101" charset="-122"/>
                          <a:cs typeface="楷体" panose="02010609060101010101" charset="-122"/>
                          <a:sym typeface="+mn-ea"/>
                        </a:rPr>
                        <a:t>“父亲”涉及</a:t>
                      </a:r>
                      <a:r>
                        <a:rPr lang="zh-CN" altLang="en-US" sz="3600" b="1">
                          <a:latin typeface="楷体" panose="02010609060101010101" charset="-122"/>
                          <a:ea typeface="楷体" panose="02010609060101010101" charset="-122"/>
                          <a:cs typeface="楷体" panose="02010609060101010101" charset="-122"/>
                          <a:sym typeface="+mn-ea"/>
                        </a:rPr>
                        <a:t>的</a:t>
                      </a:r>
                      <a:r>
                        <a:rPr lang="en-US" sz="3600" b="1">
                          <a:latin typeface="楷体" panose="02010609060101010101" charset="-122"/>
                          <a:ea typeface="楷体" panose="02010609060101010101" charset="-122"/>
                          <a:cs typeface="楷体" panose="02010609060101010101" charset="-122"/>
                          <a:sym typeface="+mn-ea"/>
                        </a:rPr>
                        <a:t>作品</a:t>
                      </a:r>
                      <a:r>
                        <a:rPr lang="zh-CN" altLang="en-US" sz="3600" b="1">
                          <a:latin typeface="楷体" panose="02010609060101010101" charset="-122"/>
                          <a:ea typeface="楷体" panose="02010609060101010101" charset="-122"/>
                          <a:cs typeface="楷体" panose="02010609060101010101" charset="-122"/>
                          <a:sym typeface="+mn-ea"/>
                        </a:rPr>
                        <a:t>：</a:t>
                      </a:r>
                      <a:r>
                        <a:rPr lang="en-US" sz="3600" b="1">
                          <a:latin typeface="楷体" panose="02010609060101010101" charset="-122"/>
                          <a:ea typeface="楷体" panose="02010609060101010101" charset="-122"/>
                          <a:cs typeface="楷体" panose="02010609060101010101" charset="-122"/>
                          <a:sym typeface="+mn-ea"/>
                        </a:rPr>
                        <a:t>《父亲的病》《五猖会》</a:t>
                      </a:r>
                      <a:endParaRPr lang="en-US" altLang="en-US" sz="36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2865120" cy="767715"/>
          </a:xfrm>
        </p:spPr>
        <p:txBody>
          <a:bodyPr>
            <a:normAutofit fontScale="90000"/>
          </a:bodyPr>
          <a:lstStyle/>
          <a:p>
            <a:r>
              <a:rPr lang="zh-CN" altLang="en-US" b="1">
                <a:solidFill>
                  <a:srgbClr val="FF0000"/>
                </a:solidFill>
              </a:rPr>
              <a:t>主题思想</a:t>
            </a:r>
            <a:endParaRPr lang="zh-CN" altLang="en-US" b="1">
              <a:solidFill>
                <a:srgbClr val="FF0000"/>
              </a:solidFill>
            </a:endParaRPr>
          </a:p>
        </p:txBody>
      </p:sp>
      <p:sp>
        <p:nvSpPr>
          <p:cNvPr id="3" name="内容占位符 2"/>
          <p:cNvSpPr>
            <a:spLocks noGrp="1"/>
          </p:cNvSpPr>
          <p:nvPr>
            <p:ph idx="1"/>
          </p:nvPr>
        </p:nvSpPr>
        <p:spPr>
          <a:xfrm>
            <a:off x="325755" y="905510"/>
            <a:ext cx="11344275" cy="5271770"/>
          </a:xfrm>
        </p:spPr>
        <p:txBody>
          <a:bodyPr/>
          <a:lstStyle/>
          <a:p>
            <a:pPr marL="0" indent="0">
              <a:buNone/>
            </a:pPr>
            <a:r>
              <a:rPr lang="en-US" altLang="zh-CN" sz="4000" b="1">
                <a:latin typeface="楷体" panose="02010609060101010101" charset="-122"/>
                <a:ea typeface="楷体" panose="02010609060101010101" charset="-122"/>
              </a:rPr>
              <a:t>    </a:t>
            </a:r>
            <a:r>
              <a:rPr lang="zh-CN" altLang="en-US" sz="4000" b="1">
                <a:latin typeface="楷体" panose="02010609060101010101" charset="-122"/>
                <a:ea typeface="楷体" panose="02010609060101010101" charset="-122"/>
              </a:rPr>
              <a:t>作品记述了作者童年的生活和青年时求学的历程，追忆难以忘怀的人和事，抒发了作者对往日亲友和师长的怀念之情。作品在夹叙夹议中，表现出对反动派、守旧势力的抨击和嘲讽，生动地展现了中国社会清末民初的生活情景。</a:t>
            </a:r>
            <a:endParaRPr lang="zh-CN" altLang="en-US" sz="4000" b="1">
              <a:latin typeface="楷体" panose="02010609060101010101" charset="-122"/>
              <a:ea typeface="楷体" panose="02010609060101010101" charset="-122"/>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8750" y="602615"/>
            <a:ext cx="11933555" cy="6255385"/>
          </a:xfrm>
        </p:spPr>
        <p:txBody>
          <a:bodyPr>
            <a:noAutofit/>
          </a:bodyPr>
          <a:lstStyle/>
          <a:p>
            <a:pPr indent="0">
              <a:buNone/>
            </a:pPr>
            <a:r>
              <a:rPr lang="zh-CN" altLang="en-US" sz="4000" b="1">
                <a:solidFill>
                  <a:srgbClr val="CC0000"/>
                </a:solidFill>
                <a:latin typeface="楷体" panose="02010609060101010101" charset="-122"/>
                <a:ea typeface="楷体" panose="02010609060101010101" charset="-122"/>
                <a:cs typeface="楷体" panose="02010609060101010101" charset="-122"/>
                <a:sym typeface="+mn-ea"/>
              </a:rPr>
              <a:t>⑴</a:t>
            </a: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把记叙、描写、抒情和议论有机地融合为一体，充满诗情画意。</a:t>
            </a:r>
            <a:r>
              <a:rPr lang="zh-CN" altLang="en-US" sz="4000" b="1">
                <a:latin typeface="楷体" panose="02010609060101010101" charset="-122"/>
                <a:ea typeface="楷体" panose="02010609060101010101" charset="-122"/>
                <a:cs typeface="楷体" panose="02010609060101010101" charset="-122"/>
                <a:sym typeface="+mn-ea"/>
              </a:rPr>
              <a:t>如《从百草园到三味书屋》。</a:t>
            </a:r>
            <a:endParaRPr lang="zh-CN" altLang="en-US" sz="4000" b="1">
              <a:solidFill>
                <a:schemeClr val="tx2"/>
              </a:solidFill>
              <a:latin typeface="楷体" panose="02010609060101010101" charset="-122"/>
              <a:ea typeface="楷体" panose="02010609060101010101" charset="-122"/>
              <a:cs typeface="楷体" panose="02010609060101010101" charset="-122"/>
            </a:endParaRPr>
          </a:p>
          <a:p>
            <a:pPr indent="0">
              <a:buNone/>
            </a:pPr>
            <a:r>
              <a:rPr lang="zh-CN" altLang="en-US" sz="4000" b="1">
                <a:solidFill>
                  <a:srgbClr val="CC0000"/>
                </a:solidFill>
                <a:latin typeface="楷体" panose="02010609060101010101" charset="-122"/>
                <a:ea typeface="楷体" panose="02010609060101010101" charset="-122"/>
                <a:cs typeface="楷体" panose="02010609060101010101" charset="-122"/>
                <a:sym typeface="+mn-ea"/>
              </a:rPr>
              <a:t>⑵</a:t>
            </a: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在对往事深情的回忆时，插入一些“杂文笔法”</a:t>
            </a:r>
            <a:r>
              <a:rPr lang="zh-CN" altLang="en-US" sz="4000" b="1">
                <a:latin typeface="楷体" panose="02010609060101010101" charset="-122"/>
                <a:ea typeface="楷体" panose="02010609060101010101" charset="-122"/>
                <a:cs typeface="楷体" panose="02010609060101010101" charset="-122"/>
                <a:sym typeface="+mn-ea"/>
              </a:rPr>
              <a:t>如《狗·猫·鼠》《父亲的病》。</a:t>
            </a:r>
            <a:endParaRPr lang="zh-CN" altLang="en-US" sz="4000" b="1">
              <a:solidFill>
                <a:schemeClr val="tx2"/>
              </a:solidFill>
              <a:latin typeface="楷体" panose="02010609060101010101" charset="-122"/>
              <a:ea typeface="楷体" panose="02010609060101010101" charset="-122"/>
              <a:cs typeface="楷体" panose="02010609060101010101" charset="-122"/>
            </a:endParaRPr>
          </a:p>
          <a:p>
            <a:pPr indent="0">
              <a:buNone/>
            </a:pPr>
            <a:r>
              <a:rPr lang="zh-CN" altLang="en-US" sz="4000" b="1">
                <a:solidFill>
                  <a:srgbClr val="CC0000"/>
                </a:solidFill>
                <a:latin typeface="楷体" panose="02010609060101010101" charset="-122"/>
                <a:ea typeface="楷体" panose="02010609060101010101" charset="-122"/>
                <a:cs typeface="楷体" panose="02010609060101010101" charset="-122"/>
                <a:sym typeface="+mn-ea"/>
              </a:rPr>
              <a:t>⑶</a:t>
            </a: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以小见大，写人则写出人物的神韵，写事则写出事件的本质。</a:t>
            </a:r>
            <a:r>
              <a:rPr lang="zh-CN" altLang="en-US" sz="4000" b="1">
                <a:latin typeface="楷体" panose="02010609060101010101" charset="-122"/>
                <a:ea typeface="楷体" panose="02010609060101010101" charset="-122"/>
                <a:cs typeface="楷体" panose="02010609060101010101" charset="-122"/>
                <a:sym typeface="+mn-ea"/>
              </a:rPr>
              <a:t>如《五猖会》《无常》《范爱农》。</a:t>
            </a:r>
            <a:endParaRPr lang="zh-CN" altLang="en-US" sz="4000" b="1">
              <a:latin typeface="楷体" panose="02010609060101010101" charset="-122"/>
              <a:ea typeface="楷体" panose="02010609060101010101" charset="-122"/>
              <a:cs typeface="楷体" panose="02010609060101010101" charset="-122"/>
            </a:endParaRPr>
          </a:p>
          <a:p>
            <a:pPr indent="0">
              <a:buNone/>
            </a:pPr>
            <a:r>
              <a:rPr lang="zh-CN" altLang="en-US" sz="4000" b="1">
                <a:solidFill>
                  <a:srgbClr val="CC0000"/>
                </a:solidFill>
                <a:latin typeface="楷体" panose="02010609060101010101" charset="-122"/>
                <a:ea typeface="楷体" panose="02010609060101010101" charset="-122"/>
                <a:cs typeface="楷体" panose="02010609060101010101" charset="-122"/>
                <a:sym typeface="+mn-ea"/>
              </a:rPr>
              <a:t>⑷</a:t>
            </a: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字里行间处处蕴含着作者激愤的批判和讽刺。</a:t>
            </a:r>
            <a:r>
              <a:rPr lang="zh-CN" altLang="en-US" sz="4000" b="1">
                <a:latin typeface="楷体" panose="02010609060101010101" charset="-122"/>
                <a:ea typeface="楷体" panose="02010609060101010101" charset="-122"/>
                <a:cs typeface="楷体" panose="02010609060101010101" charset="-122"/>
                <a:sym typeface="+mn-ea"/>
              </a:rPr>
              <a:t>如《狗·猫·鼠》《二十四孝图》《父亲的病》。</a:t>
            </a:r>
            <a:endParaRPr lang="zh-CN" altLang="en-US" sz="4000" b="1">
              <a:latin typeface="楷体" panose="02010609060101010101" charset="-122"/>
              <a:ea typeface="楷体" panose="02010609060101010101" charset="-122"/>
              <a:cs typeface="楷体" panose="02010609060101010101" charset="-122"/>
            </a:endParaRPr>
          </a:p>
          <a:p>
            <a:pPr indent="0">
              <a:buNone/>
            </a:pPr>
            <a:r>
              <a:rPr lang="zh-CN" altLang="en-US" sz="4000" b="1">
                <a:solidFill>
                  <a:srgbClr val="CC0000"/>
                </a:solidFill>
                <a:latin typeface="楷体" panose="02010609060101010101" charset="-122"/>
                <a:ea typeface="楷体" panose="02010609060101010101" charset="-122"/>
                <a:cs typeface="楷体" panose="02010609060101010101" charset="-122"/>
                <a:sym typeface="+mn-ea"/>
              </a:rPr>
              <a:t>⑸</a:t>
            </a: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运用对比手法</a:t>
            </a:r>
            <a:r>
              <a:rPr lang="zh-CN" altLang="en-US" sz="4000" b="1">
                <a:solidFill>
                  <a:schemeClr val="tx2"/>
                </a:solidFill>
                <a:latin typeface="楷体" panose="02010609060101010101" charset="-122"/>
                <a:ea typeface="楷体" panose="02010609060101010101" charset="-122"/>
                <a:cs typeface="楷体" panose="02010609060101010101" charset="-122"/>
                <a:sym typeface="+mn-ea"/>
              </a:rPr>
              <a:t>。</a:t>
            </a:r>
            <a:r>
              <a:rPr lang="zh-CN" altLang="en-US" sz="4000" b="1">
                <a:latin typeface="楷体" panose="02010609060101010101" charset="-122"/>
                <a:ea typeface="楷体" panose="02010609060101010101" charset="-122"/>
                <a:cs typeface="楷体" panose="02010609060101010101" charset="-122"/>
                <a:sym typeface="+mn-ea"/>
              </a:rPr>
              <a:t>如《五猖会》《无常》《狗·猫·鼠》。</a:t>
            </a:r>
            <a:endParaRPr lang="zh-CN" altLang="en-US" sz="4000" b="1">
              <a:latin typeface="楷体" panose="02010609060101010101" charset="-122"/>
              <a:ea typeface="楷体" panose="02010609060101010101" charset="-122"/>
              <a:cs typeface="楷体" panose="02010609060101010101" charset="-122"/>
            </a:endParaRPr>
          </a:p>
          <a:p>
            <a:pPr indent="0">
              <a:buNone/>
            </a:pPr>
            <a:endParaRPr lang="zh-CN" altLang="en-US" sz="4000" b="1">
              <a:solidFill>
                <a:schemeClr val="tx2"/>
              </a:solidFill>
              <a:latin typeface="楷体" panose="02010609060101010101" charset="-122"/>
              <a:ea typeface="楷体" panose="02010609060101010101" charset="-122"/>
              <a:cs typeface="楷体" panose="02010609060101010101" charset="-122"/>
            </a:endParaRPr>
          </a:p>
          <a:p>
            <a:pPr indent="0" eaLnBrk="0" hangingPunct="0">
              <a:buNone/>
            </a:pPr>
            <a:endParaRPr lang="zh-CN" altLang="en-US" sz="4000" b="1">
              <a:solidFill>
                <a:schemeClr val="tx2"/>
              </a:solidFill>
              <a:latin typeface="楷体" panose="02010609060101010101" charset="-122"/>
              <a:ea typeface="楷体" panose="02010609060101010101" charset="-122"/>
              <a:cs typeface="楷体" panose="02010609060101010101" charset="-122"/>
            </a:endParaRPr>
          </a:p>
          <a:p>
            <a:pPr marL="0" indent="0">
              <a:buNone/>
            </a:pPr>
            <a:endParaRPr lang="zh-CN" altLang="en-US" sz="4000" b="1">
              <a:solidFill>
                <a:schemeClr val="tx2"/>
              </a:solidFill>
              <a:latin typeface="楷体" panose="02010609060101010101" charset="-122"/>
              <a:ea typeface="楷体" panose="02010609060101010101" charset="-122"/>
              <a:cs typeface="楷体" panose="02010609060101010101" charset="-122"/>
            </a:endParaRPr>
          </a:p>
        </p:txBody>
      </p:sp>
      <p:sp>
        <p:nvSpPr>
          <p:cNvPr id="4" name="标题 3"/>
          <p:cNvSpPr>
            <a:spLocks noGrp="1"/>
          </p:cNvSpPr>
          <p:nvPr>
            <p:ph type="title"/>
          </p:nvPr>
        </p:nvSpPr>
        <p:spPr>
          <a:xfrm>
            <a:off x="158750" y="93980"/>
            <a:ext cx="2744470" cy="509270"/>
          </a:xfrm>
        </p:spPr>
        <p:txBody>
          <a:bodyPr>
            <a:normAutofit fontScale="90000"/>
          </a:bodyPr>
          <a:lstStyle/>
          <a:p>
            <a:r>
              <a:rPr lang="zh-CN" altLang="en-US" b="1">
                <a:solidFill>
                  <a:srgbClr val="FF0000"/>
                </a:solidFill>
              </a:rPr>
              <a:t>写作特色</a:t>
            </a:r>
            <a:endParaRPr lang="zh-CN" altLang="en-US" b="1">
              <a:solidFill>
                <a:srgbClr val="FF0000"/>
              </a:solidFill>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105410" y="165735"/>
            <a:ext cx="2684145" cy="692785"/>
          </a:xfrm>
        </p:spPr>
        <p:txBody>
          <a:bodyPr>
            <a:normAutofit fontScale="90000"/>
          </a:bodyPr>
          <a:lstStyle/>
          <a:p>
            <a:r>
              <a:rPr lang="zh-CN" altLang="en-US" b="1">
                <a:solidFill>
                  <a:srgbClr val="FF0000"/>
                </a:solidFill>
              </a:rPr>
              <a:t>推荐理由</a:t>
            </a:r>
            <a:endParaRPr lang="zh-CN" altLang="en-US" b="1">
              <a:solidFill>
                <a:srgbClr val="FF0000"/>
              </a:solidFill>
            </a:endParaRPr>
          </a:p>
        </p:txBody>
      </p:sp>
      <p:sp>
        <p:nvSpPr>
          <p:cNvPr id="3" name="内容占位符 2"/>
          <p:cNvSpPr>
            <a:spLocks noGrp="1"/>
          </p:cNvSpPr>
          <p:nvPr>
            <p:ph idx="1"/>
          </p:nvPr>
        </p:nvSpPr>
        <p:spPr>
          <a:xfrm>
            <a:off x="491490" y="1146810"/>
            <a:ext cx="10862310" cy="5030470"/>
          </a:xfrm>
        </p:spPr>
        <p:txBody>
          <a:bodyPr>
            <a:normAutofit/>
          </a:bodyPr>
          <a:lstStyle/>
          <a:p>
            <a:pPr marL="0" indent="0">
              <a:buNone/>
            </a:pPr>
            <a:r>
              <a:rPr lang="zh-CN" altLang="en-US" sz="4000" b="1" smtClean="0">
                <a:solidFill>
                  <a:srgbClr val="002060"/>
                </a:solidFill>
                <a:latin typeface="楷体" panose="02010609060101010101" charset="-122"/>
                <a:ea typeface="楷体" panose="02010609060101010101" charset="-122"/>
                <a:sym typeface="+mn-ea"/>
              </a:rPr>
              <a:t>①</a:t>
            </a:r>
            <a:r>
              <a:rPr lang="zh-CN" altLang="en-US" sz="4000" b="1">
                <a:solidFill>
                  <a:srgbClr val="002060"/>
                </a:solidFill>
                <a:latin typeface="楷体" panose="02010609060101010101" charset="-122"/>
                <a:ea typeface="楷体" panose="02010609060101010101" charset="-122"/>
                <a:sym typeface="+mn-ea"/>
              </a:rPr>
              <a:t>作品记述了作者</a:t>
            </a:r>
            <a:r>
              <a:rPr lang="zh-CN" altLang="en-US" sz="4000" b="1">
                <a:solidFill>
                  <a:srgbClr val="FF0000"/>
                </a:solidFill>
                <a:latin typeface="楷体" panose="02010609060101010101" charset="-122"/>
                <a:ea typeface="楷体" panose="02010609060101010101" charset="-122"/>
                <a:sym typeface="+mn-ea"/>
              </a:rPr>
              <a:t>童年</a:t>
            </a:r>
            <a:r>
              <a:rPr lang="zh-CN" altLang="en-US" sz="4000" b="1">
                <a:solidFill>
                  <a:srgbClr val="002060"/>
                </a:solidFill>
                <a:latin typeface="楷体" panose="02010609060101010101" charset="-122"/>
                <a:ea typeface="楷体" panose="02010609060101010101" charset="-122"/>
                <a:sym typeface="+mn-ea"/>
              </a:rPr>
              <a:t>的生活和</a:t>
            </a:r>
            <a:r>
              <a:rPr lang="zh-CN" altLang="en-US" sz="4000" b="1">
                <a:solidFill>
                  <a:srgbClr val="FF0000"/>
                </a:solidFill>
                <a:latin typeface="楷体" panose="02010609060101010101" charset="-122"/>
                <a:ea typeface="楷体" panose="02010609060101010101" charset="-122"/>
                <a:sym typeface="+mn-ea"/>
              </a:rPr>
              <a:t>青年时求学</a:t>
            </a:r>
            <a:r>
              <a:rPr lang="zh-CN" altLang="en-US" sz="4000" b="1">
                <a:solidFill>
                  <a:srgbClr val="002060"/>
                </a:solidFill>
                <a:latin typeface="楷体" panose="02010609060101010101" charset="-122"/>
                <a:ea typeface="楷体" panose="02010609060101010101" charset="-122"/>
                <a:sym typeface="+mn-ea"/>
              </a:rPr>
              <a:t>的历程，</a:t>
            </a: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能使更全面地认识鲁迅的成长经历，有助于破除我们对鲁迅先生的隔膜感。</a:t>
            </a:r>
            <a:endParaRPr lang="zh-CN" altLang="en-US" sz="4000" b="1" smtClean="0">
              <a:solidFill>
                <a:srgbClr val="002060"/>
              </a:solidFill>
              <a:latin typeface="楷体" panose="02010609060101010101" charset="-122"/>
              <a:ea typeface="楷体" panose="02010609060101010101" charset="-122"/>
              <a:sym typeface="+mn-ea"/>
            </a:endParaRPr>
          </a:p>
          <a:p>
            <a:pPr marL="0" indent="0">
              <a:buNone/>
            </a:pPr>
            <a:r>
              <a:rPr lang="en-US" altLang="zh-CN" sz="4000" b="1" smtClean="0">
                <a:solidFill>
                  <a:srgbClr val="002060"/>
                </a:solidFill>
                <a:latin typeface="楷体" panose="02010609060101010101" charset="-122"/>
                <a:ea typeface="楷体" panose="02010609060101010101" charset="-122"/>
                <a:sym typeface="+mn-ea"/>
              </a:rPr>
              <a:t>②《</a:t>
            </a:r>
            <a:r>
              <a:rPr lang="zh-CN" altLang="en-US" sz="4000" b="1" smtClean="0">
                <a:solidFill>
                  <a:srgbClr val="002060"/>
                </a:solidFill>
                <a:latin typeface="楷体" panose="02010609060101010101" charset="-122"/>
                <a:ea typeface="楷体" panose="02010609060101010101" charset="-122"/>
                <a:sym typeface="+mn-ea"/>
              </a:rPr>
              <a:t>朝花夕拾</a:t>
            </a:r>
            <a:r>
              <a:rPr lang="en-US" altLang="zh-CN" sz="4000" b="1" smtClean="0">
                <a:solidFill>
                  <a:srgbClr val="002060"/>
                </a:solidFill>
                <a:latin typeface="楷体" panose="02010609060101010101" charset="-122"/>
                <a:ea typeface="楷体" panose="02010609060101010101" charset="-122"/>
                <a:sym typeface="+mn-ea"/>
              </a:rPr>
              <a:t>》</a:t>
            </a:r>
            <a:r>
              <a:rPr lang="zh-CN" altLang="en-US" sz="4000" b="1" smtClean="0">
                <a:solidFill>
                  <a:srgbClr val="002060"/>
                </a:solidFill>
                <a:latin typeface="楷体" panose="02010609060101010101" charset="-122"/>
                <a:ea typeface="楷体" panose="02010609060101010101" charset="-122"/>
                <a:sym typeface="+mn-ea"/>
              </a:rPr>
              <a:t>中一些故事中蕴含着深刻的道理</a:t>
            </a:r>
            <a:r>
              <a:rPr lang="en-US" altLang="zh-CN" sz="4000" b="1" smtClean="0">
                <a:solidFill>
                  <a:srgbClr val="002060"/>
                </a:solidFill>
                <a:latin typeface="楷体" panose="02010609060101010101" charset="-122"/>
                <a:ea typeface="楷体" panose="02010609060101010101" charset="-122"/>
                <a:sym typeface="+mn-ea"/>
              </a:rPr>
              <a:t>,</a:t>
            </a:r>
            <a:r>
              <a:rPr lang="zh-CN" altLang="en-US" sz="4000" b="1" smtClean="0">
                <a:solidFill>
                  <a:srgbClr val="002060"/>
                </a:solidFill>
                <a:latin typeface="楷体" panose="02010609060101010101" charset="-122"/>
                <a:ea typeface="楷体" panose="02010609060101010101" charset="-122"/>
                <a:sym typeface="+mn-ea"/>
              </a:rPr>
              <a:t>会让我们对生活有新的认识和启迪。</a:t>
            </a:r>
            <a:endParaRPr lang="zh-CN" altLang="en-US" sz="4000" b="1" smtClean="0">
              <a:solidFill>
                <a:srgbClr val="002060"/>
              </a:solidFill>
              <a:latin typeface="楷体" panose="02010609060101010101" charset="-122"/>
              <a:ea typeface="楷体" panose="02010609060101010101" charset="-122"/>
              <a:sym typeface="+mn-ea"/>
            </a:endParaRPr>
          </a:p>
          <a:p>
            <a:pPr marL="0" indent="0">
              <a:buNone/>
            </a:pPr>
            <a:r>
              <a:rPr lang="en-US" altLang="zh-CN" sz="4000" b="1" smtClean="0">
                <a:solidFill>
                  <a:srgbClr val="002060"/>
                </a:solidFill>
                <a:latin typeface="楷体" panose="02010609060101010101" charset="-122"/>
                <a:ea typeface="楷体" panose="02010609060101010101" charset="-122"/>
                <a:sym typeface="+mn-ea"/>
              </a:rPr>
              <a:t>③</a:t>
            </a:r>
            <a:r>
              <a:rPr lang="zh-CN" altLang="en-US" sz="4000" b="1" smtClean="0">
                <a:solidFill>
                  <a:srgbClr val="002060"/>
                </a:solidFill>
                <a:latin typeface="楷体" panose="02010609060101010101" charset="-122"/>
                <a:ea typeface="楷体" panose="02010609060101010101" charset="-122"/>
                <a:sym typeface="+mn-ea"/>
              </a:rPr>
              <a:t>这部散文集能使我们了解作者的童年和青年时期的生活，能使我们了解到当时的社会状况和人民的生活状况。</a:t>
            </a:r>
            <a:endParaRPr lang="zh-CN" altLang="en-US" sz="4000" b="1" smtClean="0">
              <a:solidFill>
                <a:srgbClr val="002060"/>
              </a:solidFill>
              <a:latin typeface="楷体" panose="02010609060101010101" charset="-122"/>
              <a:ea typeface="楷体" panose="02010609060101010101" charset="-122"/>
              <a:sym typeface="+mn-ea"/>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6845" y="0"/>
            <a:ext cx="11877675" cy="2384425"/>
          </a:xfrm>
        </p:spPr>
        <p:txBody>
          <a:bodyPr>
            <a:noAutofit/>
          </a:bodyPr>
          <a:lstStyle/>
          <a:p>
            <a:pPr marL="0" indent="0">
              <a:buNone/>
            </a:pPr>
            <a:r>
              <a:rPr lang="zh-CN" altLang="en-US" sz="3800" b="1">
                <a:solidFill>
                  <a:srgbClr val="FF0000"/>
                </a:solidFill>
                <a:highlight>
                  <a:srgbClr val="FFFF00"/>
                </a:highlight>
                <a:latin typeface="楷体" panose="02010609060101010101" charset="-122"/>
                <a:ea typeface="楷体" panose="02010609060101010101" charset="-122"/>
                <a:cs typeface="楷体" panose="02010609060101010101" charset="-122"/>
              </a:rPr>
              <a:t>专题一:鲁迅的童年</a:t>
            </a:r>
            <a:endParaRPr lang="zh-CN" altLang="en-US" sz="3800" b="1">
              <a:latin typeface="楷体" panose="02010609060101010101" charset="-122"/>
              <a:ea typeface="楷体" panose="02010609060101010101" charset="-122"/>
              <a:cs typeface="楷体" panose="02010609060101010101" charset="-122"/>
            </a:endParaRPr>
          </a:p>
          <a:p>
            <a:pPr marL="0" indent="0">
              <a:buNone/>
            </a:pPr>
            <a:r>
              <a:rPr lang="zh-CN" altLang="en-US" sz="3800" b="1">
                <a:latin typeface="楷体" panose="02010609060101010101" charset="-122"/>
                <a:ea typeface="楷体" panose="02010609060101010101" charset="-122"/>
                <a:cs typeface="楷体" panose="02010609060101010101" charset="-122"/>
              </a:rPr>
              <a:t>《狗.猫.鼠》《阿长与&lt;山海经&gt;》《五猖会》《从百草园到三味书屋》等都对鲁迅的童年生活有所叙述或提及，不妨把这些内容联系起来考察，可以更全面地认识鲁迅的成长经历，有助于破除我们对鲁迅先生的隔膜感。</a:t>
            </a:r>
            <a:endParaRPr lang="zh-CN" altLang="en-US" sz="3800" b="1">
              <a:latin typeface="楷体" panose="02010609060101010101" charset="-122"/>
              <a:ea typeface="楷体" panose="02010609060101010101" charset="-122"/>
              <a:cs typeface="楷体" panose="02010609060101010101" charset="-122"/>
            </a:endParaRPr>
          </a:p>
        </p:txBody>
      </p:sp>
      <p:sp>
        <p:nvSpPr>
          <p:cNvPr id="100" name="文本框 99"/>
          <p:cNvSpPr txBox="1"/>
          <p:nvPr/>
        </p:nvSpPr>
        <p:spPr>
          <a:xfrm>
            <a:off x="156845" y="2794000"/>
            <a:ext cx="11878310" cy="4184650"/>
          </a:xfrm>
          <a:prstGeom prst="rect">
            <a:avLst/>
          </a:prstGeom>
          <a:noFill/>
          <a:ln w="9525">
            <a:noFill/>
          </a:ln>
        </p:spPr>
        <p:txBody>
          <a:bodyPr wrap="square">
            <a:spAutoFit/>
          </a:bodyPr>
          <a:lstStyle/>
          <a:p>
            <a:pPr indent="0"/>
            <a:r>
              <a:rPr lang="zh-CN" sz="3800" b="1">
                <a:latin typeface="楷体" panose="02010609060101010101" charset="-122"/>
                <a:ea typeface="楷体" panose="02010609060101010101" charset="-122"/>
                <a:cs typeface="楷体" panose="02010609060101010101" charset="-122"/>
              </a:rPr>
              <a:t>示例</a:t>
            </a:r>
            <a:r>
              <a:rPr lang="en-US" sz="3800" b="1">
                <a:latin typeface="楷体" panose="02010609060101010101" charset="-122"/>
                <a:ea typeface="楷体" panose="02010609060101010101" charset="-122"/>
                <a:cs typeface="楷体" panose="02010609060101010101" charset="-122"/>
              </a:rPr>
              <a:t>:</a:t>
            </a:r>
            <a:r>
              <a:rPr lang="zh-CN" sz="3800" b="1">
                <a:latin typeface="楷体" panose="02010609060101010101" charset="-122"/>
                <a:ea typeface="楷体" panose="02010609060101010101" charset="-122"/>
                <a:cs typeface="楷体" panose="02010609060101010101" charset="-122"/>
              </a:rPr>
              <a:t>鲁迅的童年是幸福的，但也有不美好的地方。鲁迅一出生，家庭条件就很优越。他是体面的大少爷，并且深为父母、祖父母等人所疼爱。保姆“长妈妈”为鲁迅买来了“最初得到，最为心爱的宝书”——绘图的《山海经》。同时鲁迅有玩耍的乐园——百草园。《五猖会》一文中也记叙了他儿时盼望观看迎神赛会时急切、兴奋的心情。</a:t>
            </a:r>
            <a:endParaRPr lang="zh-CN" altLang="en-US" sz="3800" b="1">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236220" y="0"/>
            <a:ext cx="2305685" cy="998855"/>
          </a:xfrm>
        </p:spPr>
        <p:txBody>
          <a:bodyPr>
            <a:normAutofit fontScale="90000"/>
          </a:bodyPr>
          <a:lstStyle/>
          <a:p>
            <a:r>
              <a:rPr lang="zh-CN" altLang="en-US" b="1">
                <a:solidFill>
                  <a:srgbClr val="FF0000"/>
                </a:solidFill>
              </a:rPr>
              <a:t>作者简介</a:t>
            </a:r>
            <a:endParaRPr lang="zh-CN" altLang="en-US" b="1">
              <a:solidFill>
                <a:srgbClr val="FF0000"/>
              </a:solidFill>
            </a:endParaRPr>
          </a:p>
        </p:txBody>
      </p:sp>
      <p:sp>
        <p:nvSpPr>
          <p:cNvPr id="3" name="内容占位符 2"/>
          <p:cNvSpPr>
            <a:spLocks noGrp="1"/>
          </p:cNvSpPr>
          <p:nvPr>
            <p:ph idx="1"/>
          </p:nvPr>
        </p:nvSpPr>
        <p:spPr>
          <a:xfrm>
            <a:off x="236220" y="742315"/>
            <a:ext cx="11955780" cy="5178425"/>
          </a:xfrm>
        </p:spPr>
        <p:txBody>
          <a:bodyPr>
            <a:noAutofit/>
          </a:bodyPr>
          <a:lstStyle/>
          <a:p>
            <a:pPr marL="0" indent="0">
              <a:buNone/>
            </a:pPr>
            <a:r>
              <a:rPr lang="zh-CN" altLang="en-US" sz="4000" b="1">
                <a:solidFill>
                  <a:srgbClr val="FF0000"/>
                </a:solidFill>
                <a:latin typeface="楷体" panose="02010609060101010101" charset="-122"/>
                <a:ea typeface="楷体" panose="02010609060101010101" charset="-122"/>
                <a:cs typeface="楷体" panose="02010609060101010101" charset="-122"/>
              </a:rPr>
              <a:t>鲁迅</a:t>
            </a:r>
            <a:r>
              <a:rPr lang="en-US" altLang="zh-CN" sz="4000" b="1">
                <a:latin typeface="楷体" panose="02010609060101010101" charset="-122"/>
                <a:ea typeface="楷体" panose="02010609060101010101" charset="-122"/>
                <a:cs typeface="楷体" panose="02010609060101010101" charset="-122"/>
              </a:rPr>
              <a:t>(</a:t>
            </a:r>
            <a:r>
              <a:rPr lang="zh-CN" altLang="en-US" sz="4000" b="1">
                <a:latin typeface="楷体" panose="02010609060101010101" charset="-122"/>
                <a:ea typeface="楷体" panose="02010609060101010101" charset="-122"/>
                <a:cs typeface="楷体" panose="02010609060101010101" charset="-122"/>
              </a:rPr>
              <a:t>1881</a:t>
            </a:r>
            <a:r>
              <a:rPr lang="en-US" altLang="zh-CN" sz="4000" b="1">
                <a:latin typeface="楷体" panose="02010609060101010101" charset="-122"/>
                <a:ea typeface="楷体" panose="02010609060101010101" charset="-122"/>
                <a:cs typeface="楷体" panose="02010609060101010101" charset="-122"/>
              </a:rPr>
              <a:t>--</a:t>
            </a:r>
            <a:r>
              <a:rPr lang="zh-CN" altLang="en-US" sz="4000" b="1">
                <a:latin typeface="楷体" panose="02010609060101010101" charset="-122"/>
                <a:ea typeface="楷体" panose="02010609060101010101" charset="-122"/>
                <a:cs typeface="楷体" panose="02010609060101010101" charset="-122"/>
              </a:rPr>
              <a:t>1936年</a:t>
            </a:r>
            <a:r>
              <a:rPr lang="en-US" altLang="zh-CN" sz="4000" b="1">
                <a:latin typeface="楷体" panose="02010609060101010101" charset="-122"/>
                <a:ea typeface="楷体" panose="02010609060101010101" charset="-122"/>
                <a:cs typeface="楷体" panose="02010609060101010101" charset="-122"/>
              </a:rPr>
              <a:t>)</a:t>
            </a:r>
            <a:r>
              <a:rPr lang="zh-CN" altLang="en-US" sz="4000" b="1">
                <a:latin typeface="楷体" panose="02010609060101010101" charset="-122"/>
                <a:ea typeface="楷体" panose="02010609060101010101" charset="-122"/>
                <a:cs typeface="楷体" panose="02010609060101010101" charset="-122"/>
              </a:rPr>
              <a:t>，原名</a:t>
            </a:r>
            <a:r>
              <a:rPr lang="zh-CN" altLang="en-US" sz="4000" b="1">
                <a:solidFill>
                  <a:srgbClr val="FF0000"/>
                </a:solidFill>
                <a:latin typeface="楷体" panose="02010609060101010101" charset="-122"/>
                <a:ea typeface="楷体" panose="02010609060101010101" charset="-122"/>
                <a:cs typeface="楷体" panose="02010609060101010101" charset="-122"/>
              </a:rPr>
              <a:t>周树人</a:t>
            </a:r>
            <a:r>
              <a:rPr lang="zh-CN" altLang="en-US" sz="4000" b="1">
                <a:latin typeface="楷体" panose="02010609060101010101" charset="-122"/>
                <a:ea typeface="楷体" panose="02010609060101010101" charset="-122"/>
                <a:cs typeface="楷体" panose="02010609060101010101" charset="-122"/>
              </a:rPr>
              <a:t>，字豫才，浙江绍兴人。中国现代著名</a:t>
            </a:r>
            <a:r>
              <a:rPr lang="zh-CN" altLang="en-US" sz="4000" b="1">
                <a:solidFill>
                  <a:srgbClr val="FF0000"/>
                </a:solidFill>
                <a:latin typeface="楷体" panose="02010609060101010101" charset="-122"/>
                <a:ea typeface="楷体" panose="02010609060101010101" charset="-122"/>
                <a:cs typeface="楷体" panose="02010609060101010101" charset="-122"/>
              </a:rPr>
              <a:t>文学家</a:t>
            </a:r>
            <a:r>
              <a:rPr lang="zh-CN" altLang="en-US" sz="4000" b="1">
                <a:latin typeface="楷体" panose="02010609060101010101" charset="-122"/>
                <a:ea typeface="楷体" panose="02010609060101010101" charset="-122"/>
                <a:cs typeface="楷体" panose="02010609060101010101" charset="-122"/>
              </a:rPr>
              <a:t>、</a:t>
            </a:r>
            <a:r>
              <a:rPr lang="zh-CN" altLang="en-US" sz="4000" b="1">
                <a:solidFill>
                  <a:srgbClr val="FF0000"/>
                </a:solidFill>
                <a:latin typeface="楷体" panose="02010609060101010101" charset="-122"/>
                <a:ea typeface="楷体" panose="02010609060101010101" charset="-122"/>
                <a:cs typeface="楷体" panose="02010609060101010101" charset="-122"/>
              </a:rPr>
              <a:t>思想家</a:t>
            </a:r>
            <a:r>
              <a:rPr lang="zh-CN" altLang="en-US" sz="4000" b="1">
                <a:latin typeface="楷体" panose="02010609060101010101" charset="-122"/>
                <a:ea typeface="楷体" panose="02010609060101010101" charset="-122"/>
                <a:cs typeface="楷体" panose="02010609060101010101" charset="-122"/>
              </a:rPr>
              <a:t>和</a:t>
            </a:r>
            <a:r>
              <a:rPr lang="zh-CN" altLang="en-US" sz="4000" b="1">
                <a:solidFill>
                  <a:srgbClr val="FF0000"/>
                </a:solidFill>
                <a:latin typeface="楷体" panose="02010609060101010101" charset="-122"/>
                <a:ea typeface="楷体" panose="02010609060101010101" charset="-122"/>
                <a:cs typeface="楷体" panose="02010609060101010101" charset="-122"/>
              </a:rPr>
              <a:t>革命家</a:t>
            </a:r>
            <a:r>
              <a:rPr lang="zh-CN" altLang="en-US" sz="4000" b="1">
                <a:latin typeface="楷体" panose="02010609060101010101" charset="-122"/>
                <a:ea typeface="楷体" panose="02010609060101010101" charset="-122"/>
                <a:cs typeface="楷体" panose="02010609060101010101" charset="-122"/>
              </a:rPr>
              <a:t>。鲁迅是他在1918年发表</a:t>
            </a:r>
            <a:r>
              <a:rPr lang="zh-CN" altLang="en-US" sz="4000" b="1">
                <a:latin typeface="楷体" panose="02010609060101010101" charset="-122"/>
                <a:ea typeface="楷体" panose="02010609060101010101" charset="-122"/>
                <a:cs typeface="楷体" panose="02010609060101010101" charset="-122"/>
                <a:sym typeface="+mn-ea"/>
              </a:rPr>
              <a:t>《狂人日记》</a:t>
            </a:r>
            <a:r>
              <a:rPr lang="en-US" altLang="zh-CN" sz="4000" b="1">
                <a:latin typeface="楷体" panose="02010609060101010101" charset="-122"/>
                <a:ea typeface="楷体" panose="02010609060101010101" charset="-122"/>
                <a:cs typeface="楷体" panose="02010609060101010101" charset="-122"/>
                <a:sym typeface="+mn-ea"/>
              </a:rPr>
              <a:t>(</a:t>
            </a:r>
            <a:r>
              <a:rPr lang="zh-CN" altLang="en-US" sz="4000" b="1">
                <a:latin typeface="楷体" panose="02010609060101010101" charset="-122"/>
                <a:ea typeface="楷体" panose="02010609060101010101" charset="-122"/>
                <a:cs typeface="楷体" panose="02010609060101010101" charset="-122"/>
              </a:rPr>
              <a:t>我国现代文学史上第一篇白话小说</a:t>
            </a:r>
            <a:r>
              <a:rPr lang="en-US" altLang="zh-CN" sz="4000" b="1">
                <a:latin typeface="楷体" panose="02010609060101010101" charset="-122"/>
                <a:ea typeface="楷体" panose="02010609060101010101" charset="-122"/>
                <a:cs typeface="楷体" panose="02010609060101010101" charset="-122"/>
              </a:rPr>
              <a:t>)</a:t>
            </a:r>
            <a:r>
              <a:rPr lang="zh-CN" altLang="en-US" sz="4000" b="1">
                <a:latin typeface="楷体" panose="02010609060101010101" charset="-122"/>
                <a:ea typeface="楷体" panose="02010609060101010101" charset="-122"/>
                <a:cs typeface="楷体" panose="02010609060101010101" charset="-122"/>
              </a:rPr>
              <a:t>时所用的笔名。</a:t>
            </a:r>
            <a:endParaRPr lang="zh-CN" altLang="en-US" sz="4000" b="1">
              <a:latin typeface="楷体" panose="02010609060101010101" charset="-122"/>
              <a:ea typeface="楷体" panose="02010609060101010101" charset="-122"/>
              <a:cs typeface="楷体" panose="02010609060101010101" charset="-122"/>
            </a:endParaRPr>
          </a:p>
          <a:p>
            <a:pPr marL="0" indent="0">
              <a:buNone/>
            </a:pPr>
            <a:r>
              <a:rPr lang="zh-CN" altLang="en-US" sz="4000" b="1">
                <a:solidFill>
                  <a:srgbClr val="002060"/>
                </a:solidFill>
                <a:latin typeface="楷体" panose="02010609060101010101" charset="-122"/>
                <a:ea typeface="楷体" panose="02010609060101010101" charset="-122"/>
                <a:cs typeface="楷体" panose="02010609060101010101" charset="-122"/>
              </a:rPr>
              <a:t>代表作</a:t>
            </a:r>
            <a:r>
              <a:rPr lang="zh-CN" altLang="en-US" sz="4000" b="1">
                <a:latin typeface="楷体" panose="02010609060101010101" charset="-122"/>
                <a:ea typeface="楷体" panose="02010609060101010101" charset="-122"/>
                <a:cs typeface="楷体" panose="02010609060101010101" charset="-122"/>
              </a:rPr>
              <a:t>有</a:t>
            </a:r>
            <a:r>
              <a:rPr lang="zh-CN" altLang="en-US" sz="4000" b="1">
                <a:solidFill>
                  <a:srgbClr val="FF0000"/>
                </a:solidFill>
                <a:latin typeface="楷体" panose="02010609060101010101" charset="-122"/>
                <a:ea typeface="楷体" panose="02010609060101010101" charset="-122"/>
                <a:cs typeface="楷体" panose="02010609060101010101" charset="-122"/>
              </a:rPr>
              <a:t>小说集</a:t>
            </a:r>
            <a:r>
              <a:rPr lang="zh-CN" altLang="en-US" sz="4000" b="1">
                <a:solidFill>
                  <a:srgbClr val="002060"/>
                </a:solidFill>
                <a:latin typeface="楷体" panose="02010609060101010101" charset="-122"/>
                <a:ea typeface="楷体" panose="02010609060101010101" charset="-122"/>
                <a:cs typeface="楷体" panose="02010609060101010101" charset="-122"/>
              </a:rPr>
              <a:t>《呐喊》《彷徨》《故事新编》</a:t>
            </a:r>
            <a:r>
              <a:rPr lang="zh-CN" altLang="en-US" sz="4000" b="1">
                <a:latin typeface="楷体" panose="02010609060101010101" charset="-122"/>
                <a:ea typeface="楷体" panose="02010609060101010101" charset="-122"/>
                <a:cs typeface="楷体" panose="02010609060101010101" charset="-122"/>
              </a:rPr>
              <a:t>,</a:t>
            </a:r>
            <a:r>
              <a:rPr lang="zh-CN" altLang="en-US" sz="4000" b="1">
                <a:solidFill>
                  <a:srgbClr val="FF0000"/>
                </a:solidFill>
                <a:latin typeface="楷体" panose="02010609060101010101" charset="-122"/>
                <a:ea typeface="楷体" panose="02010609060101010101" charset="-122"/>
                <a:cs typeface="楷体" panose="02010609060101010101" charset="-122"/>
              </a:rPr>
              <a:t>散文集</a:t>
            </a:r>
            <a:r>
              <a:rPr lang="zh-CN" altLang="en-US" sz="4000" b="1">
                <a:solidFill>
                  <a:srgbClr val="002060"/>
                </a:solidFill>
                <a:latin typeface="楷体" panose="02010609060101010101" charset="-122"/>
                <a:ea typeface="楷体" panose="02010609060101010101" charset="-122"/>
                <a:cs typeface="楷体" panose="02010609060101010101" charset="-122"/>
              </a:rPr>
              <a:t>《朝花夕拾》</a:t>
            </a:r>
            <a:r>
              <a:rPr lang="zh-CN" altLang="en-US" sz="4000" b="1">
                <a:latin typeface="楷体" panose="02010609060101010101" charset="-122"/>
                <a:ea typeface="楷体" panose="02010609060101010101" charset="-122"/>
                <a:cs typeface="楷体" panose="02010609060101010101" charset="-122"/>
              </a:rPr>
              <a:t>,</a:t>
            </a:r>
            <a:r>
              <a:rPr lang="zh-CN" altLang="en-US" sz="4000" b="1">
                <a:solidFill>
                  <a:srgbClr val="FF0000"/>
                </a:solidFill>
                <a:latin typeface="楷体" panose="02010609060101010101" charset="-122"/>
                <a:ea typeface="楷体" panose="02010609060101010101" charset="-122"/>
                <a:cs typeface="楷体" panose="02010609060101010101" charset="-122"/>
              </a:rPr>
              <a:t>散文诗集</a:t>
            </a:r>
            <a:r>
              <a:rPr lang="zh-CN" altLang="en-US" sz="4000" b="1">
                <a:solidFill>
                  <a:srgbClr val="002060"/>
                </a:solidFill>
                <a:latin typeface="楷体" panose="02010609060101010101" charset="-122"/>
                <a:ea typeface="楷体" panose="02010609060101010101" charset="-122"/>
                <a:cs typeface="楷体" panose="02010609060101010101" charset="-122"/>
              </a:rPr>
              <a:t>《野草》</a:t>
            </a:r>
            <a:r>
              <a:rPr lang="zh-CN" altLang="en-US" sz="4000" b="1">
                <a:latin typeface="楷体" panose="02010609060101010101" charset="-122"/>
                <a:ea typeface="楷体" panose="02010609060101010101" charset="-122"/>
                <a:cs typeface="楷体" panose="02010609060101010101" charset="-122"/>
              </a:rPr>
              <a:t>和</a:t>
            </a:r>
            <a:r>
              <a:rPr lang="zh-CN" altLang="en-US" sz="4000" b="1">
                <a:solidFill>
                  <a:srgbClr val="FF0000"/>
                </a:solidFill>
                <a:latin typeface="楷体" panose="02010609060101010101" charset="-122"/>
                <a:ea typeface="楷体" panose="02010609060101010101" charset="-122"/>
                <a:cs typeface="楷体" panose="02010609060101010101" charset="-122"/>
              </a:rPr>
              <a:t>杂文集</a:t>
            </a:r>
            <a:r>
              <a:rPr lang="zh-CN" altLang="en-US" sz="4000" b="1">
                <a:solidFill>
                  <a:srgbClr val="002060"/>
                </a:solidFill>
                <a:latin typeface="楷体" panose="02010609060101010101" charset="-122"/>
                <a:ea typeface="楷体" panose="02010609060101010101" charset="-122"/>
                <a:cs typeface="楷体" panose="02010609060101010101" charset="-122"/>
              </a:rPr>
              <a:t>《坟》《热风》《二心集》《且介亭杂文》</a:t>
            </a:r>
            <a:r>
              <a:rPr lang="zh-CN" altLang="en-US" sz="4000" b="1">
                <a:latin typeface="楷体" panose="02010609060101010101" charset="-122"/>
                <a:ea typeface="楷体" panose="02010609060101010101" charset="-122"/>
                <a:cs typeface="楷体" panose="02010609060101010101" charset="-122"/>
              </a:rPr>
              <a:t>等。</a:t>
            </a:r>
            <a:endParaRPr lang="zh-CN" altLang="en-US" sz="4000" b="1">
              <a:latin typeface="楷体" panose="02010609060101010101" charset="-122"/>
              <a:ea typeface="楷体" panose="02010609060101010101" charset="-122"/>
              <a:cs typeface="楷体" panose="02010609060101010101" charset="-122"/>
            </a:endParaRPr>
          </a:p>
          <a:p>
            <a:pPr marL="0" indent="0">
              <a:buNone/>
            </a:pPr>
            <a:r>
              <a:rPr lang="zh-CN" altLang="en-US" sz="4000" b="1">
                <a:latin typeface="楷体" panose="02010609060101010101" charset="-122"/>
                <a:ea typeface="楷体" panose="02010609060101010101" charset="-122"/>
                <a:cs typeface="楷体" panose="02010609060101010101" charset="-122"/>
              </a:rPr>
              <a:t>鲁迅以笔为武器,战斗一生,被誉为“</a:t>
            </a:r>
            <a:r>
              <a:rPr lang="zh-CN" altLang="en-US" sz="4000" b="1">
                <a:solidFill>
                  <a:srgbClr val="FF0000"/>
                </a:solidFill>
                <a:latin typeface="楷体" panose="02010609060101010101" charset="-122"/>
                <a:ea typeface="楷体" panose="02010609060101010101" charset="-122"/>
                <a:cs typeface="楷体" panose="02010609060101010101" charset="-122"/>
              </a:rPr>
              <a:t>民族魂</a:t>
            </a:r>
            <a:r>
              <a:rPr lang="zh-CN" altLang="en-US" sz="4000" b="1">
                <a:latin typeface="楷体" panose="02010609060101010101" charset="-122"/>
                <a:ea typeface="楷体" panose="02010609060101010101" charset="-122"/>
                <a:cs typeface="楷体" panose="02010609060101010101" charset="-122"/>
              </a:rPr>
              <a:t>”。</a:t>
            </a:r>
            <a:endParaRPr lang="zh-CN" altLang="en-US" sz="4000" b="1">
              <a:latin typeface="楷体" panose="02010609060101010101" charset="-122"/>
              <a:ea typeface="楷体" panose="02010609060101010101" charset="-122"/>
              <a:cs typeface="楷体" panose="02010609060101010101" charset="-122"/>
            </a:endParaRPr>
          </a:p>
          <a:p>
            <a:pPr marL="0" indent="0">
              <a:buNone/>
            </a:pPr>
            <a:r>
              <a:rPr lang="zh-CN" altLang="en-US" sz="4000" b="1">
                <a:latin typeface="楷体" panose="02010609060101010101" charset="-122"/>
                <a:ea typeface="楷体" panose="02010609060101010101" charset="-122"/>
                <a:cs typeface="楷体" panose="02010609060101010101" charset="-122"/>
              </a:rPr>
              <a:t>“</a:t>
            </a:r>
            <a:r>
              <a:rPr lang="zh-CN" altLang="en-US" sz="4000" b="1">
                <a:solidFill>
                  <a:srgbClr val="FF0000"/>
                </a:solidFill>
                <a:latin typeface="楷体" panose="02010609060101010101" charset="-122"/>
                <a:ea typeface="楷体" panose="02010609060101010101" charset="-122"/>
                <a:cs typeface="楷体" panose="02010609060101010101" charset="-122"/>
              </a:rPr>
              <a:t>横眉冷对千夫指</a:t>
            </a:r>
            <a:r>
              <a:rPr lang="zh-CN" altLang="en-US" sz="4000" b="1">
                <a:latin typeface="楷体" panose="02010609060101010101" charset="-122"/>
                <a:ea typeface="楷体" panose="02010609060101010101" charset="-122"/>
                <a:cs typeface="楷体" panose="02010609060101010101" charset="-122"/>
              </a:rPr>
              <a:t>，</a:t>
            </a:r>
            <a:r>
              <a:rPr lang="zh-CN" altLang="en-US" sz="4000" b="1">
                <a:solidFill>
                  <a:srgbClr val="FF0000"/>
                </a:solidFill>
                <a:latin typeface="楷体" panose="02010609060101010101" charset="-122"/>
                <a:ea typeface="楷体" panose="02010609060101010101" charset="-122"/>
                <a:cs typeface="楷体" panose="02010609060101010101" charset="-122"/>
              </a:rPr>
              <a:t>俯首甘为孺子牛</a:t>
            </a:r>
            <a:r>
              <a:rPr lang="zh-CN" altLang="en-US" sz="4000" b="1">
                <a:latin typeface="楷体" panose="02010609060101010101" charset="-122"/>
                <a:ea typeface="楷体" panose="02010609060101010101" charset="-122"/>
                <a:cs typeface="楷体" panose="02010609060101010101" charset="-122"/>
              </a:rPr>
              <a:t>”是其一生人格精神的写照。</a:t>
            </a:r>
            <a:endParaRPr lang="zh-CN" altLang="en-US" sz="4000" b="1">
              <a:latin typeface="楷体" panose="02010609060101010101" charset="-122"/>
              <a:ea typeface="楷体" panose="02010609060101010101" charset="-122"/>
              <a:cs typeface="楷体" panose="02010609060101010101" charset="-122"/>
            </a:endParaRPr>
          </a:p>
        </p:txBody>
      </p:sp>
      <p:pic>
        <p:nvPicPr>
          <p:cNvPr id="14341" name="图片 14340" descr="445ddcb6d86e0a34-9cea30ebc0a4e682-da4ff17c2137c8ee39c02e20bddabd76">
            <a:hlinkClick r:id="rId1"/>
          </p:cNvPr>
          <p:cNvPicPr>
            <a:picLocks noChangeAspect="1"/>
          </p:cNvPicPr>
          <p:nvPr/>
        </p:nvPicPr>
        <p:blipFill>
          <a:blip r:embed="rId2"/>
          <a:stretch>
            <a:fillRect/>
          </a:stretch>
        </p:blipFill>
        <p:spPr>
          <a:xfrm>
            <a:off x="10617835" y="6139815"/>
            <a:ext cx="1574165" cy="71818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4625" y="181610"/>
            <a:ext cx="11797030" cy="6553835"/>
          </a:xfrm>
        </p:spPr>
        <p:txBody>
          <a:bodyPr>
            <a:normAutofit fontScale="90000" lnSpcReduction="10000"/>
          </a:bodyPr>
          <a:lstStyle/>
          <a:p>
            <a:pPr marL="0" indent="0" fontAlgn="auto">
              <a:lnSpc>
                <a:spcPct val="100000"/>
              </a:lnSpc>
              <a:buNone/>
            </a:pPr>
            <a:r>
              <a:rPr lang="en-US" altLang="zh-CN" sz="4000" b="1">
                <a:latin typeface="楷体" panose="02010609060101010101" charset="-122"/>
                <a:ea typeface="楷体" panose="02010609060101010101" charset="-122"/>
                <a:cs typeface="楷体" panose="02010609060101010101" charset="-122"/>
                <a:sym typeface="+mn-ea"/>
              </a:rPr>
              <a:t>    </a:t>
            </a:r>
            <a:r>
              <a:rPr lang="zh-CN" sz="4445" b="1">
                <a:latin typeface="楷体" panose="02010609060101010101" charset="-122"/>
                <a:ea typeface="楷体" panose="02010609060101010101" charset="-122"/>
                <a:cs typeface="楷体" panose="02010609060101010101" charset="-122"/>
                <a:sym typeface="+mn-ea"/>
              </a:rPr>
              <a:t>但是鲁迅的童年也有不美好的地方，例如在《狗</a:t>
            </a:r>
            <a:r>
              <a:rPr lang="en-US" sz="4445" b="1">
                <a:latin typeface="楷体" panose="02010609060101010101" charset="-122"/>
                <a:ea typeface="楷体" panose="02010609060101010101" charset="-122"/>
                <a:cs typeface="楷体" panose="02010609060101010101" charset="-122"/>
                <a:sym typeface="+mn-ea"/>
              </a:rPr>
              <a:t>.</a:t>
            </a:r>
            <a:r>
              <a:rPr lang="zh-CN" sz="4445" b="1">
                <a:latin typeface="楷体" panose="02010609060101010101" charset="-122"/>
                <a:ea typeface="楷体" panose="02010609060101010101" charset="-122"/>
                <a:cs typeface="楷体" panose="02010609060101010101" charset="-122"/>
                <a:sym typeface="+mn-ea"/>
              </a:rPr>
              <a:t>猫</a:t>
            </a:r>
            <a:r>
              <a:rPr lang="en-US" sz="4445" b="1">
                <a:latin typeface="楷体" panose="02010609060101010101" charset="-122"/>
                <a:ea typeface="楷体" panose="02010609060101010101" charset="-122"/>
                <a:cs typeface="楷体" panose="02010609060101010101" charset="-122"/>
                <a:sym typeface="+mn-ea"/>
              </a:rPr>
              <a:t>.</a:t>
            </a:r>
            <a:r>
              <a:rPr lang="zh-CN" sz="4445" b="1">
                <a:latin typeface="楷体" panose="02010609060101010101" charset="-122"/>
                <a:ea typeface="楷体" panose="02010609060101010101" charset="-122"/>
                <a:cs typeface="楷体" panose="02010609060101010101" charset="-122"/>
                <a:sym typeface="+mn-ea"/>
              </a:rPr>
              <a:t>鼠》一文中就追忆了自己童年时一只可爱的隐鼠遭到摧残的经历和感受，表现了对弱小者的同情和对暴虐者的憎恨。《五猖会》则反映了封建教育制度对儿童心灵的伤害和鲁远对父亲的不解。   总之，鲁迅在《朝花夕拾》中打开了他的童年之窗，透过这扇窗户，我们看到他的童年既有快乐又有烦恼，既有对长妈妈的感激，对美好事物的热爱，也有对封建教育的厌烦和不解。</a:t>
            </a:r>
            <a:r>
              <a:rPr lang="zh-CN" sz="4000" b="1">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  
</a:t>
            </a:r>
            <a:endParaRPr lang="zh-CN" altLang="en-US" sz="4000" b="1">
              <a:latin typeface="楷体" panose="02010609060101010101" charset="-122"/>
              <a:ea typeface="楷体" panose="02010609060101010101" charset="-122"/>
              <a:cs typeface="楷体" panose="02010609060101010101" charset="-122"/>
            </a:endParaRPr>
          </a:p>
          <a:p>
            <a:pPr marL="0" indent="0">
              <a:buNone/>
            </a:pPr>
            <a:endParaRPr lang="zh-CN" altLang="en-US" sz="400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215" y="180975"/>
            <a:ext cx="11590020" cy="6179185"/>
          </a:xfrm>
        </p:spPr>
        <p:txBody>
          <a:bodyPr>
            <a:normAutofit/>
          </a:bodyPr>
          <a:lstStyle/>
          <a:p>
            <a:pPr marL="0" indent="0">
              <a:buNone/>
            </a:pPr>
            <a:r>
              <a:rPr lang="zh-CN" sz="4000" b="1">
                <a:solidFill>
                  <a:srgbClr val="FF0000"/>
                </a:solidFill>
                <a:highlight>
                  <a:srgbClr val="FFFF00"/>
                </a:highlight>
                <a:latin typeface="楷体" panose="02010609060101010101" charset="-122"/>
                <a:ea typeface="楷体" panose="02010609060101010101" charset="-122"/>
                <a:cs typeface="楷体" panose="02010609060101010101" charset="-122"/>
              </a:rPr>
              <a:t>专题二:鲁迅笔下的那些人物</a:t>
            </a:r>
            <a:endParaRPr lang="zh-CN" sz="4000" b="1">
              <a:solidFill>
                <a:srgbClr val="FF0000"/>
              </a:solidFill>
              <a:highlight>
                <a:srgbClr val="FFFF00"/>
              </a:highlight>
              <a:latin typeface="楷体" panose="02010609060101010101" charset="-122"/>
              <a:ea typeface="楷体" panose="02010609060101010101" charset="-122"/>
              <a:cs typeface="楷体" panose="02010609060101010101" charset="-122"/>
            </a:endParaRPr>
          </a:p>
          <a:p>
            <a:pPr marL="0" indent="0">
              <a:buNone/>
            </a:pPr>
            <a:r>
              <a:rPr lang="zh-CN" sz="4000" b="1">
                <a:latin typeface="楷体" panose="02010609060101010101" charset="-122"/>
                <a:ea typeface="楷体" panose="02010609060101010101" charset="-122"/>
                <a:cs typeface="楷体" panose="02010609060101010101" charset="-122"/>
              </a:rPr>
              <a:t>在书中，鲁迅记录了自己生命中出现的一些人物，</a:t>
            </a:r>
            <a:r>
              <a:rPr lang="en-US" altLang="zh-CN" sz="4000" b="1">
                <a:latin typeface="楷体" panose="02010609060101010101" charset="-122"/>
                <a:ea typeface="楷体" panose="02010609060101010101" charset="-122"/>
                <a:cs typeface="楷体" panose="02010609060101010101" charset="-122"/>
              </a:rPr>
              <a:t> </a:t>
            </a:r>
            <a:r>
              <a:rPr lang="zh-CN" sz="4000" b="1">
                <a:latin typeface="楷体" panose="02010609060101010101" charset="-122"/>
                <a:ea typeface="楷体" panose="02010609060101010101" charset="-122"/>
                <a:cs typeface="楷体" panose="02010609060101010101" charset="-122"/>
              </a:rPr>
              <a:t>如长妈妈、寿镜吾老先生、范爱农等。任选一个人物，梳理各篇中描述他的语句，分析其性格特点,学习、借鉴鲁迅描写人物的方法。</a:t>
            </a:r>
            <a:endParaRPr lang="zh-CN" sz="4000" b="1">
              <a:latin typeface="楷体" panose="02010609060101010101" charset="-122"/>
              <a:ea typeface="楷体" panose="02010609060101010101" charset="-122"/>
              <a:cs typeface="楷体" panose="02010609060101010101" charset="-122"/>
            </a:endParaRPr>
          </a:p>
          <a:p>
            <a:pPr marL="0" indent="0">
              <a:buNone/>
            </a:pPr>
            <a:r>
              <a:rPr lang="zh-CN" sz="4000" b="1">
                <a:latin typeface="楷体" panose="02010609060101010101" charset="-122"/>
                <a:ea typeface="楷体" panose="02010609060101010101" charset="-122"/>
                <a:cs typeface="楷体" panose="02010609060101010101" charset="-122"/>
              </a:rPr>
              <a:t>示例:鲁迅对长妈妈怀有深厚的感情，《阿长与&lt;山海经&gt;》是专门回忆纪念她的文章。《从百草园到三味书屋》中也提到了长妈妈讲美女蛇的故事。《五猖会》中也提到长妈妈。</a:t>
            </a:r>
            <a:endParaRPr lang="zh-CN" sz="4000" b="1">
              <a:latin typeface="楷体" panose="02010609060101010101" charset="-122"/>
              <a:ea typeface="楷体" panose="02010609060101010101" charset="-122"/>
              <a:cs typeface="楷体" panose="02010609060101010101" charset="-122"/>
            </a:endParaRPr>
          </a:p>
          <a:p>
            <a:pPr marL="0" indent="0">
              <a:buNone/>
            </a:pPr>
            <a:endParaRPr lang="zh-CN" sz="4000" b="1">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145" y="180340"/>
            <a:ext cx="11903710" cy="6859270"/>
          </a:xfrm>
        </p:spPr>
        <p:txBody>
          <a:bodyPr/>
          <a:lstStyle/>
          <a:p>
            <a:pPr marL="0" indent="0">
              <a:buNone/>
            </a:pPr>
            <a:r>
              <a:rPr lang="zh-CN" sz="4000" b="1">
                <a:latin typeface="楷体" panose="02010609060101010101" charset="-122"/>
                <a:ea typeface="楷体" panose="02010609060101010101" charset="-122"/>
                <a:cs typeface="楷体" panose="02010609060101010101" charset="-122"/>
                <a:sym typeface="+mn-ea"/>
              </a:rPr>
              <a:t>鲁迅笔下的长妈妈是一个有许多缺点和守旧观念的人物，但却让鲁迅充满敬重与怀念。长妈妈是一个普通的劳动妇女的典型。她不做作，对就是对，错就是错。她懂得的许多规矩，大都是可笑的，但可以清楚地看出，这中间寄托了她真诚、善良的愿望。“别人不肯做，或不能做的事，她却能够做成功。”表明她对“我”的愿望是那样的重视。作品中的长妈妈虽然是一个底层劳动者，但她善良、真诚，热爱和关心孩子。</a:t>
            </a:r>
            <a:endParaRPr lang="zh-CN" altLang="en-US" sz="4000">
              <a:latin typeface="楷体" panose="02010609060101010101" charset="-122"/>
              <a:ea typeface="楷体" panose="02010609060101010101" charset="-122"/>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6845" y="241935"/>
            <a:ext cx="11757660" cy="6450330"/>
          </a:xfrm>
        </p:spPr>
        <p:txBody>
          <a:bodyPr>
            <a:noAutofit/>
          </a:bodyPr>
          <a:lstStyle/>
          <a:p>
            <a:pPr marL="0" indent="0">
              <a:buNone/>
            </a:pPr>
            <a:r>
              <a:rPr lang="zh-CN" sz="3900" b="1">
                <a:solidFill>
                  <a:srgbClr val="FF0000"/>
                </a:solidFill>
                <a:highlight>
                  <a:srgbClr val="FFFF00"/>
                </a:highlight>
                <a:latin typeface="楷体" panose="02010609060101010101" charset="-122"/>
                <a:ea typeface="楷体" panose="02010609060101010101" charset="-122"/>
                <a:cs typeface="楷体" panose="02010609060101010101" charset="-122"/>
              </a:rPr>
              <a:t>专题三:鲁迅的儿童教育观念</a:t>
            </a:r>
            <a:endParaRPr lang="zh-CN" sz="3900" b="1">
              <a:latin typeface="楷体" panose="02010609060101010101" charset="-122"/>
              <a:ea typeface="楷体" panose="02010609060101010101" charset="-122"/>
              <a:cs typeface="楷体" panose="02010609060101010101" charset="-122"/>
            </a:endParaRPr>
          </a:p>
          <a:p>
            <a:pPr marL="0" indent="0">
              <a:buNone/>
            </a:pPr>
            <a:r>
              <a:rPr lang="zh-CN" sz="3900" b="1">
                <a:latin typeface="楷体" panose="02010609060101010101" charset="-122"/>
                <a:ea typeface="楷体" panose="02010609060101010101" charset="-122"/>
                <a:cs typeface="楷体" panose="02010609060101010101" charset="-122"/>
              </a:rPr>
              <a:t>书中有几篇作品涉及儿童教育问题，试将这些相关的内容放在一起来研读,思考鲁迅对于儿童教育有些什么体验和看法，并联系实际，看看鲁迅的哪些观点在今天仍有借鉴价值。</a:t>
            </a:r>
            <a:endParaRPr lang="zh-CN" sz="3900" b="1">
              <a:latin typeface="楷体" panose="02010609060101010101" charset="-122"/>
              <a:ea typeface="楷体" panose="02010609060101010101" charset="-122"/>
              <a:cs typeface="楷体" panose="02010609060101010101" charset="-122"/>
            </a:endParaRPr>
          </a:p>
          <a:p>
            <a:pPr marL="0" indent="0">
              <a:buNone/>
            </a:pPr>
            <a:r>
              <a:rPr lang="zh-CN" sz="3900" b="1">
                <a:latin typeface="楷体" panose="02010609060101010101" charset="-122"/>
                <a:ea typeface="楷体" panose="02010609060101010101" charset="-122"/>
                <a:cs typeface="楷体" panose="02010609060101010101" charset="-122"/>
              </a:rPr>
              <a:t>示例:从《朝花夕拾》中可以看出，</a:t>
            </a:r>
            <a:r>
              <a:rPr lang="zh-CN" sz="3900" b="1">
                <a:solidFill>
                  <a:srgbClr val="FF0000"/>
                </a:solidFill>
                <a:latin typeface="楷体" panose="02010609060101010101" charset="-122"/>
                <a:ea typeface="楷体" panose="02010609060101010101" charset="-122"/>
                <a:cs typeface="楷体" panose="02010609060101010101" charset="-122"/>
              </a:rPr>
              <a:t>鲁迅对于儿童教育有自己鲜明的观点。</a:t>
            </a:r>
            <a:endParaRPr lang="zh-CN" sz="3900" b="1">
              <a:solidFill>
                <a:srgbClr val="FF0000"/>
              </a:solidFill>
              <a:latin typeface="楷体" panose="02010609060101010101" charset="-122"/>
              <a:ea typeface="楷体" panose="02010609060101010101" charset="-122"/>
              <a:cs typeface="楷体" panose="02010609060101010101" charset="-122"/>
            </a:endParaRPr>
          </a:p>
          <a:p>
            <a:pPr marL="0" indent="0">
              <a:buNone/>
            </a:pPr>
            <a:r>
              <a:rPr lang="zh-CN" sz="3900" b="1">
                <a:solidFill>
                  <a:srgbClr val="FF0000"/>
                </a:solidFill>
                <a:latin typeface="楷体" panose="02010609060101010101" charset="-122"/>
                <a:ea typeface="楷体" panose="02010609060101010101" charset="-122"/>
                <a:cs typeface="楷体" panose="02010609060101010101" charset="-122"/>
              </a:rPr>
              <a:t>其一，保护儿童的好奇心，激发儿童的求知欲。</a:t>
            </a:r>
            <a:endParaRPr lang="zh-CN" sz="3900" b="1">
              <a:latin typeface="楷体" panose="02010609060101010101" charset="-122"/>
              <a:ea typeface="楷体" panose="02010609060101010101" charset="-122"/>
              <a:cs typeface="楷体" panose="02010609060101010101" charset="-122"/>
            </a:endParaRPr>
          </a:p>
          <a:p>
            <a:pPr marL="0" indent="0">
              <a:buNone/>
            </a:pPr>
            <a:r>
              <a:rPr lang="zh-CN" sz="3900" b="1">
                <a:latin typeface="楷体" panose="02010609060101010101" charset="-122"/>
                <a:ea typeface="楷体" panose="02010609060101010101" charset="-122"/>
                <a:cs typeface="楷体" panose="02010609060101010101" charset="-122"/>
              </a:rPr>
              <a:t>鲁迅在三味书屋询问心中的疑惑却得不到解答，“‘怪哉’这虫，是怎么一回事?”教书先生不解答与课本无关的问题，挫伤了孩子的求知心。</a:t>
            </a:r>
            <a:endParaRPr lang="zh-CN" sz="3900" b="1">
              <a:latin typeface="楷体" panose="02010609060101010101" charset="-122"/>
              <a:ea typeface="楷体" panose="02010609060101010101" charset="-122"/>
              <a:cs typeface="楷体" panose="02010609060101010101" charset="-122"/>
            </a:endParaRPr>
          </a:p>
          <a:p>
            <a:pPr marL="0" indent="0">
              <a:buNone/>
            </a:pPr>
            <a:endParaRPr lang="zh-CN" sz="3100" b="1">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145" y="180340"/>
            <a:ext cx="11903710" cy="6859270"/>
          </a:xfrm>
        </p:spPr>
        <p:txBody>
          <a:bodyPr/>
          <a:lstStyle/>
          <a:p>
            <a:pPr marL="0" indent="0">
              <a:buNone/>
            </a:pPr>
            <a:r>
              <a:rPr lang="zh-CN" sz="4000" b="1">
                <a:solidFill>
                  <a:srgbClr val="FF0000"/>
                </a:solidFill>
                <a:latin typeface="楷体" panose="02010609060101010101" charset="-122"/>
                <a:ea typeface="楷体" panose="02010609060101010101" charset="-122"/>
                <a:cs typeface="楷体" panose="02010609060101010101" charset="-122"/>
                <a:sym typeface="+mn-ea"/>
              </a:rPr>
              <a:t>其二，注重良好习惯的培养。</a:t>
            </a:r>
            <a:endParaRPr lang="zh-CN" sz="4000" b="1">
              <a:latin typeface="楷体" panose="02010609060101010101" charset="-122"/>
              <a:ea typeface="楷体" panose="02010609060101010101" charset="-122"/>
              <a:cs typeface="楷体" panose="02010609060101010101" charset="-122"/>
            </a:endParaRPr>
          </a:p>
          <a:p>
            <a:pPr marL="0" indent="0">
              <a:buNone/>
            </a:pPr>
            <a:r>
              <a:rPr lang="zh-CN" sz="4000" b="1">
                <a:latin typeface="楷体" panose="02010609060101010101" charset="-122"/>
                <a:ea typeface="楷体" panose="02010609060101010101" charset="-122"/>
                <a:cs typeface="楷体" panose="02010609060101010101" charset="-122"/>
                <a:sym typeface="+mn-ea"/>
              </a:rPr>
              <a:t>鲁迅在《琐记》中提到衍太太，她见到别的孩子吃冰，不仅不制止，还加以怂恿，鲁迅对此深恶痛绝。他在日常生活中特别重视纠正孩子的过错，让孩子养成良好的生活、学习习惯，即使一件小事也不放过。在严管中还培养其良好的品质，让孩子分辨是非曲直，善恶美丑，知道什么该做，什么不该做，一旦形成良好的习惯,终身受益。</a:t>
            </a:r>
            <a:endParaRPr lang="zh-CN" altLang="en-US" sz="4000">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2261870" cy="721995"/>
          </a:xfrm>
        </p:spPr>
        <p:txBody>
          <a:bodyPr>
            <a:normAutofit fontScale="90000"/>
          </a:bodyPr>
          <a:lstStyle/>
          <a:p>
            <a:r>
              <a:rPr lang="zh-CN" altLang="en-US">
                <a:solidFill>
                  <a:schemeClr val="tx1"/>
                </a:solidFill>
                <a:highlight>
                  <a:srgbClr val="FF0000"/>
                </a:highlight>
              </a:rPr>
              <a:t>填空题</a:t>
            </a:r>
            <a:endParaRPr lang="zh-CN" altLang="en-US">
              <a:solidFill>
                <a:schemeClr val="tx1"/>
              </a:solidFill>
              <a:highlight>
                <a:srgbClr val="FF0000"/>
              </a:highlight>
            </a:endParaRPr>
          </a:p>
        </p:txBody>
      </p:sp>
      <p:sp>
        <p:nvSpPr>
          <p:cNvPr id="3" name="内容占位符 2"/>
          <p:cNvSpPr>
            <a:spLocks noGrp="1"/>
          </p:cNvSpPr>
          <p:nvPr>
            <p:ph idx="1"/>
          </p:nvPr>
        </p:nvSpPr>
        <p:spPr>
          <a:xfrm>
            <a:off x="189230" y="721995"/>
            <a:ext cx="11722100" cy="6136005"/>
          </a:xfrm>
        </p:spPr>
        <p:txBody>
          <a:bodyPr>
            <a:noAutofit/>
          </a:bodyPr>
          <a:lstStyle/>
          <a:p>
            <a:pPr marL="0" indent="0">
              <a:buNone/>
            </a:pPr>
            <a:r>
              <a:rPr lang="en-US" altLang="zh-CN" sz="4000" b="1">
                <a:solidFill>
                  <a:schemeClr val="tx1"/>
                </a:solidFill>
                <a:latin typeface="楷体" panose="02010609060101010101" charset="-122"/>
                <a:ea typeface="楷体" panose="02010609060101010101" charset="-122"/>
                <a:cs typeface="楷体" panose="02010609060101010101" charset="-122"/>
                <a:sym typeface="+mn-ea"/>
              </a:rPr>
              <a:t>1</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鲁迅是中国现代著名</a:t>
            </a:r>
            <a:r>
              <a:rPr lang="en-US" altLang="zh-CN" sz="4000" b="1" u="sng">
                <a:solidFill>
                  <a:schemeClr val="tx1"/>
                </a:solidFill>
                <a:latin typeface="楷体" panose="02010609060101010101" charset="-122"/>
                <a:ea typeface="楷体" panose="02010609060101010101" charset="-122"/>
                <a:cs typeface="楷体" panose="02010609060101010101" charset="-122"/>
                <a:sym typeface="+mn-ea"/>
              </a:rPr>
              <a:t>    </a:t>
            </a:r>
            <a:r>
              <a:rPr lang="en-US" altLang="zh-CN" sz="4000" b="1">
                <a:solidFill>
                  <a:schemeClr val="tx1"/>
                </a:solidFill>
                <a:latin typeface="楷体" panose="02010609060101010101" charset="-122"/>
                <a:ea typeface="楷体" panose="02010609060101010101" charset="-122"/>
                <a:cs typeface="楷体" panose="02010609060101010101" charset="-122"/>
                <a:sym typeface="+mn-ea"/>
              </a:rPr>
              <a:t> </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家、</a:t>
            </a:r>
            <a:r>
              <a:rPr lang="en-US" altLang="zh-CN" sz="4000" b="1" u="sng">
                <a:latin typeface="楷体" panose="02010609060101010101" charset="-122"/>
                <a:ea typeface="楷体" panose="02010609060101010101" charset="-122"/>
                <a:cs typeface="楷体" panose="02010609060101010101" charset="-122"/>
                <a:sym typeface="+mn-ea"/>
              </a:rPr>
              <a:t>    </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家和</a:t>
            </a:r>
            <a:r>
              <a:rPr lang="en-US" altLang="zh-CN" sz="4000" b="1" u="sng">
                <a:latin typeface="楷体" panose="02010609060101010101" charset="-122"/>
                <a:ea typeface="楷体" panose="02010609060101010101" charset="-122"/>
                <a:cs typeface="楷体" panose="02010609060101010101" charset="-122"/>
                <a:sym typeface="+mn-ea"/>
              </a:rPr>
              <a:t>     </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家。鲁迅是他在1918年发表</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我国现代文学史上第一篇白话小说</a:t>
            </a:r>
            <a:r>
              <a:rPr lang="en-US" altLang="zh-CN" sz="40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时所用的笔名。</a:t>
            </a:r>
            <a:endParaRPr lang="zh-CN" altLang="en-US" sz="4000" b="1">
              <a:solidFill>
                <a:schemeClr val="tx1"/>
              </a:solidFill>
              <a:latin typeface="楷体" panose="02010609060101010101" charset="-122"/>
              <a:ea typeface="楷体" panose="02010609060101010101" charset="-122"/>
              <a:cs typeface="楷体" panose="02010609060101010101" charset="-122"/>
            </a:endParaRPr>
          </a:p>
          <a:p>
            <a:pPr marL="0" indent="0">
              <a:buNone/>
            </a:pPr>
            <a:endParaRPr lang="en-US" altLang="zh-CN" sz="1000" b="1">
              <a:solidFill>
                <a:schemeClr val="tx1"/>
              </a:solidFill>
              <a:latin typeface="楷体" panose="02010609060101010101" charset="-122"/>
              <a:ea typeface="楷体" panose="02010609060101010101" charset="-122"/>
              <a:cs typeface="楷体" panose="02010609060101010101" charset="-122"/>
              <a:sym typeface="+mn-ea"/>
            </a:endParaRPr>
          </a:p>
          <a:p>
            <a:pPr marL="0" indent="0">
              <a:buNone/>
            </a:pPr>
            <a:r>
              <a:rPr lang="en-US" altLang="zh-CN" sz="4000" b="1">
                <a:solidFill>
                  <a:schemeClr val="tx1"/>
                </a:solidFill>
                <a:latin typeface="楷体" panose="02010609060101010101" charset="-122"/>
                <a:ea typeface="楷体" panose="02010609060101010101" charset="-122"/>
                <a:cs typeface="楷体" panose="02010609060101010101" charset="-122"/>
                <a:sym typeface="+mn-ea"/>
              </a:rPr>
              <a:t>2</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鲁迅的代表作有小说集</a:t>
            </a:r>
            <a:r>
              <a:rPr lang="en-US" altLang="zh-CN" sz="4000" b="1" u="sng">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u="sng">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《故事新编》,散文集</a:t>
            </a:r>
            <a:r>
              <a:rPr lang="en-US" altLang="zh-CN" sz="4000" b="1" u="sng">
                <a:latin typeface="楷体" panose="02010609060101010101" charset="-122"/>
                <a:ea typeface="楷体" panose="02010609060101010101" charset="-122"/>
                <a:cs typeface="楷体" panose="02010609060101010101" charset="-122"/>
                <a:sym typeface="+mn-ea"/>
              </a:rPr>
              <a:t>          </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,散文诗集《野草》和杂文集《坟》《热风》《二心集》《且介亭杂文》等。</a:t>
            </a:r>
            <a:endParaRPr lang="zh-CN" altLang="en-US" sz="4000" b="1">
              <a:solidFill>
                <a:schemeClr val="tx1"/>
              </a:solidFill>
              <a:latin typeface="楷体" panose="02010609060101010101" charset="-122"/>
              <a:ea typeface="楷体" panose="02010609060101010101" charset="-122"/>
              <a:cs typeface="楷体" panose="02010609060101010101" charset="-122"/>
            </a:endParaRPr>
          </a:p>
          <a:p>
            <a:pPr marL="0" indent="0">
              <a:buNone/>
            </a:pPr>
            <a:endParaRPr lang="zh-CN" altLang="en-US" sz="1000" b="1">
              <a:solidFill>
                <a:schemeClr val="tx1"/>
              </a:solidFill>
              <a:latin typeface="楷体" panose="02010609060101010101" charset="-122"/>
              <a:ea typeface="楷体" panose="02010609060101010101" charset="-122"/>
              <a:cs typeface="楷体" panose="02010609060101010101" charset="-122"/>
              <a:sym typeface="+mn-ea"/>
            </a:endParaRPr>
          </a:p>
          <a:p>
            <a:pPr marL="0" indent="0">
              <a:buNone/>
            </a:pPr>
            <a:r>
              <a:rPr lang="en-US" altLang="zh-CN" sz="4000" b="1">
                <a:solidFill>
                  <a:schemeClr val="tx1"/>
                </a:solidFill>
                <a:latin typeface="楷体" panose="02010609060101010101" charset="-122"/>
                <a:ea typeface="楷体" panose="02010609060101010101" charset="-122"/>
                <a:cs typeface="楷体" panose="02010609060101010101" charset="-122"/>
                <a:sym typeface="+mn-ea"/>
              </a:rPr>
              <a:t>3</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《朝花夕拾》</a:t>
            </a:r>
            <a:r>
              <a:rPr lang="zh-CN" altLang="en-US" sz="4000" b="1">
                <a:latin typeface="楷体" panose="02010609060101010101" charset="-122"/>
                <a:ea typeface="楷体" panose="02010609060101010101" charset="-122"/>
                <a:cs typeface="楷体" panose="02010609060101010101" charset="-122"/>
                <a:sym typeface="+mn-ea"/>
              </a:rPr>
              <a:t>原名《</a:t>
            </a:r>
            <a:r>
              <a:rPr lang="zh-CN" altLang="en-US" sz="4000" b="1" u="sng">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》，是鲁迅先生1926年所作的</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一部 </a:t>
            </a:r>
            <a:r>
              <a:rPr lang="zh-CN" altLang="en-US" sz="4000" b="1" u="sng">
                <a:solidFill>
                  <a:schemeClr val="tx1"/>
                </a:solidFill>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集（体裁），共__ 篇，最初在《</a:t>
            </a:r>
            <a:r>
              <a:rPr lang="zh-CN" altLang="en-US" sz="4000" b="1" u="sng">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》发表。</a:t>
            </a:r>
            <a:endParaRPr lang="zh-CN" altLang="en-US" sz="4000" b="1">
              <a:solidFill>
                <a:schemeClr val="tx1"/>
              </a:solidFill>
              <a:latin typeface="楷体" panose="02010609060101010101" charset="-122"/>
              <a:ea typeface="楷体" panose="02010609060101010101" charset="-122"/>
              <a:cs typeface="楷体" panose="02010609060101010101" charset="-122"/>
            </a:endParaRPr>
          </a:p>
          <a:p>
            <a:endParaRPr lang="zh-CN" altLang="en-US" sz="4000" b="1">
              <a:solidFill>
                <a:schemeClr val="tx1"/>
              </a:solidFill>
              <a:latin typeface="楷体" panose="02010609060101010101" charset="-122"/>
              <a:ea typeface="楷体" panose="02010609060101010101" charset="-122"/>
              <a:cs typeface="楷体" panose="02010609060101010101" charset="-122"/>
            </a:endParaRPr>
          </a:p>
        </p:txBody>
      </p:sp>
      <p:pic>
        <p:nvPicPr>
          <p:cNvPr id="134" name="图片 133"/>
          <p:cNvPicPr/>
          <p:nvPr/>
        </p:nvPicPr>
        <p:blipFill>
          <a:blip r:embed="rId1"/>
          <a:stretch>
            <a:fillRect/>
          </a:stretch>
        </p:blipFill>
        <p:spPr>
          <a:xfrm>
            <a:off x="11431270" y="6102985"/>
            <a:ext cx="760730" cy="755015"/>
          </a:xfrm>
          <a:prstGeom prst="rect">
            <a:avLst/>
          </a:prstGeom>
          <a:noFill/>
          <a:ln w="9525">
            <a:noFill/>
          </a:ln>
        </p:spPr>
      </p:pic>
      <p:sp>
        <p:nvSpPr>
          <p:cNvPr id="4" name="文本框 3"/>
          <p:cNvSpPr txBox="1"/>
          <p:nvPr/>
        </p:nvSpPr>
        <p:spPr>
          <a:xfrm>
            <a:off x="4636770" y="4711700"/>
            <a:ext cx="2827020" cy="706755"/>
          </a:xfrm>
          <a:prstGeom prst="rect">
            <a:avLst/>
          </a:prstGeom>
          <a:noFill/>
        </p:spPr>
        <p:txBody>
          <a:bodyPr wrap="square" rtlCol="0" anchor="t">
            <a:spAutoFit/>
          </a:bodyPr>
          <a:lstStyle/>
          <a:p>
            <a:pPr algn="l"/>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  旧事重提</a:t>
            </a: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          </a:t>
            </a:r>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  </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5448300" y="601345"/>
            <a:ext cx="1203960" cy="706755"/>
          </a:xfrm>
          <a:prstGeom prst="rect">
            <a:avLst/>
          </a:prstGeom>
          <a:noFill/>
        </p:spPr>
        <p:txBody>
          <a:bodyPr wrap="none" rtlCol="0" anchor="t">
            <a:spAutoFit/>
          </a:bodyPr>
          <a:lstStyle/>
          <a:p>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文学</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7454900" y="601345"/>
            <a:ext cx="1203960" cy="706755"/>
          </a:xfrm>
          <a:prstGeom prst="rect">
            <a:avLst/>
          </a:prstGeom>
          <a:noFill/>
        </p:spPr>
        <p:txBody>
          <a:bodyPr wrap="none" rtlCol="0" anchor="t">
            <a:spAutoFit/>
          </a:bodyPr>
          <a:lstStyle/>
          <a:p>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思想</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9" name="文本框 8"/>
          <p:cNvSpPr txBox="1"/>
          <p:nvPr/>
        </p:nvSpPr>
        <p:spPr>
          <a:xfrm>
            <a:off x="9718675" y="601345"/>
            <a:ext cx="1203960" cy="706755"/>
          </a:xfrm>
          <a:prstGeom prst="rect">
            <a:avLst/>
          </a:prstGeom>
          <a:noFill/>
        </p:spPr>
        <p:txBody>
          <a:bodyPr wrap="none" rtlCol="0" anchor="t">
            <a:spAutoFit/>
          </a:bodyPr>
          <a:lstStyle/>
          <a:p>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革命</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0" name="文本框 9"/>
          <p:cNvSpPr txBox="1"/>
          <p:nvPr/>
        </p:nvSpPr>
        <p:spPr>
          <a:xfrm>
            <a:off x="5101590" y="1308100"/>
            <a:ext cx="3246120" cy="706755"/>
          </a:xfrm>
          <a:prstGeom prst="rect">
            <a:avLst/>
          </a:prstGeom>
          <a:noFill/>
        </p:spPr>
        <p:txBody>
          <a:bodyPr wrap="none" rtlCol="0" anchor="t">
            <a:spAutoFit/>
          </a:bodyPr>
          <a:lstStyle/>
          <a:p>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《狂人日记》</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1" name="文本框 10"/>
          <p:cNvSpPr txBox="1"/>
          <p:nvPr/>
        </p:nvSpPr>
        <p:spPr>
          <a:xfrm>
            <a:off x="5315585" y="2611120"/>
            <a:ext cx="4267200" cy="706755"/>
          </a:xfrm>
          <a:prstGeom prst="rect">
            <a:avLst/>
          </a:prstGeom>
          <a:noFill/>
        </p:spPr>
        <p:txBody>
          <a:bodyPr wrap="none" rtlCol="0" anchor="t">
            <a:spAutoFit/>
          </a:bodyPr>
          <a:lstStyle/>
          <a:p>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《呐喊》《彷徨》</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2" name="文本框 11"/>
          <p:cNvSpPr txBox="1"/>
          <p:nvPr/>
        </p:nvSpPr>
        <p:spPr>
          <a:xfrm>
            <a:off x="2809240" y="3184525"/>
            <a:ext cx="3246120" cy="706755"/>
          </a:xfrm>
          <a:prstGeom prst="rect">
            <a:avLst/>
          </a:prstGeom>
          <a:noFill/>
        </p:spPr>
        <p:txBody>
          <a:bodyPr wrap="none" rtlCol="0" anchor="t">
            <a:spAutoFit/>
          </a:bodyPr>
          <a:lstStyle/>
          <a:p>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《朝花夕拾》</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1605280" y="5771515"/>
            <a:ext cx="1203960" cy="706755"/>
          </a:xfrm>
          <a:prstGeom prst="rect">
            <a:avLst/>
          </a:prstGeom>
          <a:noFill/>
        </p:spPr>
        <p:txBody>
          <a:bodyPr wrap="none" rtlCol="0" anchor="t">
            <a:spAutoFit/>
          </a:bodyPr>
          <a:lstStyle/>
          <a:p>
            <a:r>
              <a:rPr lang="zh-CN" altLang="en-US" sz="4000" b="1">
                <a:solidFill>
                  <a:srgbClr val="FF0000"/>
                </a:solidFill>
                <a:latin typeface="楷体" panose="02010609060101010101" charset="-122"/>
                <a:ea typeface="楷体" panose="02010609060101010101" charset="-122"/>
                <a:sym typeface="+mn-ea"/>
              </a:rPr>
              <a:t>莽原</a:t>
            </a:r>
            <a:endParaRPr lang="zh-CN" altLang="en-US" sz="4000" b="1">
              <a:solidFill>
                <a:srgbClr val="FF0000"/>
              </a:solidFill>
              <a:latin typeface="楷体" panose="02010609060101010101" charset="-122"/>
              <a:ea typeface="楷体" panose="02010609060101010101" charset="-122"/>
              <a:sym typeface="+mn-ea"/>
            </a:endParaRPr>
          </a:p>
        </p:txBody>
      </p:sp>
      <p:sp>
        <p:nvSpPr>
          <p:cNvPr id="6" name="文本框 5"/>
          <p:cNvSpPr txBox="1"/>
          <p:nvPr/>
        </p:nvSpPr>
        <p:spPr>
          <a:xfrm>
            <a:off x="3223260" y="5297805"/>
            <a:ext cx="2225040" cy="706755"/>
          </a:xfrm>
          <a:prstGeom prst="rect">
            <a:avLst/>
          </a:prstGeom>
          <a:noFill/>
        </p:spPr>
        <p:txBody>
          <a:bodyPr wrap="none" rtlCol="0" anchor="t">
            <a:spAutoFit/>
          </a:bodyPr>
          <a:lstStyle/>
          <a:p>
            <a:r>
              <a:rPr lang="zh-CN" altLang="en-US" sz="4000" b="1">
                <a:solidFill>
                  <a:srgbClr val="FF0000"/>
                </a:solidFill>
                <a:latin typeface="楷体" panose="02010609060101010101" charset="-122"/>
                <a:ea typeface="楷体" panose="02010609060101010101" charset="-122"/>
                <a:sym typeface="+mn-ea"/>
              </a:rPr>
              <a:t>回忆散文</a:t>
            </a:r>
            <a:endParaRPr lang="zh-CN" altLang="en-US" sz="4000" b="1">
              <a:solidFill>
                <a:srgbClr val="FF0000"/>
              </a:solidFill>
              <a:latin typeface="楷体" panose="02010609060101010101" charset="-122"/>
              <a:ea typeface="楷体" panose="02010609060101010101" charset="-122"/>
              <a:sym typeface="+mn-ea"/>
            </a:endParaRPr>
          </a:p>
        </p:txBody>
      </p:sp>
      <p:sp>
        <p:nvSpPr>
          <p:cNvPr id="13" name="文本框 12"/>
          <p:cNvSpPr txBox="1"/>
          <p:nvPr/>
        </p:nvSpPr>
        <p:spPr>
          <a:xfrm>
            <a:off x="9025255" y="5297805"/>
            <a:ext cx="693420" cy="706755"/>
          </a:xfrm>
          <a:prstGeom prst="rect">
            <a:avLst/>
          </a:prstGeom>
          <a:noFill/>
        </p:spPr>
        <p:txBody>
          <a:bodyPr wrap="none" rtlCol="0" anchor="t">
            <a:spAutoFit/>
          </a:bodyPr>
          <a:lstStyle/>
          <a:p>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十</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ppt_x"/>
                                          </p:val>
                                        </p:tav>
                                        <p:tav tm="100000">
                                          <p:val>
                                            <p:strVal val="#ppt_x"/>
                                          </p:val>
                                        </p:tav>
                                      </p:tavLst>
                                    </p:anim>
                                    <p:anim calcmode="lin" valueType="num">
                                      <p:cBhvr additive="base">
                                        <p:cTn id="4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 calcmode="lin" valueType="num">
                                      <p:cBhvr additive="base">
                                        <p:cTn id="57" dur="500" fill="hold"/>
                                        <p:tgtEl>
                                          <p:spTgt spid="5"/>
                                        </p:tgtEl>
                                        <p:attrNameLst>
                                          <p:attrName>ppt_x</p:attrName>
                                        </p:attrNameLst>
                                      </p:cBhvr>
                                      <p:tavLst>
                                        <p:tav tm="0">
                                          <p:val>
                                            <p:strVal val="#ppt_x"/>
                                          </p:val>
                                        </p:tav>
                                        <p:tav tm="100000">
                                          <p:val>
                                            <p:strVal val="#ppt_x"/>
                                          </p:val>
                                        </p:tav>
                                      </p:tavLst>
                                    </p:anim>
                                    <p:anim calcmode="lin" valueType="num">
                                      <p:cBhvr additive="base">
                                        <p:cTn id="5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4" grpId="0"/>
      <p:bldP spid="6" grpId="0"/>
      <p:bldP spid="13"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780" y="120650"/>
            <a:ext cx="11918315" cy="6583680"/>
          </a:xfrm>
        </p:spPr>
        <p:txBody>
          <a:bodyPr vert="horz" lIns="91440" tIns="45720" rIns="91440" bIns="45720" rtlCol="0">
            <a:normAutofit lnSpcReduction="1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4.下面是一副挽联，悼念的是</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上联：译书尚未成功，惊闻殒星，中国何人领呐喊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下联：先生已经作古，痛忆旧雨，文坛从此感彷徨</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5.结合课文《藤野先生》的相关内容，根据上联，对出下联。</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上联：朝花夕拾颂外师</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下联：</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【答案】示例：</a:t>
            </a: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弃医从文救国民</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134" name="图片 133"/>
          <p:cNvPicPr/>
          <p:nvPr/>
        </p:nvPicPr>
        <p:blipFill>
          <a:blip r:embed="rId1"/>
          <a:stretch>
            <a:fillRect/>
          </a:stretch>
        </p:blipFill>
        <p:spPr>
          <a:xfrm>
            <a:off x="11175365" y="5786120"/>
            <a:ext cx="1016635" cy="1071880"/>
          </a:xfrm>
          <a:prstGeom prst="rect">
            <a:avLst/>
          </a:prstGeom>
          <a:noFill/>
          <a:ln w="9525">
            <a:noFill/>
          </a:ln>
        </p:spPr>
      </p:pic>
      <p:sp>
        <p:nvSpPr>
          <p:cNvPr id="2" name="文本框 1"/>
          <p:cNvSpPr txBox="1"/>
          <p:nvPr/>
        </p:nvSpPr>
        <p:spPr>
          <a:xfrm>
            <a:off x="6933565" y="0"/>
            <a:ext cx="2225040" cy="706755"/>
          </a:xfrm>
          <a:prstGeom prst="rect">
            <a:avLst/>
          </a:prstGeom>
          <a:noFill/>
        </p:spPr>
        <p:txBody>
          <a:bodyPr wrap="none" rtlCol="0" anchor="t">
            <a:spAutoFit/>
          </a:bodyPr>
          <a:lstStyle/>
          <a:p>
            <a:r>
              <a:rPr lang="zh-CN" altLang="en-US" sz="4000" b="1" smtClean="0">
                <a:solidFill>
                  <a:srgbClr val="FF0000"/>
                </a:solidFill>
                <a:latin typeface="楷体" panose="02010609060101010101" charset="-122"/>
                <a:ea typeface="楷体" panose="02010609060101010101" charset="-122"/>
                <a:sym typeface="+mn-ea"/>
              </a:rPr>
              <a:t>鲁迅先生</a:t>
            </a:r>
            <a:endParaRPr lang="zh-CN" altLang="en-US" sz="4000" b="1" smtClean="0">
              <a:solidFill>
                <a:srgbClr val="FF0000"/>
              </a:solidFill>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 calcmode="lin" valueType="num">
                                      <p:cBhvr additive="base">
                                        <p:cTn id="1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4625" y="-635"/>
            <a:ext cx="12017375" cy="6858000"/>
          </a:xfrm>
        </p:spPr>
        <p:txBody>
          <a:bodyPr vert="horz" lIns="91440" tIns="45720" rIns="91440" bIns="45720" rtlCol="0">
            <a:normAutofit/>
          </a:bodyPr>
          <a:lstStyle/>
          <a:p>
            <a:pPr marL="0" lvl="0" algn="l">
              <a:buClrTx/>
              <a:buSzTx/>
              <a:buNone/>
            </a:pPr>
            <a:r>
              <a:rPr lang="en-US" altLang="zh-CN" sz="3800" b="1">
                <a:latin typeface="楷体" panose="02010609060101010101" charset="-122"/>
                <a:ea typeface="楷体" panose="02010609060101010101" charset="-122"/>
                <a:cs typeface="楷体" panose="02010609060101010101" charset="-122"/>
                <a:sym typeface="+mn-ea"/>
              </a:rPr>
              <a:t>6《朝花夕拾》中借众鬼嘲弄人生，用阴间</a:t>
            </a:r>
            <a:r>
              <a:rPr lang="zh-CN" altLang="zh-CN" sz="3800" b="1">
                <a:latin typeface="楷体" panose="02010609060101010101" charset="-122"/>
                <a:ea typeface="楷体" panose="02010609060101010101" charset="-122"/>
                <a:cs typeface="楷体" panose="02010609060101010101" charset="-122"/>
                <a:sym typeface="+mn-ea"/>
              </a:rPr>
              <a:t>讽</a:t>
            </a:r>
            <a:r>
              <a:rPr lang="en-US" altLang="zh-CN" sz="3800" b="1">
                <a:latin typeface="楷体" panose="02010609060101010101" charset="-122"/>
                <a:ea typeface="楷体" panose="02010609060101010101" charset="-122"/>
                <a:cs typeface="楷体" panose="02010609060101010101" charset="-122"/>
                <a:sym typeface="+mn-ea"/>
              </a:rPr>
              <a:t>刺阳世，对“正人君子们”进行了淋滴尽致的嘲讽和鞭挞的文章是</a:t>
            </a:r>
            <a:r>
              <a:rPr lang="en-US" altLang="zh-CN" sz="3800" b="1" u="sng">
                <a:latin typeface="楷体" panose="02010609060101010101" charset="-122"/>
                <a:ea typeface="楷体" panose="02010609060101010101" charset="-122"/>
                <a:cs typeface="楷体" panose="02010609060101010101" charset="-122"/>
                <a:sym typeface="+mn-ea"/>
              </a:rPr>
              <a:t>          </a:t>
            </a:r>
            <a:r>
              <a:rPr lang="zh-CN" altLang="en-US" sz="3800" b="1">
                <a:latin typeface="楷体" panose="02010609060101010101" charset="-122"/>
                <a:ea typeface="楷体" panose="02010609060101010101" charset="-122"/>
                <a:cs typeface="楷体" panose="02010609060101010101" charset="-122"/>
                <a:sym typeface="+mn-ea"/>
              </a:rPr>
              <a:t>；</a:t>
            </a:r>
            <a:r>
              <a:rPr lang="en-US" altLang="zh-CN" sz="3800" b="1">
                <a:latin typeface="楷体" panose="02010609060101010101" charset="-122"/>
                <a:ea typeface="楷体" panose="02010609060101010101" charset="-122"/>
                <a:cs typeface="楷体" panose="02010609060101010101" charset="-122"/>
                <a:sym typeface="+mn-ea"/>
              </a:rPr>
              <a:t>有力的控诉了封建孝道虚伪和残酷的文章是</a:t>
            </a:r>
            <a:r>
              <a:rPr lang="en-US" altLang="zh-CN" sz="3800" b="1" u="sng">
                <a:latin typeface="楷体" panose="02010609060101010101" charset="-122"/>
                <a:ea typeface="楷体" panose="02010609060101010101" charset="-122"/>
                <a:cs typeface="楷体" panose="02010609060101010101" charset="-122"/>
                <a:sym typeface="+mn-ea"/>
              </a:rPr>
              <a:t>              </a:t>
            </a:r>
            <a:r>
              <a:rPr lang="en-US" altLang="zh-CN" sz="3800" b="1">
                <a:latin typeface="楷体" panose="02010609060101010101" charset="-122"/>
                <a:ea typeface="楷体" panose="02010609060101010101" charset="-122"/>
                <a:cs typeface="楷体" panose="02010609060101010101" charset="-122"/>
                <a:sym typeface="+mn-ea"/>
              </a:rPr>
              <a:t>；写“宠物”的文章是</a:t>
            </a:r>
            <a:r>
              <a:rPr lang="en-US" altLang="zh-CN" sz="3800" b="1" u="sng">
                <a:latin typeface="楷体" panose="02010609060101010101" charset="-122"/>
                <a:ea typeface="楷体" panose="02010609060101010101" charset="-122"/>
                <a:cs typeface="楷体" panose="02010609060101010101" charset="-122"/>
                <a:sym typeface="+mn-ea"/>
              </a:rPr>
              <a:t>         </a:t>
            </a:r>
            <a:r>
              <a:rPr lang="en-US" altLang="zh-CN" sz="3800" b="1">
                <a:latin typeface="楷体" panose="02010609060101010101" charset="-122"/>
                <a:ea typeface="楷体" panose="02010609060101010101" charset="-122"/>
                <a:cs typeface="楷体" panose="02010609060101010101" charset="-122"/>
                <a:sym typeface="+mn-ea"/>
              </a:rPr>
              <a:t>。   </a:t>
            </a:r>
            <a:endParaRPr lang="en-US" altLang="zh-CN" sz="38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800" b="1">
                <a:latin typeface="楷体" panose="02010609060101010101" charset="-122"/>
                <a:ea typeface="楷体" panose="02010609060101010101" charset="-122"/>
                <a:cs typeface="楷体" panose="02010609060101010101" charset="-122"/>
                <a:sym typeface="+mn-ea"/>
              </a:rPr>
              <a:t>7.《朝花夕拾》中刻画的深受封建思想毒害的妇女形象有</a:t>
            </a:r>
            <a:r>
              <a:rPr lang="en-US" altLang="zh-CN" sz="3800" b="1" u="sng">
                <a:latin typeface="楷体" panose="02010609060101010101" charset="-122"/>
                <a:ea typeface="楷体" panose="02010609060101010101" charset="-122"/>
                <a:cs typeface="楷体" panose="02010609060101010101" charset="-122"/>
                <a:sym typeface="+mn-ea"/>
              </a:rPr>
              <a:t>        </a:t>
            </a:r>
            <a:r>
              <a:rPr lang="en-US" altLang="zh-CN" sz="3800" b="1">
                <a:latin typeface="楷体" panose="02010609060101010101" charset="-122"/>
                <a:ea typeface="楷体" panose="02010609060101010101" charset="-122"/>
                <a:cs typeface="楷体" panose="02010609060101010101" charset="-122"/>
                <a:sym typeface="+mn-ea"/>
              </a:rPr>
              <a:t>和</a:t>
            </a:r>
            <a:r>
              <a:rPr lang="en-US" altLang="zh-CN" sz="3800" b="1" u="sng">
                <a:latin typeface="楷体" panose="02010609060101010101" charset="-122"/>
                <a:ea typeface="楷体" panose="02010609060101010101" charset="-122"/>
                <a:cs typeface="楷体" panose="02010609060101010101" charset="-122"/>
                <a:sym typeface="+mn-ea"/>
              </a:rPr>
              <a:t>        </a:t>
            </a:r>
            <a:r>
              <a:rPr lang="en-US" altLang="zh-CN" sz="3800" b="1">
                <a:latin typeface="楷体" panose="02010609060101010101" charset="-122"/>
                <a:ea typeface="楷体" panose="02010609060101010101" charset="-122"/>
                <a:cs typeface="楷体" panose="02010609060101010101" charset="-122"/>
                <a:sym typeface="+mn-ea"/>
              </a:rPr>
              <a:t>。</a:t>
            </a:r>
            <a:endParaRPr lang="en-US" altLang="zh-CN" sz="38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800" b="1">
                <a:latin typeface="楷体" panose="02010609060101010101" charset="-122"/>
                <a:ea typeface="楷体" panose="02010609060101010101" charset="-122"/>
                <a:cs typeface="楷体" panose="02010609060101010101" charset="-122"/>
                <a:sym typeface="+mn-ea"/>
              </a:rPr>
              <a:t>    </a:t>
            </a:r>
            <a:endParaRPr lang="en-US" altLang="zh-CN" sz="3800" b="1">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1071880" y="994410"/>
            <a:ext cx="180149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《无常》</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1004570" y="1503045"/>
            <a:ext cx="350520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《二十四孝图》</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8996680" y="1502410"/>
            <a:ext cx="347408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《狗·猫·鼠》</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885190" y="2693670"/>
            <a:ext cx="186880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长妈妈</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3300730" y="2618105"/>
            <a:ext cx="196850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衍太太</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8" name="内容占位符 2"/>
          <p:cNvSpPr>
            <a:spLocks noGrp="1"/>
          </p:cNvSpPr>
          <p:nvPr/>
        </p:nvSpPr>
        <p:spPr>
          <a:xfrm>
            <a:off x="87630" y="3475355"/>
            <a:ext cx="12192000" cy="435165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algn="l">
              <a:buClrTx/>
              <a:buSzTx/>
              <a:buNone/>
            </a:pPr>
            <a:r>
              <a:rPr lang="en-US" altLang="zh-CN" sz="3800" b="1">
                <a:latin typeface="楷体" panose="02010609060101010101" charset="-122"/>
                <a:ea typeface="楷体" panose="02010609060101010101" charset="-122"/>
                <a:cs typeface="楷体" panose="02010609060101010101" charset="-122"/>
                <a:sym typeface="+mn-ea"/>
              </a:rPr>
              <a:t>8.读《朝花夕拾》，我们了解到鲁迅小时侯最喜欢在         </a:t>
            </a:r>
            <a:endParaRPr lang="en-US" altLang="zh-CN" sz="38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800" b="1">
                <a:latin typeface="楷体" panose="02010609060101010101" charset="-122"/>
                <a:ea typeface="楷体" panose="02010609060101010101" charset="-122"/>
                <a:cs typeface="楷体" panose="02010609060101010101" charset="-122"/>
                <a:sym typeface="+mn-ea"/>
              </a:rPr>
              <a:t> </a:t>
            </a:r>
            <a:r>
              <a:rPr lang="en-US" altLang="zh-CN" sz="3800" b="1" u="sng">
                <a:latin typeface="楷体" panose="02010609060101010101" charset="-122"/>
                <a:ea typeface="楷体" panose="02010609060101010101" charset="-122"/>
                <a:cs typeface="楷体" panose="02010609060101010101" charset="-122"/>
                <a:sym typeface="+mn-ea"/>
              </a:rPr>
              <a:t>        </a:t>
            </a:r>
            <a:r>
              <a:rPr lang="zh-CN" altLang="en-US" sz="3800" b="1">
                <a:latin typeface="楷体" panose="02010609060101010101" charset="-122"/>
                <a:ea typeface="楷体" panose="02010609060101010101" charset="-122"/>
                <a:cs typeface="楷体" panose="02010609060101010101" charset="-122"/>
                <a:sym typeface="+mn-ea"/>
              </a:rPr>
              <a:t>（地名）</a:t>
            </a:r>
            <a:r>
              <a:rPr lang="en-US" altLang="zh-CN" sz="3800" b="1">
                <a:latin typeface="楷体" panose="02010609060101010101" charset="-122"/>
                <a:ea typeface="楷体" panose="02010609060101010101" charset="-122"/>
                <a:cs typeface="楷体" panose="02010609060101010101" charset="-122"/>
                <a:sym typeface="+mn-ea"/>
              </a:rPr>
              <a:t>玩耍，在迎神赛会上他最喜欢看的是</a:t>
            </a:r>
            <a:r>
              <a:rPr lang="en-US" altLang="zh-CN" sz="3800" b="1" u="sng">
                <a:latin typeface="楷体" panose="02010609060101010101" charset="-122"/>
                <a:ea typeface="楷体" panose="02010609060101010101" charset="-122"/>
                <a:cs typeface="楷体" panose="02010609060101010101" charset="-122"/>
                <a:sym typeface="+mn-ea"/>
              </a:rPr>
              <a:t>       </a:t>
            </a:r>
            <a:r>
              <a:rPr lang="en-US" altLang="zh-CN" sz="3800" b="1">
                <a:latin typeface="楷体" panose="02010609060101010101" charset="-122"/>
                <a:ea typeface="楷体" panose="02010609060101010101" charset="-122"/>
                <a:cs typeface="楷体" panose="02010609060101010101" charset="-122"/>
                <a:sym typeface="+mn-ea"/>
              </a:rPr>
              <a:t> 。鲁迅童年时有两个爱好，一是</a:t>
            </a:r>
            <a:r>
              <a:rPr lang="en-US" altLang="zh-CN" sz="3800" b="1" u="sng">
                <a:latin typeface="楷体" panose="02010609060101010101" charset="-122"/>
                <a:ea typeface="楷体" panose="02010609060101010101" charset="-122"/>
                <a:cs typeface="楷体" panose="02010609060101010101" charset="-122"/>
                <a:sym typeface="+mn-ea"/>
              </a:rPr>
              <a:t>         </a:t>
            </a:r>
            <a:r>
              <a:rPr lang="en-US" altLang="zh-CN" sz="3800" b="1">
                <a:latin typeface="楷体" panose="02010609060101010101" charset="-122"/>
                <a:ea typeface="楷体" panose="02010609060101010101" charset="-122"/>
                <a:cs typeface="楷体" panose="02010609060101010101" charset="-122"/>
                <a:sym typeface="+mn-ea"/>
              </a:rPr>
              <a:t>，二是描绣像。他的第一本专属个人的图书是《</a:t>
            </a:r>
            <a:r>
              <a:rPr lang="en-US" altLang="zh-CN" sz="3800" b="1" u="sng">
                <a:latin typeface="楷体" panose="02010609060101010101" charset="-122"/>
                <a:ea typeface="楷体" panose="02010609060101010101" charset="-122"/>
                <a:cs typeface="楷体" panose="02010609060101010101" charset="-122"/>
                <a:sym typeface="+mn-ea"/>
              </a:rPr>
              <a:t>                </a:t>
            </a:r>
            <a:r>
              <a:rPr lang="en-US" altLang="zh-CN" sz="3800" b="1">
                <a:latin typeface="楷体" panose="02010609060101010101" charset="-122"/>
                <a:ea typeface="楷体" panose="02010609060101010101" charset="-122"/>
                <a:cs typeface="楷体" panose="02010609060101010101" charset="-122"/>
                <a:sym typeface="+mn-ea"/>
              </a:rPr>
              <a:t>》，他曾经渴慕、最终得到并引发了他更大的收集书本兴趣的图书是《</a:t>
            </a:r>
            <a:r>
              <a:rPr lang="en-US" altLang="zh-CN" sz="3800" b="1" u="sng">
                <a:latin typeface="楷体" panose="02010609060101010101" charset="-122"/>
                <a:ea typeface="楷体" panose="02010609060101010101" charset="-122"/>
                <a:cs typeface="楷体" panose="02010609060101010101" charset="-122"/>
                <a:sym typeface="+mn-ea"/>
              </a:rPr>
              <a:t>           </a:t>
            </a:r>
            <a:r>
              <a:rPr lang="en-US" altLang="zh-CN" sz="3800" b="1">
                <a:latin typeface="楷体" panose="02010609060101010101" charset="-122"/>
                <a:ea typeface="楷体" panose="02010609060101010101" charset="-122"/>
                <a:cs typeface="楷体" panose="02010609060101010101" charset="-122"/>
                <a:sym typeface="+mn-ea"/>
              </a:rPr>
              <a:t>》。</a:t>
            </a:r>
            <a:endParaRPr lang="en-US" altLang="zh-CN" sz="3800" b="1">
              <a:latin typeface="楷体" panose="02010609060101010101" charset="-122"/>
              <a:ea typeface="楷体" panose="02010609060101010101" charset="-122"/>
              <a:cs typeface="楷体" panose="02010609060101010101" charset="-122"/>
              <a:sym typeface="+mn-ea"/>
            </a:endParaRPr>
          </a:p>
        </p:txBody>
      </p:sp>
      <p:sp>
        <p:nvSpPr>
          <p:cNvPr id="9" name="文本框 8"/>
          <p:cNvSpPr txBox="1"/>
          <p:nvPr/>
        </p:nvSpPr>
        <p:spPr>
          <a:xfrm>
            <a:off x="452755" y="3884295"/>
            <a:ext cx="195135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百草园</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0" name="文本框 9"/>
          <p:cNvSpPr txBox="1"/>
          <p:nvPr/>
        </p:nvSpPr>
        <p:spPr>
          <a:xfrm>
            <a:off x="1004570" y="4422140"/>
            <a:ext cx="162941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无常</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1" name="文本框 10"/>
          <p:cNvSpPr txBox="1"/>
          <p:nvPr/>
        </p:nvSpPr>
        <p:spPr>
          <a:xfrm>
            <a:off x="9465945" y="4422140"/>
            <a:ext cx="281368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收集图书</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2" name="文本框 11"/>
          <p:cNvSpPr txBox="1"/>
          <p:nvPr/>
        </p:nvSpPr>
        <p:spPr>
          <a:xfrm>
            <a:off x="774700" y="5297805"/>
            <a:ext cx="363220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二十四孝图</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3" name="文本框 12"/>
          <p:cNvSpPr txBox="1"/>
          <p:nvPr/>
        </p:nvSpPr>
        <p:spPr>
          <a:xfrm>
            <a:off x="8060690" y="5737225"/>
            <a:ext cx="268224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山海经</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9" grpId="0"/>
      <p:bldP spid="10" grpId="0"/>
      <p:bldP spid="11" grpId="0"/>
      <p:bldP spid="12"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635"/>
            <a:ext cx="12191365" cy="6857365"/>
          </a:xfrm>
        </p:spPr>
        <p:txBody>
          <a:bodyPr vert="horz" lIns="91440" tIns="45720" rIns="91440" bIns="45720" rtlCol="0">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9.《琐记》中提到喜欢看的一本书是《</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》，为了"寻别一类人们去"又选择了无须学费的南京</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校名）</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10.在鲁迅深情的笔下，我们认识了那位"给哥儿买来'三哼经'"的保姆</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 ;我们记住了那位正直善良的异国老师</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11.所有的学问，都用尽了。这里还有一位</a:t>
            </a:r>
            <a:r>
              <a:rPr lang="en-US" altLang="zh-CN" sz="4000" b="1" u="sng">
                <a:latin typeface="楷体" panose="02010609060101010101" charset="-122"/>
                <a:ea typeface="楷体" panose="02010609060101010101" charset="-122"/>
                <a:cs typeface="楷体" panose="02010609060101010101" charset="-122"/>
                <a:sym typeface="+mn-ea"/>
              </a:rPr>
              <a:t>Ａ</a:t>
            </a:r>
            <a:r>
              <a:rPr lang="en-US" altLang="zh-CN" sz="4000" b="1">
                <a:latin typeface="楷体" panose="02010609060101010101" charset="-122"/>
                <a:ea typeface="楷体" panose="02010609060101010101" charset="-122"/>
                <a:cs typeface="楷体" panose="02010609060101010101" charset="-122"/>
                <a:sym typeface="+mn-ea"/>
              </a:rPr>
              <a:t>先生，本领比我高。我得他来看一看，我可以写一封信。可是，病是不要紧的，不过经他的手。可以格外好得快……</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上面这段文字选自《朝花夕拾》中的《</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选段中的A是指</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（人名）</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3200" b="1">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8722995" y="0"/>
            <a:ext cx="179387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天演论</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7898130" y="1059815"/>
            <a:ext cx="451421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江南水师学堂</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3600450" y="2199640"/>
            <a:ext cx="203136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长妈妈</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2576830" y="2816225"/>
            <a:ext cx="305498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藤野先生</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8722995" y="5300345"/>
            <a:ext cx="286448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父亲的病</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9" name="文本框 8"/>
          <p:cNvSpPr txBox="1"/>
          <p:nvPr/>
        </p:nvSpPr>
        <p:spPr>
          <a:xfrm>
            <a:off x="3342005" y="6007100"/>
            <a:ext cx="228981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陈莲河</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253365"/>
            <a:ext cx="12019280" cy="6857365"/>
          </a:xfrm>
        </p:spPr>
        <p:txBody>
          <a:bodyPr vert="horz" lIns="91440" tIns="45720" rIns="91440" bIns="45720" rtlCol="0">
            <a:noAutofit/>
          </a:bodyPr>
          <a:lstStyle/>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12.鲁迅在《二十四孝图》里，针对“ </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”等孝道故事做了分析，揭示了封建孝道的虚伪和残酷。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13.《朝花夕拾》中的《二十四孝图》一文,表明了鲁迅对封建孝道持</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的态度;《</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》一文，饱含着鲁迅对一位潦倒的同乡旧友的思念与同情</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《藤野先生》中写促使“我的意见”发生变化的原因是</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事件、</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事件。</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14.“哥儿，有画儿的‘三哼经’，我给你买来了！”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zh-CN" altLang="en-US" sz="4000" b="1">
                <a:latin typeface="楷体" panose="02010609060101010101" charset="-122"/>
                <a:ea typeface="楷体" panose="02010609060101010101" charset="-122"/>
                <a:cs typeface="楷体" panose="02010609060101010101" charset="-122"/>
                <a:sym typeface="+mn-ea"/>
              </a:rPr>
              <a:t>这里的</a:t>
            </a:r>
            <a:r>
              <a:rPr lang="en-US" altLang="zh-CN" sz="4000" b="1">
                <a:latin typeface="楷体" panose="02010609060101010101" charset="-122"/>
                <a:ea typeface="楷体" panose="02010609060101010101" charset="-122"/>
                <a:cs typeface="楷体" panose="02010609060101010101" charset="-122"/>
                <a:sym typeface="+mn-ea"/>
              </a:rPr>
              <a:t>“三哼经”</a:t>
            </a:r>
            <a:r>
              <a:rPr lang="zh-CN" altLang="en-US" sz="4000" b="1">
                <a:latin typeface="楷体" panose="02010609060101010101" charset="-122"/>
                <a:ea typeface="楷体" panose="02010609060101010101" charset="-122"/>
                <a:cs typeface="楷体" panose="02010609060101010101" charset="-122"/>
                <a:sym typeface="+mn-ea"/>
              </a:rPr>
              <a:t>是指</a:t>
            </a:r>
            <a:r>
              <a:rPr lang="en-US" altLang="zh-CN" sz="4000" b="1" u="sng">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       </a:t>
            </a: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8512810" y="253365"/>
            <a:ext cx="269049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卧冰求鲤</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814070" y="784860"/>
            <a:ext cx="254762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老莱娱亲</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4719320" y="784860"/>
            <a:ext cx="243586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郭巨埋儿</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3745865" y="2943860"/>
            <a:ext cx="167449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批判</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7794625" y="2943860"/>
            <a:ext cx="204787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范爱农</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9" name="文本框 8"/>
          <p:cNvSpPr txBox="1"/>
          <p:nvPr/>
        </p:nvSpPr>
        <p:spPr>
          <a:xfrm>
            <a:off x="670560" y="4722495"/>
            <a:ext cx="230060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匿名信</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0" name="文本框 9"/>
          <p:cNvSpPr txBox="1"/>
          <p:nvPr/>
        </p:nvSpPr>
        <p:spPr>
          <a:xfrm>
            <a:off x="4516120" y="4618355"/>
            <a:ext cx="230060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看电影</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1" name="文本框 10"/>
          <p:cNvSpPr txBox="1"/>
          <p:nvPr/>
        </p:nvSpPr>
        <p:spPr>
          <a:xfrm>
            <a:off x="5420360" y="6151245"/>
            <a:ext cx="286258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《山海经》</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4137025" cy="1028065"/>
          </a:xfrm>
        </p:spPr>
        <p:txBody>
          <a:bodyPr/>
          <a:lstStyle/>
          <a:p>
            <a:r>
              <a:rPr lang="zh-CN" altLang="en-US" b="1">
                <a:solidFill>
                  <a:srgbClr val="FF0000"/>
                </a:solidFill>
                <a:sym typeface="+mn-ea"/>
              </a:rPr>
              <a:t>内容概括</a:t>
            </a:r>
            <a:endParaRPr lang="zh-CN" altLang="en-US"/>
          </a:p>
        </p:txBody>
      </p:sp>
      <p:sp>
        <p:nvSpPr>
          <p:cNvPr id="3" name="内容占位符 2"/>
          <p:cNvSpPr>
            <a:spLocks noGrp="1"/>
          </p:cNvSpPr>
          <p:nvPr>
            <p:ph idx="1"/>
          </p:nvPr>
        </p:nvSpPr>
        <p:spPr>
          <a:xfrm>
            <a:off x="69215" y="854075"/>
            <a:ext cx="12053570" cy="3051810"/>
          </a:xfrm>
        </p:spPr>
        <p:txBody>
          <a:bodyPr/>
          <a:lstStyle/>
          <a:p>
            <a:pPr marL="0" indent="0">
              <a:buNone/>
            </a:pPr>
            <a:r>
              <a:rPr lang="zh-CN" altLang="en-US" sz="4000" b="1">
                <a:latin typeface="楷体" panose="02010609060101010101" charset="-122"/>
                <a:ea typeface="楷体" panose="02010609060101010101" charset="-122"/>
                <a:sym typeface="+mn-ea"/>
              </a:rPr>
              <a:t>《朝花夕拾》的作品记述了作者</a:t>
            </a:r>
            <a:r>
              <a:rPr lang="zh-CN" altLang="en-US" sz="4000" b="1">
                <a:solidFill>
                  <a:srgbClr val="FF0000"/>
                </a:solidFill>
                <a:latin typeface="楷体" panose="02010609060101010101" charset="-122"/>
                <a:ea typeface="楷体" panose="02010609060101010101" charset="-122"/>
                <a:sym typeface="+mn-ea"/>
              </a:rPr>
              <a:t>童年</a:t>
            </a:r>
            <a:r>
              <a:rPr lang="zh-CN" altLang="en-US" sz="4000" b="1">
                <a:latin typeface="楷体" panose="02010609060101010101" charset="-122"/>
                <a:ea typeface="楷体" panose="02010609060101010101" charset="-122"/>
                <a:sym typeface="+mn-ea"/>
              </a:rPr>
              <a:t>的生活和</a:t>
            </a:r>
            <a:r>
              <a:rPr lang="zh-CN" altLang="en-US" sz="4000" b="1">
                <a:solidFill>
                  <a:srgbClr val="FF0000"/>
                </a:solidFill>
                <a:latin typeface="楷体" panose="02010609060101010101" charset="-122"/>
                <a:ea typeface="楷体" panose="02010609060101010101" charset="-122"/>
                <a:sym typeface="+mn-ea"/>
              </a:rPr>
              <a:t>青年时求学</a:t>
            </a:r>
            <a:r>
              <a:rPr lang="zh-CN" altLang="en-US" sz="4000" b="1">
                <a:latin typeface="楷体" panose="02010609060101010101" charset="-122"/>
                <a:ea typeface="楷体" panose="02010609060101010101" charset="-122"/>
                <a:sym typeface="+mn-ea"/>
              </a:rPr>
              <a:t>的历程，追忆了那些难以忘怀的人和事，抒发了对往日亲友和师长的怀念之情。作品在夹叙夹议中，对反动、守旧势力进行了抨击和嘲讽。每一篇都从不同角度反映出那个时代社会生活的一角。</a:t>
            </a:r>
            <a:endParaRPr lang="zh-CN" altLang="en-US" sz="4000"/>
          </a:p>
        </p:txBody>
      </p:sp>
      <p:sp>
        <p:nvSpPr>
          <p:cNvPr id="4" name="文本框 3"/>
          <p:cNvSpPr txBox="1"/>
          <p:nvPr/>
        </p:nvSpPr>
        <p:spPr>
          <a:xfrm>
            <a:off x="320040" y="4175125"/>
            <a:ext cx="11551285" cy="1322070"/>
          </a:xfrm>
          <a:prstGeom prst="rect">
            <a:avLst/>
          </a:prstGeom>
          <a:noFill/>
        </p:spPr>
        <p:txBody>
          <a:bodyPr wrap="square" rtlCol="0" anchor="t">
            <a:spAutoFit/>
          </a:bodyPr>
          <a:lstStyle/>
          <a:p>
            <a:r>
              <a:rPr sz="4000" b="1">
                <a:solidFill>
                  <a:srgbClr val="002060"/>
                </a:solidFill>
                <a:latin typeface="楷体" panose="02010609060101010101" charset="-122"/>
                <a:ea typeface="楷体" panose="02010609060101010101" charset="-122"/>
                <a:cs typeface="楷体" panose="02010609060101010101" charset="-122"/>
                <a:sym typeface="+mn-ea"/>
              </a:rPr>
              <a:t>“朝花夕拾”的含义是“晚上拾起早晨的花”，</a:t>
            </a:r>
            <a:r>
              <a:rPr lang="en-US" sz="4000" b="1">
                <a:solidFill>
                  <a:srgbClr val="002060"/>
                </a:solidFill>
                <a:latin typeface="楷体" panose="02010609060101010101" charset="-122"/>
                <a:ea typeface="楷体" panose="02010609060101010101" charset="-122"/>
                <a:cs typeface="楷体" panose="02010609060101010101" charset="-122"/>
                <a:sym typeface="+mn-ea"/>
              </a:rPr>
              <a:t> </a:t>
            </a:r>
            <a:r>
              <a:rPr sz="4000" b="1">
                <a:solidFill>
                  <a:srgbClr val="002060"/>
                </a:solidFill>
                <a:latin typeface="楷体" panose="02010609060101010101" charset="-122"/>
                <a:ea typeface="楷体" panose="02010609060101010101" charset="-122"/>
                <a:cs typeface="楷体" panose="02010609060101010101" charset="-122"/>
                <a:sym typeface="+mn-ea"/>
              </a:rPr>
              <a:t>即“旧事重提”的意思。</a:t>
            </a:r>
            <a:endParaRPr sz="4000" b="1">
              <a:solidFill>
                <a:srgbClr val="002060"/>
              </a:solidFill>
              <a:latin typeface="楷体" panose="02010609060101010101" charset="-122"/>
              <a:ea typeface="楷体" panose="02010609060101010101" charset="-122"/>
              <a:cs typeface="楷体" panose="02010609060101010101" charset="-122"/>
              <a:sym typeface="+mn-ea"/>
            </a:endParaRPr>
          </a:p>
        </p:txBody>
      </p:sp>
      <p:sp>
        <p:nvSpPr>
          <p:cNvPr id="100" name="文本框 99"/>
          <p:cNvSpPr txBox="1"/>
          <p:nvPr/>
        </p:nvSpPr>
        <p:spPr>
          <a:xfrm>
            <a:off x="69215" y="5766435"/>
            <a:ext cx="3966845" cy="768350"/>
          </a:xfrm>
          <a:prstGeom prst="rect">
            <a:avLst/>
          </a:prstGeom>
          <a:noFill/>
          <a:ln w="9525">
            <a:noFill/>
          </a:ln>
        </p:spPr>
        <p:txBody>
          <a:bodyPr wrap="square">
            <a:spAutoFit/>
          </a:bodyPr>
          <a:lstStyle/>
          <a:p>
            <a:pPr indent="306070"/>
            <a:r>
              <a:rPr lang="zh-CN" sz="4400" b="1">
                <a:solidFill>
                  <a:srgbClr val="000000"/>
                </a:solidFill>
                <a:latin typeface="楷体" panose="02010609060101010101" charset="-122"/>
                <a:ea typeface="楷体" panose="02010609060101010101" charset="-122"/>
              </a:rPr>
              <a:t>一句话书评：</a:t>
            </a:r>
            <a:endParaRPr lang="zh-CN" altLang="en-US" sz="4400" b="1">
              <a:latin typeface="楷体" panose="02010609060101010101" charset="-122"/>
              <a:ea typeface="楷体" panose="02010609060101010101" charset="-122"/>
            </a:endParaRPr>
          </a:p>
        </p:txBody>
      </p:sp>
      <p:sp>
        <p:nvSpPr>
          <p:cNvPr id="5" name="文本框 4"/>
          <p:cNvSpPr txBox="1"/>
          <p:nvPr/>
        </p:nvSpPr>
        <p:spPr>
          <a:xfrm>
            <a:off x="3651250" y="5766435"/>
            <a:ext cx="6663690" cy="768350"/>
          </a:xfrm>
          <a:prstGeom prst="rect">
            <a:avLst/>
          </a:prstGeom>
          <a:noFill/>
        </p:spPr>
        <p:txBody>
          <a:bodyPr wrap="none" rtlCol="0" anchor="t">
            <a:spAutoFit/>
          </a:bodyPr>
          <a:lstStyle/>
          <a:p>
            <a:pPr indent="306070"/>
            <a:r>
              <a:rPr lang="zh-CN" sz="4400" b="1">
                <a:solidFill>
                  <a:srgbClr val="FF0000"/>
                </a:solidFill>
                <a:latin typeface="楷体" panose="02010609060101010101" charset="-122"/>
                <a:ea typeface="楷体" panose="02010609060101010101" charset="-122"/>
                <a:sym typeface="+mn-ea"/>
              </a:rPr>
              <a:t>温馨的回忆与理性的批判</a:t>
            </a:r>
            <a:endParaRPr lang="zh-CN" altLang="en-US" sz="4400" b="1">
              <a:solidFill>
                <a:srgbClr val="FF0000"/>
              </a:solidFill>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500" fill="hold"/>
                                        <p:tgtEl>
                                          <p:spTgt spid="100"/>
                                        </p:tgtEl>
                                        <p:attrNameLst>
                                          <p:attrName>ppt_x</p:attrName>
                                        </p:attrNameLst>
                                      </p:cBhvr>
                                      <p:tavLst>
                                        <p:tav tm="0">
                                          <p:val>
                                            <p:strVal val="#ppt_x"/>
                                          </p:val>
                                        </p:tav>
                                        <p:tav tm="100000">
                                          <p:val>
                                            <p:strVal val="#ppt_x"/>
                                          </p:val>
                                        </p:tav>
                                      </p:tavLst>
                                    </p:anim>
                                    <p:anim calcmode="lin" valueType="num">
                                      <p:cBhvr additive="base">
                                        <p:cTn id="14"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780" y="120650"/>
            <a:ext cx="12047855" cy="6737350"/>
          </a:xfrm>
        </p:spPr>
        <p:txBody>
          <a:bodyPr vert="horz" lIns="91440" tIns="45720" rIns="91440" bIns="45720" rtlCol="0">
            <a:normAutofit fontScale="90000" lnSpcReduction="10000"/>
          </a:bodyPr>
          <a:lstStyle/>
          <a:p>
            <a:pPr marL="0" lvl="0" indent="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15.“它的性情就和别的猛兽不同，凡捕食雀鼠总不肯一口咬死，定要尽情玩弄，放走，又捉住，又放走，直到玩厌了，这才吃下去，颇与人们幸灾乐祸慢慢地折磨弱者的坏牌气相同。”</a:t>
            </a:r>
            <a:endParaRPr lang="en-US" altLang="zh-CN" sz="4000" b="1">
              <a:latin typeface="楷体" panose="02010609060101010101" charset="-122"/>
              <a:ea typeface="楷体" panose="02010609060101010101" charset="-122"/>
              <a:cs typeface="楷体" panose="02010609060101010101" charset="-122"/>
              <a:sym typeface="+mn-ea"/>
            </a:endParaRPr>
          </a:p>
          <a:p>
            <a:pPr marL="0" lvl="0" indent="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这段文字出自鲁迅的《____________》(作品名称),表达了作者</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情感</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indent="0" algn="l" fontAlgn="auto">
              <a:lnSpc>
                <a:spcPct val="100000"/>
              </a:lnSpc>
              <a:spcBef>
                <a:spcPts val="1000"/>
              </a:spcBef>
              <a:buClrTx/>
              <a:buSzTx/>
              <a:buNone/>
            </a:pPr>
            <a:r>
              <a:rPr lang="en-US" altLang="zh-CN" sz="4000" b="1">
                <a:latin typeface="楷体" panose="02010609060101010101" charset="-122"/>
                <a:ea typeface="楷体" panose="02010609060101010101" charset="-122"/>
                <a:cs typeface="楷体" panose="02010609060101010101" charset="-122"/>
                <a:sym typeface="+mn-ea"/>
              </a:rPr>
              <a:t>16.“给我读熟。背不出，就不准去看会。”</a:t>
            </a:r>
            <a:endParaRPr lang="en-US" altLang="zh-CN" sz="4000" b="1">
              <a:latin typeface="楷体" panose="02010609060101010101" charset="-122"/>
              <a:ea typeface="楷体" panose="02010609060101010101" charset="-122"/>
              <a:cs typeface="楷体" panose="02010609060101010101" charset="-122"/>
              <a:sym typeface="+mn-ea"/>
            </a:endParaRPr>
          </a:p>
          <a:p>
            <a:pPr marL="0" lvl="0" indent="0" algn="l" fontAlgn="auto">
              <a:lnSpc>
                <a:spcPct val="100000"/>
              </a:lnSpc>
              <a:spcBef>
                <a:spcPts val="1000"/>
              </a:spcBef>
              <a:buClrTx/>
              <a:buSzTx/>
              <a:buNone/>
            </a:pPr>
            <a:r>
              <a:rPr lang="en-US" altLang="zh-CN" sz="4000" b="1">
                <a:latin typeface="楷体" panose="02010609060101010101" charset="-122"/>
                <a:ea typeface="楷体" panose="02010609060101010101" charset="-122"/>
                <a:cs typeface="楷体" panose="02010609060101010101" charset="-122"/>
                <a:sym typeface="+mn-ea"/>
              </a:rPr>
              <a:t>　　他说完，便站起来，走进房里去了。</a:t>
            </a:r>
            <a:endParaRPr lang="en-US" altLang="zh-CN" sz="4000" b="1">
              <a:latin typeface="楷体" panose="02010609060101010101" charset="-122"/>
              <a:ea typeface="楷体" panose="02010609060101010101" charset="-122"/>
              <a:cs typeface="楷体" panose="02010609060101010101" charset="-122"/>
              <a:sym typeface="+mn-ea"/>
            </a:endParaRPr>
          </a:p>
          <a:p>
            <a:pPr marL="0" lvl="0" indent="0" algn="l" fontAlgn="auto">
              <a:lnSpc>
                <a:spcPct val="100000"/>
              </a:lnSpc>
              <a:spcBef>
                <a:spcPts val="1000"/>
              </a:spcBef>
              <a:buClrTx/>
              <a:buSzTx/>
              <a:buNone/>
            </a:pPr>
            <a:r>
              <a:rPr lang="en-US" altLang="zh-CN" sz="4000" b="1">
                <a:latin typeface="楷体" panose="02010609060101010101" charset="-122"/>
                <a:ea typeface="楷体" panose="02010609060101010101" charset="-122"/>
                <a:cs typeface="楷体" panose="02010609060101010101" charset="-122"/>
                <a:sym typeface="+mn-ea"/>
              </a:rPr>
              <a:t>　　我似乎从头上浇了一盆冷水。但是，有什么法子呢？自然是读着，读着，强记着，——而且要背出来。</a:t>
            </a:r>
            <a:endParaRPr lang="en-US" altLang="zh-CN" sz="4000" b="1">
              <a:latin typeface="楷体" panose="02010609060101010101" charset="-122"/>
              <a:ea typeface="楷体" panose="02010609060101010101" charset="-122"/>
              <a:cs typeface="楷体" panose="02010609060101010101" charset="-122"/>
              <a:sym typeface="+mn-ea"/>
            </a:endParaRPr>
          </a:p>
          <a:p>
            <a:pPr marL="0" lvl="0" indent="0" algn="l" fontAlgn="auto">
              <a:lnSpc>
                <a:spcPct val="100000"/>
              </a:lnSpc>
              <a:spcBef>
                <a:spcPts val="1000"/>
              </a:spcBef>
              <a:buClrTx/>
              <a:buSzTx/>
              <a:buNone/>
            </a:pPr>
            <a:r>
              <a:rPr lang="en-US" altLang="zh-CN" sz="4000" b="1">
                <a:latin typeface="楷体" panose="02010609060101010101" charset="-122"/>
                <a:ea typeface="楷体" panose="02010609060101010101" charset="-122"/>
                <a:cs typeface="楷体" panose="02010609060101010101" charset="-122"/>
                <a:sym typeface="+mn-ea"/>
              </a:rPr>
              <a:t>这段文字出自鲁迅的《_________》(作品名称)</a:t>
            </a:r>
            <a:r>
              <a:rPr lang="zh-CN" altLang="en-US" sz="4000" b="1">
                <a:latin typeface="楷体" panose="02010609060101010101" charset="-122"/>
                <a:ea typeface="楷体" panose="02010609060101010101" charset="-122"/>
                <a:cs typeface="楷体" panose="02010609060101010101" charset="-122"/>
                <a:sym typeface="+mn-ea"/>
              </a:rPr>
              <a:t>，父亲要求我背</a:t>
            </a:r>
            <a:r>
              <a:rPr lang="en-US" altLang="zh-CN" sz="4000" b="1" u="sng">
                <a:latin typeface="楷体" panose="02010609060101010101" charset="-122"/>
                <a:ea typeface="楷体" panose="02010609060101010101" charset="-122"/>
                <a:cs typeface="楷体" panose="02010609060101010101" charset="-122"/>
                <a:sym typeface="+mn-ea"/>
              </a:rPr>
              <a:t> </a:t>
            </a:r>
            <a:r>
              <a:rPr lang="zh-CN" altLang="en-US" sz="4000" b="1" u="sng">
                <a:latin typeface="楷体" panose="02010609060101010101" charset="-122"/>
                <a:ea typeface="楷体" panose="02010609060101010101" charset="-122"/>
                <a:cs typeface="楷体" panose="02010609060101010101" charset="-122"/>
                <a:sym typeface="+mn-ea"/>
              </a:rPr>
              <a:t>《</a:t>
            </a:r>
            <a:r>
              <a:rPr lang="en-US" altLang="zh-CN" sz="4000" b="1" u="sng">
                <a:latin typeface="楷体" panose="02010609060101010101" charset="-122"/>
                <a:ea typeface="楷体" panose="02010609060101010101" charset="-122"/>
                <a:cs typeface="楷体" panose="02010609060101010101" charset="-122"/>
                <a:sym typeface="+mn-ea"/>
              </a:rPr>
              <a:t>       </a:t>
            </a:r>
            <a:r>
              <a:rPr lang="zh-CN" altLang="en-US" sz="4000" b="1" u="sng">
                <a:latin typeface="楷体" panose="02010609060101010101" charset="-122"/>
                <a:ea typeface="楷体" panose="02010609060101010101" charset="-122"/>
                <a:cs typeface="楷体" panose="02010609060101010101" charset="-122"/>
                <a:sym typeface="+mn-ea"/>
              </a:rPr>
              <a:t>》</a:t>
            </a:r>
            <a:r>
              <a:rPr lang="zh-CN" altLang="en-US" sz="4000" b="1">
                <a:latin typeface="楷体" panose="02010609060101010101" charset="-122"/>
                <a:ea typeface="楷体" panose="02010609060101010101" charset="-122"/>
                <a:cs typeface="楷体" panose="02010609060101010101" charset="-122"/>
                <a:sym typeface="+mn-ea"/>
              </a:rPr>
              <a:t>（文章名称）。</a:t>
            </a:r>
            <a:endParaRPr lang="zh-CN" altLang="en-US" sz="4000" b="1">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5203825" y="2106930"/>
            <a:ext cx="222377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猫•狗•鼠</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920750" y="2647950"/>
            <a:ext cx="816038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对弱小者的同情和对暴虐者的憎恨。</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4718592" y="5483451"/>
            <a:ext cx="1714500" cy="706755"/>
          </a:xfrm>
          <a:prstGeom prst="rect">
            <a:avLst/>
          </a:prstGeom>
          <a:noFill/>
        </p:spPr>
        <p:txBody>
          <a:bodyPr wrap="non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五猖会</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1861185" y="6022975"/>
            <a:ext cx="152019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鉴略</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780" y="120650"/>
            <a:ext cx="11918315" cy="6583680"/>
          </a:xfrm>
        </p:spPr>
        <p:txBody>
          <a:bodyPr vert="horz" lIns="91440" tIns="45720" rIns="91440" bIns="45720" rtlCol="0">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17.这是一场让人渴盼的盛事,“我”仲长了脖子遥望,久候,却总是匆匆一眼;这是一场让人痴念的盛事,“我”宁愿生场重病,也想满足“扮犯人”的心愿…</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这场充满地方民俗风情的“盛事”是指</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 ,这些情境出现在鲁迅《朝花夕拾》中的《</a:t>
            </a:r>
            <a:r>
              <a:rPr lang="en-US" altLang="zh-CN" sz="4000" b="1" u="sng">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》一文</a:t>
            </a:r>
            <a:r>
              <a:rPr lang="en-US" altLang="zh-CN" sz="4000" b="1">
                <a:latin typeface="楷体" panose="02010609060101010101" charset="-122"/>
                <a:ea typeface="楷体" panose="02010609060101010101" charset="-122"/>
                <a:cs typeface="楷体" panose="02010609060101010101" charset="-122"/>
                <a:sym typeface="+mn-ea"/>
              </a:rPr>
              <a:t>里。”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18.孩子们所盼望的，过年过节之外，大概要数【甲】的时候了。但我家的所在很偏僻……往往伸着颈子等候多时，却只见十几个人抬着一个金脸或蓝脸红脸的神像匆匆地跑过去。【甲】处应填</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 </a:t>
            </a: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9064625" y="2228850"/>
            <a:ext cx="272923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迎神赛会</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9314180" y="2935605"/>
            <a:ext cx="1967230"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五猖会</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9064625" y="5807075"/>
            <a:ext cx="2466975" cy="706755"/>
          </a:xfrm>
          <a:prstGeom prst="rect">
            <a:avLst/>
          </a:prstGeom>
          <a:noFill/>
        </p:spPr>
        <p:txBody>
          <a:bodyPr wrap="square" rtlCol="0" anchor="t">
            <a:spAutoFit/>
          </a:bodyPr>
          <a:lstStyle/>
          <a:p>
            <a:pPr lvl="0" algn="l">
              <a:buClrTx/>
              <a:buSzTx/>
              <a:buFontTx/>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迎神赛会</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780" y="120650"/>
            <a:ext cx="11918315" cy="6583680"/>
          </a:xfrm>
        </p:spPr>
        <p:txBody>
          <a:bodyPr vert="horz" lIns="91440" tIns="45720" rIns="91440" bIns="45720" rtlCol="0">
            <a:normAutofit lnSpcReduction="20000"/>
          </a:bodyPr>
          <a:lstStyle/>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19.我非常愤怒了，觉得他简直不是人，自己的先生被杀了，连打一个电报还害怕，于是便坚执地主张要发电，同他争起来。结果是主张发电的居多数，他屈服了。其次要推出人来拟电稿。</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“何必推举呢？自然是主张发电的人罗……”他说。</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“他”指的是_______。</a:t>
            </a: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134" name="图片 133"/>
          <p:cNvPicPr/>
          <p:nvPr/>
        </p:nvPicPr>
        <p:blipFill>
          <a:blip r:embed="rId1"/>
          <a:stretch>
            <a:fillRect/>
          </a:stretch>
        </p:blipFill>
        <p:spPr>
          <a:xfrm>
            <a:off x="11175365" y="5786120"/>
            <a:ext cx="1016635" cy="1071880"/>
          </a:xfrm>
          <a:prstGeom prst="rect">
            <a:avLst/>
          </a:prstGeom>
          <a:noFill/>
          <a:ln w="9525">
            <a:noFill/>
          </a:ln>
        </p:spPr>
      </p:pic>
      <p:sp>
        <p:nvSpPr>
          <p:cNvPr id="2" name="文本框 1"/>
          <p:cNvSpPr txBox="1"/>
          <p:nvPr/>
        </p:nvSpPr>
        <p:spPr>
          <a:xfrm>
            <a:off x="3310255" y="2705735"/>
            <a:ext cx="1714500" cy="706755"/>
          </a:xfrm>
          <a:prstGeom prst="rect">
            <a:avLst/>
          </a:prstGeom>
          <a:noFill/>
        </p:spPr>
        <p:txBody>
          <a:bodyPr wrap="none" rtlCol="0" anchor="t">
            <a:spAutoFit/>
          </a:bodyPr>
          <a:lstStyle/>
          <a:p>
            <a:pPr marL="0" lvl="0" algn="l" fontAlgn="auto">
              <a:lnSpc>
                <a:spcPct val="100000"/>
              </a:lnSpc>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范爱农</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780" y="120650"/>
            <a:ext cx="11918315" cy="6583680"/>
          </a:xfrm>
        </p:spPr>
        <p:txBody>
          <a:bodyPr>
            <a:normAutofit/>
          </a:bodyPr>
          <a:lstStyle/>
          <a:p>
            <a:pPr marL="0" indent="0">
              <a:buNone/>
            </a:pPr>
            <a:r>
              <a:rPr lang="en-US" altLang="zh-CN" sz="4000"/>
              <a:t>20.</a:t>
            </a:r>
            <a:r>
              <a:rPr lang="zh-CN" altLang="en-US" sz="4000" b="1">
                <a:latin typeface="楷体" panose="02010609060101010101" charset="-122"/>
                <a:ea typeface="楷体" panose="02010609060101010101" charset="-122"/>
                <a:cs typeface="楷体" panose="02010609060101010101" charset="-122"/>
              </a:rPr>
              <a:t>下面是丰子恺先生为《朝花夕拾》画的两幅插图。根据画意和文字提示，写出与这两幅图画相关的文章篇名。</a:t>
            </a:r>
            <a:endParaRPr lang="zh-CN" altLang="en-US" sz="4000" b="1">
              <a:latin typeface="楷体" panose="02010609060101010101" charset="-122"/>
              <a:ea typeface="楷体" panose="02010609060101010101" charset="-122"/>
              <a:cs typeface="楷体" panose="02010609060101010101" charset="-122"/>
            </a:endParaRPr>
          </a:p>
          <a:p>
            <a:pPr marL="0" indent="0">
              <a:buNone/>
            </a:pPr>
            <a:endParaRPr lang="zh-CN" altLang="en-US" sz="4000" b="1">
              <a:latin typeface="楷体" panose="02010609060101010101" charset="-122"/>
              <a:ea typeface="楷体" panose="02010609060101010101" charset="-122"/>
              <a:cs typeface="楷体" panose="02010609060101010101" charset="-122"/>
            </a:endParaRPr>
          </a:p>
          <a:p>
            <a:pPr marL="0" indent="0">
              <a:buNone/>
            </a:pPr>
            <a:endParaRPr lang="zh-CN" altLang="en-US" sz="4000" b="1">
              <a:latin typeface="楷体" panose="02010609060101010101" charset="-122"/>
              <a:ea typeface="楷体" panose="02010609060101010101" charset="-122"/>
              <a:cs typeface="楷体" panose="02010609060101010101" charset="-122"/>
            </a:endParaRPr>
          </a:p>
          <a:p>
            <a:pPr marL="0" indent="0">
              <a:buNone/>
            </a:pPr>
            <a:endParaRPr lang="zh-CN" altLang="en-US" sz="4000" b="1">
              <a:latin typeface="楷体" panose="02010609060101010101" charset="-122"/>
              <a:ea typeface="楷体" panose="02010609060101010101" charset="-122"/>
              <a:cs typeface="楷体" panose="02010609060101010101" charset="-122"/>
            </a:endParaRPr>
          </a:p>
          <a:p>
            <a:pPr marL="0" indent="0">
              <a:buNone/>
            </a:pPr>
            <a:endParaRPr lang="zh-CN" altLang="en-US" sz="4000" b="1">
              <a:latin typeface="楷体" panose="02010609060101010101" charset="-122"/>
              <a:ea typeface="楷体" panose="02010609060101010101" charset="-122"/>
              <a:cs typeface="楷体" panose="02010609060101010101" charset="-122"/>
            </a:endParaRPr>
          </a:p>
          <a:p>
            <a:pPr marL="0" indent="0">
              <a:buNone/>
            </a:pPr>
            <a:r>
              <a:rPr lang="en-US" altLang="zh-CN" sz="4000" b="1">
                <a:latin typeface="楷体" panose="02010609060101010101" charset="-122"/>
                <a:ea typeface="楷体" panose="02010609060101010101" charset="-122"/>
                <a:cs typeface="楷体" panose="02010609060101010101" charset="-122"/>
              </a:rPr>
              <a:t>         </a:t>
            </a:r>
            <a:r>
              <a:rPr lang="zh-CN" altLang="en-US" sz="4000" b="1">
                <a:latin typeface="楷体" panose="02010609060101010101" charset="-122"/>
                <a:ea typeface="楷体" panose="02010609060101010101" charset="-122"/>
                <a:cs typeface="楷体" panose="02010609060101010101" charset="-122"/>
              </a:rPr>
              <a:t>①捕鸟         ②吹嘟嘟</a:t>
            </a:r>
            <a:endParaRPr lang="zh-CN" altLang="en-US" sz="4000" b="1">
              <a:latin typeface="楷体" panose="02010609060101010101" charset="-122"/>
              <a:ea typeface="楷体" panose="02010609060101010101" charset="-122"/>
              <a:cs typeface="楷体" panose="02010609060101010101" charset="-122"/>
            </a:endParaRPr>
          </a:p>
          <a:p>
            <a:pPr marL="0" indent="0">
              <a:buNone/>
            </a:pPr>
            <a:endParaRPr lang="zh-CN" altLang="en-US" sz="4000" b="1">
              <a:solidFill>
                <a:srgbClr val="FF0000"/>
              </a:solidFill>
              <a:latin typeface="楷体" panose="02010609060101010101" charset="-122"/>
              <a:ea typeface="楷体" panose="02010609060101010101" charset="-122"/>
              <a:cs typeface="楷体" panose="02010609060101010101" charset="-122"/>
            </a:endParaRPr>
          </a:p>
          <a:p>
            <a:pPr marL="0" indent="0">
              <a:buNone/>
            </a:pPr>
            <a:endParaRPr lang="zh-CN" altLang="en-US" sz="4000" b="1">
              <a:solidFill>
                <a:srgbClr val="FF0000"/>
              </a:solidFill>
              <a:latin typeface="楷体" panose="02010609060101010101" charset="-122"/>
              <a:ea typeface="楷体" panose="02010609060101010101" charset="-122"/>
              <a:cs typeface="楷体" panose="02010609060101010101" charset="-122"/>
            </a:endParaRPr>
          </a:p>
          <a:p>
            <a:pPr marL="0" indent="0">
              <a:buNone/>
            </a:pPr>
            <a:endParaRPr lang="zh-CN" altLang="en-US" sz="4000" b="1">
              <a:solidFill>
                <a:srgbClr val="FF0000"/>
              </a:solidFill>
              <a:latin typeface="楷体" panose="02010609060101010101" charset="-122"/>
              <a:ea typeface="楷体" panose="02010609060101010101" charset="-122"/>
              <a:cs typeface="楷体" panose="02010609060101010101" charset="-122"/>
            </a:endParaRPr>
          </a:p>
          <a:p>
            <a:pPr marL="0" indent="0">
              <a:buNone/>
            </a:pPr>
            <a:endParaRPr lang="zh-CN" altLang="en-US" sz="4000" b="1">
              <a:solidFill>
                <a:srgbClr val="FF0000"/>
              </a:solidFill>
              <a:latin typeface="楷体" panose="02010609060101010101" charset="-122"/>
              <a:ea typeface="楷体" panose="02010609060101010101" charset="-122"/>
              <a:cs typeface="楷体" panose="02010609060101010101" charset="-122"/>
            </a:endParaRPr>
          </a:p>
        </p:txBody>
      </p:sp>
      <p:pic>
        <p:nvPicPr>
          <p:cNvPr id="134" name="图片 133"/>
          <p:cNvPicPr/>
          <p:nvPr/>
        </p:nvPicPr>
        <p:blipFill>
          <a:blip r:embed="rId1"/>
          <a:stretch>
            <a:fillRect/>
          </a:stretch>
        </p:blipFill>
        <p:spPr>
          <a:xfrm>
            <a:off x="11175365" y="5786120"/>
            <a:ext cx="1016635" cy="1071880"/>
          </a:xfrm>
          <a:prstGeom prst="rect">
            <a:avLst/>
          </a:prstGeom>
          <a:noFill/>
          <a:ln w="9525">
            <a:noFill/>
          </a:ln>
        </p:spPr>
      </p:pic>
      <p:pic>
        <p:nvPicPr>
          <p:cNvPr id="2" name="图片 2" descr="学科网 版权所有"/>
          <p:cNvPicPr>
            <a:picLocks noChangeAspect="1"/>
          </p:cNvPicPr>
          <p:nvPr/>
        </p:nvPicPr>
        <p:blipFill>
          <a:blip r:embed="rId2"/>
          <a:stretch>
            <a:fillRect/>
          </a:stretch>
        </p:blipFill>
        <p:spPr>
          <a:xfrm>
            <a:off x="911225" y="1868170"/>
            <a:ext cx="9799320" cy="4828540"/>
          </a:xfrm>
          <a:prstGeom prst="rect">
            <a:avLst/>
          </a:prstGeom>
          <a:noFill/>
          <a:ln>
            <a:noFill/>
          </a:ln>
        </p:spPr>
      </p:pic>
      <p:sp>
        <p:nvSpPr>
          <p:cNvPr id="4" name="文本框 3"/>
          <p:cNvSpPr txBox="1"/>
          <p:nvPr/>
        </p:nvSpPr>
        <p:spPr>
          <a:xfrm>
            <a:off x="1845945" y="1161415"/>
            <a:ext cx="8864600" cy="706755"/>
          </a:xfrm>
          <a:prstGeom prst="rect">
            <a:avLst/>
          </a:prstGeom>
          <a:noFill/>
        </p:spPr>
        <p:txBody>
          <a:bodyPr wrap="none" rtlCol="0" anchor="t">
            <a:spAutoFit/>
          </a:bodyPr>
          <a:lstStyle/>
          <a:p>
            <a:pPr marL="0" indent="0">
              <a:buNone/>
            </a:pPr>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《从百草园到三味书屋》  《五猖会》</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2261870" cy="721995"/>
          </a:xfrm>
        </p:spPr>
        <p:txBody>
          <a:bodyPr>
            <a:normAutofit fontScale="90000"/>
          </a:bodyPr>
          <a:lstStyle/>
          <a:p>
            <a:r>
              <a:rPr lang="zh-CN" altLang="en-US">
                <a:solidFill>
                  <a:schemeClr val="tx1"/>
                </a:solidFill>
                <a:highlight>
                  <a:srgbClr val="FF0000"/>
                </a:highlight>
              </a:rPr>
              <a:t>选择题</a:t>
            </a:r>
            <a:endParaRPr lang="zh-CN" altLang="en-US">
              <a:solidFill>
                <a:schemeClr val="tx1"/>
              </a:solidFill>
              <a:highlight>
                <a:srgbClr val="FF0000"/>
              </a:highlight>
            </a:endParaRPr>
          </a:p>
        </p:txBody>
      </p:sp>
      <p:sp>
        <p:nvSpPr>
          <p:cNvPr id="3" name="内容占位符 2"/>
          <p:cNvSpPr>
            <a:spLocks noGrp="1"/>
          </p:cNvSpPr>
          <p:nvPr>
            <p:ph idx="1"/>
          </p:nvPr>
        </p:nvSpPr>
        <p:spPr>
          <a:xfrm>
            <a:off x="628015" y="995680"/>
            <a:ext cx="10725785" cy="5181600"/>
          </a:xfrm>
        </p:spPr>
        <p:txBody>
          <a:bodyPr vert="horz" lIns="91440" tIns="45720" rIns="91440" bIns="45720" rtlCol="0">
            <a:normAutofit lnSpcReduction="1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1.选出不属于《朝花夕拾》所包含的思想情感的一项（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A.抒发对往日亲友和师长的怀念之情。</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B.批判当时社会封建思想习俗的不合理。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C.指出强制性的封建教育对儿童天性的压制和摧残。</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D.表现中国农民的生命和活力是怎样被扼杀的。</a:t>
            </a: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7" name="文本框 6"/>
          <p:cNvSpPr txBox="1"/>
          <p:nvPr/>
        </p:nvSpPr>
        <p:spPr>
          <a:xfrm>
            <a:off x="2976245" y="1367790"/>
            <a:ext cx="558165" cy="829945"/>
          </a:xfrm>
          <a:prstGeom prst="rect">
            <a:avLst/>
          </a:prstGeom>
          <a:noFill/>
        </p:spPr>
        <p:txBody>
          <a:bodyPr wrap="none" rtlCol="0" anchor="t">
            <a:spAutoFit/>
          </a:bodyPr>
          <a:lstStyle/>
          <a:p>
            <a:r>
              <a:rPr lang="en-US" altLang="zh-CN" sz="4800">
                <a:solidFill>
                  <a:srgbClr val="FF0000"/>
                </a:solidFill>
                <a:sym typeface="+mn-ea"/>
              </a:rPr>
              <a:t>D</a:t>
            </a:r>
            <a:endParaRPr lang="en-US" altLang="zh-CN" sz="4800">
              <a:solidFill>
                <a:srgbClr val="FF00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635"/>
            <a:ext cx="11917680" cy="6765925"/>
          </a:xfrm>
        </p:spPr>
        <p:txBody>
          <a:bodyPr vert="horz" lIns="91440" tIns="45720" rIns="91440" bIns="45720" rtlCol="0">
            <a:normAutofit fontScale="9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2.下列关于文学名著《朝花夕拾》的表述有误的一项是（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A．《朝花夕拾》原名《旧事重提》，是鲁迅先生回忆童年、少年和青年时期不同生活经历与体验的小说集。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B．《从百草园到三味书屋》《无常》《狗•猫•鼠》等篇目都出自《朝花夕拾》。</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C．《朝花夕拾》十篇文章中，比较好读的是写人记事的文章，描写生动有趣，情感真挚动人。</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D．《五猖会》写出了孩子在父母毫不顾忌自己心理时的无奈与厌烦。</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A《朝花夕拾》是一部散文集。</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4" name="文本框 3"/>
          <p:cNvSpPr txBox="1"/>
          <p:nvPr/>
        </p:nvSpPr>
        <p:spPr>
          <a:xfrm>
            <a:off x="1003935" y="393065"/>
            <a:ext cx="535305" cy="829945"/>
          </a:xfrm>
          <a:prstGeom prst="rect">
            <a:avLst/>
          </a:prstGeom>
          <a:noFill/>
        </p:spPr>
        <p:txBody>
          <a:bodyPr wrap="none" rtlCol="0" anchor="t">
            <a:spAutoFit/>
          </a:bodyPr>
          <a:lstStyle/>
          <a:p>
            <a:r>
              <a:rPr lang="en-US" altLang="zh-CN" sz="4800">
                <a:solidFill>
                  <a:srgbClr val="FF0000"/>
                </a:solidFill>
                <a:sym typeface="+mn-ea"/>
              </a:rPr>
              <a:t>A</a:t>
            </a:r>
            <a:endParaRPr lang="en-US" altLang="zh-CN" sz="4800">
              <a:solidFill>
                <a:srgbClr val="FF00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37160" y="194945"/>
            <a:ext cx="11917680" cy="6765925"/>
          </a:xfrm>
        </p:spPr>
        <p:txBody>
          <a:bodyPr vert="horz" lIns="91440" tIns="45720" rIns="91440" bIns="45720" rtlCol="0">
            <a:normAutofit lnSpcReduction="2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3.下列关于《朝花夕拾》表述不正确的一项是（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A．《朝花夕拾》全书由《风筝》、《从百草园到三味书屋》、《父亲的病》、《五猖会》等十篇文章组成。</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B．《范爱农》追叙作者在日本留学时和回国后与范爱农接触的几个生活片段。</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C．《朝花夕拾》阿长的性格给我们留下深刻的印象，她的性格特点是迷信、不拘小节、朴实。</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D．《朝花夕拾》中，鲁迅借众鬼嘲弄人生，用阴间讽刺阳世，对“正人君子们”进行了淋漓尽致的嘲弄和鞭挞的文章是《无常》 。</a:t>
            </a: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4" name="文本框 3"/>
          <p:cNvSpPr txBox="1"/>
          <p:nvPr/>
        </p:nvSpPr>
        <p:spPr>
          <a:xfrm>
            <a:off x="11068685" y="0"/>
            <a:ext cx="535305" cy="829945"/>
          </a:xfrm>
          <a:prstGeom prst="rect">
            <a:avLst/>
          </a:prstGeom>
          <a:noFill/>
        </p:spPr>
        <p:txBody>
          <a:bodyPr wrap="none" rtlCol="0" anchor="t">
            <a:spAutoFit/>
          </a:bodyPr>
          <a:lstStyle/>
          <a:p>
            <a:r>
              <a:rPr lang="en-US" altLang="zh-CN" sz="4800">
                <a:solidFill>
                  <a:srgbClr val="FF0000"/>
                </a:solidFill>
                <a:sym typeface="+mn-ea"/>
              </a:rPr>
              <a:t>A</a:t>
            </a:r>
            <a:endParaRPr lang="en-US" altLang="zh-CN" sz="4800">
              <a:solidFill>
                <a:srgbClr val="FF00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635"/>
            <a:ext cx="11917680" cy="6765925"/>
          </a:xfrm>
        </p:spPr>
        <p:txBody>
          <a:bodyPr vert="horz" lIns="91440" tIns="45720" rIns="91440" bIns="45720" rtlCol="0">
            <a:normAutofit fontScale="90000" lnSpcReduction="1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4.下列对名著有关内容的表述不正确的一项是（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445" b="1">
                <a:latin typeface="楷体" panose="02010609060101010101" charset="-122"/>
                <a:ea typeface="楷体" panose="02010609060101010101" charset="-122"/>
                <a:cs typeface="楷体" panose="02010609060101010101" charset="-122"/>
                <a:sym typeface="+mn-ea"/>
              </a:rPr>
              <a:t>A．《朝花夕拾》是鲁迅唯一一本散文集，其中既有温馨的回忆，又有理性的批判。</a:t>
            </a:r>
            <a:endParaRPr lang="en-US" altLang="zh-CN" sz="4445"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445" b="1">
                <a:latin typeface="楷体" panose="02010609060101010101" charset="-122"/>
                <a:ea typeface="楷体" panose="02010609060101010101" charset="-122"/>
                <a:cs typeface="楷体" panose="02010609060101010101" charset="-122"/>
                <a:sym typeface="+mn-ea"/>
              </a:rPr>
              <a:t>B．《朝花夕拾》中，作者曾在两篇文章中提到自己儿时保姆长妈妈“谋害”隐鼠一事，说明了作者对阿长的憎恨。</a:t>
            </a:r>
            <a:endParaRPr lang="en-US" altLang="zh-CN" sz="4445"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445" b="1">
                <a:latin typeface="楷体" panose="02010609060101010101" charset="-122"/>
                <a:ea typeface="楷体" panose="02010609060101010101" charset="-122"/>
                <a:cs typeface="楷体" panose="02010609060101010101" charset="-122"/>
                <a:sym typeface="+mn-ea"/>
              </a:rPr>
              <a:t>C．《朝花夕拾》中《父亲的病》既讽刺庸医，也批评封建主义的孝道，表明了一种崭新的人道主义态度。</a:t>
            </a:r>
            <a:endParaRPr lang="en-US" altLang="zh-CN" sz="4445"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445" b="1">
                <a:latin typeface="楷体" panose="02010609060101010101" charset="-122"/>
                <a:ea typeface="楷体" panose="02010609060101010101" charset="-122"/>
                <a:cs typeface="楷体" panose="02010609060101010101" charset="-122"/>
                <a:sym typeface="+mn-ea"/>
              </a:rPr>
              <a:t>D．鲁迅首次知道“赫胥黎”，接触“物竞天择”，“苏格拉底”等人的思想是在矿路学堂，这段经历在《朝花夕拾》中的《琐记》中提及。</a:t>
            </a:r>
            <a:endParaRPr lang="en-US" altLang="zh-CN" sz="4445"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445"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5" name="文本框 4"/>
          <p:cNvSpPr txBox="1"/>
          <p:nvPr/>
        </p:nvSpPr>
        <p:spPr>
          <a:xfrm>
            <a:off x="10325100" y="-635"/>
            <a:ext cx="514350" cy="829945"/>
          </a:xfrm>
          <a:prstGeom prst="rect">
            <a:avLst/>
          </a:prstGeom>
          <a:noFill/>
        </p:spPr>
        <p:txBody>
          <a:bodyPr wrap="none" rtlCol="0" anchor="t">
            <a:spAutoFit/>
          </a:bodyPr>
          <a:lstStyle/>
          <a:p>
            <a:r>
              <a:rPr lang="en-US" altLang="zh-CN" sz="4800">
                <a:solidFill>
                  <a:srgbClr val="FF0000"/>
                </a:solidFill>
                <a:sym typeface="+mn-ea"/>
              </a:rPr>
              <a:t>B</a:t>
            </a:r>
            <a:endParaRPr lang="en-US" altLang="zh-CN" sz="4800">
              <a:solidFill>
                <a:srgbClr val="FF00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14935" y="-635"/>
            <a:ext cx="11962130" cy="6765925"/>
          </a:xfrm>
        </p:spPr>
        <p:txBody>
          <a:bodyPr vert="horz" lIns="91440" tIns="45720" rIns="91440" bIns="45720" rtlCol="0">
            <a:noAutofit/>
          </a:bodyPr>
          <a:lstStyle/>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5.下面</a:t>
            </a:r>
            <a:r>
              <a:rPr lang="zh-CN" altLang="zh-CN" sz="3600" b="1">
                <a:latin typeface="楷体" panose="02010609060101010101" charset="-122"/>
                <a:ea typeface="楷体" panose="02010609060101010101" charset="-122"/>
                <a:cs typeface="楷体" panose="02010609060101010101" charset="-122"/>
                <a:sym typeface="+mn-ea"/>
              </a:rPr>
              <a:t>说法</a:t>
            </a:r>
            <a:r>
              <a:rPr lang="en-US" altLang="zh-CN" sz="3600" b="1">
                <a:latin typeface="楷体" panose="02010609060101010101" charset="-122"/>
                <a:ea typeface="楷体" panose="02010609060101010101" charset="-122"/>
                <a:cs typeface="楷体" panose="02010609060101010101" charset="-122"/>
                <a:sym typeface="+mn-ea"/>
              </a:rPr>
              <a:t>完全正确的一项是（    ）</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A．《朝花夕拾》写的虽然大多是旧的书塾生活，但也从一个独特的角度凸显了当时中国的社会状况与风气，如家庭怎样教育儿童，孩子读什么书等等。</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B．读经典作品有利于文化积累，如《朝花夕拾》在当代中国，就像莎士比亚的作品在法国，普希金的作品在俄罗斯，已成为民族语言和文化的象征。</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C．《朝花夕拾》这个小说集是鲁迅作品中最富生活情趣的篇章，我们可借此了解鲁迅从幼年到青年时期的生活道路和心路历程。</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D．读经典作品会丰富我们的人生感受和经验，如《朝花夕拾》虽然反映的生活场景与我们的时代不同，但它对童年经历的精彩呈现，具有穿越时空的魅力。</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 </a:t>
            </a:r>
            <a:endParaRPr lang="en-US" altLang="zh-CN" sz="3600"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7" name="文本框 6"/>
          <p:cNvSpPr txBox="1"/>
          <p:nvPr/>
        </p:nvSpPr>
        <p:spPr>
          <a:xfrm>
            <a:off x="6869430" y="-95250"/>
            <a:ext cx="558165" cy="829945"/>
          </a:xfrm>
          <a:prstGeom prst="rect">
            <a:avLst/>
          </a:prstGeom>
          <a:noFill/>
        </p:spPr>
        <p:txBody>
          <a:bodyPr wrap="none" rtlCol="0" anchor="t">
            <a:spAutoFit/>
          </a:bodyPr>
          <a:lstStyle/>
          <a:p>
            <a:r>
              <a:rPr lang="en-US" altLang="zh-CN" sz="4800">
                <a:solidFill>
                  <a:srgbClr val="FF0000"/>
                </a:solidFill>
                <a:sym typeface="+mn-ea"/>
              </a:rPr>
              <a:t>D</a:t>
            </a:r>
            <a:endParaRPr lang="en-US" altLang="zh-CN" sz="4800">
              <a:solidFill>
                <a:srgbClr val="FF00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635"/>
            <a:ext cx="11917680" cy="6765925"/>
          </a:xfrm>
        </p:spPr>
        <p:txBody>
          <a:bodyPr vert="horz" lIns="91440" tIns="45720" rIns="91440" bIns="45720" rtlCol="0">
            <a:normAutofit fontScale="9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6.下列表述中错误的一项是（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A．鲁迅的《朝花夕拾》不全是为少年儿童写的，全书十篇文章，其中《二十四孝图》里批判了“老莱娱亲”和“郭巨埋儿”式的孝道。</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B．《朝花夕拾》的序言《小引》采用散文式的笔法介绍了全书的内容、写作过程以及书名的含义等。</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C．《朝花夕拾》中《父亲的病》一文，叙写了当地几个医生为“我”父亲治病的情形，医生开的药方里常有奇特的药引。</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D．《朝花夕拾》原名《旧事重提》，是鲁迅先生最具代表性的散文集。这组作品主要记录了作者从幼年到中年的生活道路和心理历程，富有生活情趣。</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7" name="文本框 6"/>
          <p:cNvSpPr txBox="1"/>
          <p:nvPr/>
        </p:nvSpPr>
        <p:spPr>
          <a:xfrm>
            <a:off x="6492240" y="-635"/>
            <a:ext cx="558165" cy="829945"/>
          </a:xfrm>
          <a:prstGeom prst="rect">
            <a:avLst/>
          </a:prstGeom>
          <a:noFill/>
        </p:spPr>
        <p:txBody>
          <a:bodyPr wrap="none" rtlCol="0" anchor="t">
            <a:spAutoFit/>
          </a:bodyPr>
          <a:lstStyle/>
          <a:p>
            <a:r>
              <a:rPr lang="en-US" altLang="zh-CN" sz="4800">
                <a:solidFill>
                  <a:srgbClr val="FF0000"/>
                </a:solidFill>
                <a:sym typeface="+mn-ea"/>
              </a:rPr>
              <a:t>D</a:t>
            </a:r>
            <a:endParaRPr lang="en-US" altLang="zh-CN" sz="4800">
              <a:solidFill>
                <a:srgbClr val="FF0000"/>
              </a:solidFill>
              <a:sym typeface="+mn-ea"/>
            </a:endParaRPr>
          </a:p>
        </p:txBody>
      </p:sp>
      <p:sp>
        <p:nvSpPr>
          <p:cNvPr id="2" name="文本框 1"/>
          <p:cNvSpPr txBox="1"/>
          <p:nvPr/>
        </p:nvSpPr>
        <p:spPr>
          <a:xfrm>
            <a:off x="7738745" y="5930900"/>
            <a:ext cx="2478405" cy="645160"/>
          </a:xfrm>
          <a:prstGeom prst="rect">
            <a:avLst/>
          </a:prstGeom>
          <a:noFill/>
        </p:spPr>
        <p:txBody>
          <a:bodyPr wrap="none" rtlCol="0" anchor="t">
            <a:spAutoFit/>
          </a:bodyPr>
          <a:lstStyle/>
          <a:p>
            <a:pPr marL="0" lvl="0" algn="l">
              <a:buClrTx/>
              <a:buSzTx/>
              <a:buNone/>
            </a:pPr>
            <a:r>
              <a:rPr lang="en-US" altLang="zh-CN" sz="3600" b="1">
                <a:solidFill>
                  <a:srgbClr val="FF0000"/>
                </a:solidFill>
                <a:latin typeface="楷体" panose="02010609060101010101" charset="-122"/>
                <a:ea typeface="楷体" panose="02010609060101010101" charset="-122"/>
                <a:cs typeface="楷体" panose="02010609060101010101" charset="-122"/>
                <a:sym typeface="+mn-ea"/>
              </a:rPr>
              <a:t>幼年到青年</a:t>
            </a:r>
            <a:endParaRPr lang="en-US" altLang="zh-CN" sz="36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14935" y="1938020"/>
            <a:ext cx="12093575" cy="4744720"/>
          </a:xfrm>
        </p:spPr>
        <p:txBody>
          <a:bodyPr/>
          <a:lstStyle/>
          <a:p>
            <a:pPr marL="0" indent="0">
              <a:buNone/>
            </a:pPr>
            <a:r>
              <a:rPr lang="zh-CN" altLang="en-US" sz="4000" b="1">
                <a:latin typeface="楷体" panose="02010609060101010101" charset="-122"/>
                <a:ea typeface="楷体" panose="02010609060101010101" charset="-122"/>
                <a:cs typeface="楷体" panose="02010609060101010101" charset="-122"/>
              </a:rPr>
              <a:t>这10篇散文是按</a:t>
            </a:r>
            <a:r>
              <a:rPr lang="zh-CN" altLang="en-US" sz="4000" b="1">
                <a:solidFill>
                  <a:srgbClr val="FF0000"/>
                </a:solidFill>
                <a:latin typeface="楷体" panose="02010609060101010101" charset="-122"/>
                <a:ea typeface="楷体" panose="02010609060101010101" charset="-122"/>
                <a:cs typeface="楷体" panose="02010609060101010101" charset="-122"/>
              </a:rPr>
              <a:t>时间</a:t>
            </a:r>
            <a:r>
              <a:rPr lang="zh-CN" altLang="en-US" sz="4000" b="1">
                <a:latin typeface="楷体" panose="02010609060101010101" charset="-122"/>
                <a:ea typeface="楷体" panose="02010609060101010101" charset="-122"/>
                <a:cs typeface="楷体" panose="02010609060101010101" charset="-122"/>
              </a:rPr>
              <a:t>顺序写的。</a:t>
            </a:r>
            <a:endParaRPr lang="zh-CN" altLang="en-US" sz="4000" b="1">
              <a:latin typeface="楷体" panose="02010609060101010101" charset="-122"/>
              <a:ea typeface="楷体" panose="02010609060101010101" charset="-122"/>
              <a:cs typeface="楷体" panose="02010609060101010101" charset="-122"/>
            </a:endParaRPr>
          </a:p>
          <a:p>
            <a:pPr marL="0" indent="0">
              <a:buNone/>
            </a:pPr>
            <a:r>
              <a:rPr lang="zh-CN" altLang="en-US" sz="4000" b="1">
                <a:solidFill>
                  <a:srgbClr val="002060"/>
                </a:solidFill>
                <a:latin typeface="楷体" panose="02010609060101010101" charset="-122"/>
                <a:ea typeface="楷体" panose="02010609060101010101" charset="-122"/>
                <a:cs typeface="楷体" panose="02010609060101010101" charset="-122"/>
              </a:rPr>
              <a:t>前七篇</a:t>
            </a:r>
            <a:r>
              <a:rPr lang="zh-CN" altLang="en-US" sz="4000" b="1">
                <a:latin typeface="楷体" panose="02010609060101010101" charset="-122"/>
                <a:ea typeface="楷体" panose="02010609060101010101" charset="-122"/>
                <a:cs typeface="楷体" panose="02010609060101010101" charset="-122"/>
              </a:rPr>
              <a:t>：（ 《狗·猫·鼠》《阿长与山海经》《二十四孝图》《五猖会》《无常》《从百草园到三味书屋》《父亲的病》 ）</a:t>
            </a:r>
            <a:r>
              <a:rPr lang="zh-CN" altLang="en-US" sz="4000" b="1">
                <a:solidFill>
                  <a:srgbClr val="FF0000"/>
                </a:solidFill>
                <a:latin typeface="楷体" panose="02010609060101010101" charset="-122"/>
                <a:ea typeface="楷体" panose="02010609060101010101" charset="-122"/>
                <a:cs typeface="楷体" panose="02010609060101010101" charset="-122"/>
              </a:rPr>
              <a:t>写作者童年时代在故乡绍兴的见闻和受教育的情景。</a:t>
            </a:r>
            <a:endParaRPr lang="zh-CN" altLang="en-US" sz="4000" b="1">
              <a:latin typeface="楷体" panose="02010609060101010101" charset="-122"/>
              <a:ea typeface="楷体" panose="02010609060101010101" charset="-122"/>
              <a:cs typeface="楷体" panose="02010609060101010101" charset="-122"/>
            </a:endParaRPr>
          </a:p>
          <a:p>
            <a:pPr marL="0" indent="0">
              <a:buNone/>
            </a:pPr>
            <a:r>
              <a:rPr lang="zh-CN" altLang="en-US" sz="4000" b="1">
                <a:solidFill>
                  <a:srgbClr val="002060"/>
                </a:solidFill>
                <a:latin typeface="楷体" panose="02010609060101010101" charset="-122"/>
                <a:ea typeface="楷体" panose="02010609060101010101" charset="-122"/>
                <a:cs typeface="楷体" panose="02010609060101010101" charset="-122"/>
              </a:rPr>
              <a:t> 后三篇</a:t>
            </a:r>
            <a:r>
              <a:rPr lang="zh-CN" altLang="en-US" sz="4000" b="1">
                <a:latin typeface="楷体" panose="02010609060101010101" charset="-122"/>
                <a:ea typeface="楷体" panose="02010609060101010101" charset="-122"/>
                <a:cs typeface="楷体" panose="02010609060101010101" charset="-122"/>
              </a:rPr>
              <a:t>（ 《琐记》《藤野先生》《范爱农》 ）</a:t>
            </a:r>
            <a:r>
              <a:rPr lang="zh-CN" altLang="en-US" sz="4000" b="1">
                <a:solidFill>
                  <a:srgbClr val="FF0000"/>
                </a:solidFill>
                <a:latin typeface="楷体" panose="02010609060101010101" charset="-122"/>
                <a:ea typeface="楷体" panose="02010609060101010101" charset="-122"/>
                <a:cs typeface="楷体" panose="02010609060101010101" charset="-122"/>
              </a:rPr>
              <a:t>写作者青年时代离开故乡绍兴到南京、日本求学，再回到故乡绍兴教书的经历。</a:t>
            </a:r>
            <a:endParaRPr lang="zh-CN" altLang="en-US" sz="4000" b="1">
              <a:solidFill>
                <a:srgbClr val="FF0000"/>
              </a:solidFill>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114935" y="0"/>
            <a:ext cx="11962130" cy="1938020"/>
          </a:xfrm>
          <a:prstGeom prst="rect">
            <a:avLst/>
          </a:prstGeom>
          <a:noFill/>
        </p:spPr>
        <p:txBody>
          <a:bodyPr wrap="square" rtlCol="0" anchor="t">
            <a:spAutoFit/>
          </a:bodyPr>
          <a:lstStyle/>
          <a:p>
            <a:r>
              <a:rPr sz="4000" b="1">
                <a:solidFill>
                  <a:srgbClr val="FF0000"/>
                </a:solidFill>
                <a:latin typeface="楷体" panose="02010609060101010101" charset="-122"/>
                <a:ea typeface="楷体" panose="02010609060101010101" charset="-122"/>
                <a:cs typeface="楷体" panose="02010609060101010101" charset="-122"/>
                <a:sym typeface="+mn-ea"/>
              </a:rPr>
              <a:t>《朝花夕拾》</a:t>
            </a:r>
            <a:r>
              <a:rPr lang="zh-CN" sz="4000" b="1">
                <a:latin typeface="楷体" panose="02010609060101010101" charset="-122"/>
                <a:ea typeface="楷体" panose="02010609060101010101" charset="-122"/>
                <a:cs typeface="楷体" panose="02010609060101010101" charset="-122"/>
                <a:sym typeface="+mn-ea"/>
              </a:rPr>
              <a:t>是</a:t>
            </a:r>
            <a:r>
              <a:rPr sz="4000" b="1">
                <a:solidFill>
                  <a:srgbClr val="FF0000"/>
                </a:solidFill>
                <a:latin typeface="楷体" panose="02010609060101010101" charset="-122"/>
                <a:ea typeface="楷体" panose="02010609060101010101" charset="-122"/>
                <a:cs typeface="楷体" panose="02010609060101010101" charset="-122"/>
                <a:sym typeface="+mn-ea"/>
              </a:rPr>
              <a:t>回忆性散文集</a:t>
            </a:r>
            <a:r>
              <a:rPr lang="zh-CN" sz="4000" b="1">
                <a:solidFill>
                  <a:srgbClr val="FF0000"/>
                </a:solidFill>
                <a:latin typeface="楷体" panose="02010609060101010101" charset="-122"/>
                <a:ea typeface="楷体" panose="02010609060101010101" charset="-122"/>
                <a:cs typeface="楷体" panose="02010609060101010101" charset="-122"/>
                <a:sym typeface="+mn-ea"/>
              </a:rPr>
              <a:t>，</a:t>
            </a:r>
            <a:r>
              <a:rPr sz="4000" b="1">
                <a:solidFill>
                  <a:srgbClr val="002060"/>
                </a:solidFill>
                <a:latin typeface="楷体" panose="02010609060101010101" charset="-122"/>
                <a:ea typeface="楷体" panose="02010609060101010101" charset="-122"/>
                <a:cs typeface="楷体" panose="02010609060101010101" charset="-122"/>
                <a:sym typeface="+mn-ea"/>
              </a:rPr>
              <a:t>原名</a:t>
            </a:r>
            <a:r>
              <a:rPr sz="4000" b="1">
                <a:solidFill>
                  <a:srgbClr val="FF0000"/>
                </a:solidFill>
                <a:latin typeface="楷体" panose="02010609060101010101" charset="-122"/>
                <a:ea typeface="楷体" panose="02010609060101010101" charset="-122"/>
                <a:cs typeface="楷体" panose="02010609060101010101" charset="-122"/>
                <a:sym typeface="+mn-ea"/>
              </a:rPr>
              <a:t>《旧事重提》</a:t>
            </a:r>
            <a:r>
              <a:rPr sz="4000" b="1">
                <a:solidFill>
                  <a:srgbClr val="002060"/>
                </a:solidFill>
                <a:latin typeface="楷体" panose="02010609060101010101" charset="-122"/>
                <a:ea typeface="楷体" panose="02010609060101010101" charset="-122"/>
                <a:cs typeface="楷体" panose="02010609060101010101" charset="-122"/>
                <a:sym typeface="+mn-ea"/>
              </a:rPr>
              <a:t>，共</a:t>
            </a:r>
            <a:r>
              <a:rPr sz="4000" b="1">
                <a:solidFill>
                  <a:srgbClr val="FF0000"/>
                </a:solidFill>
                <a:latin typeface="楷体" panose="02010609060101010101" charset="-122"/>
                <a:ea typeface="楷体" panose="02010609060101010101" charset="-122"/>
                <a:cs typeface="楷体" panose="02010609060101010101" charset="-122"/>
                <a:sym typeface="+mn-ea"/>
              </a:rPr>
              <a:t>10</a:t>
            </a:r>
            <a:r>
              <a:rPr sz="4000" b="1">
                <a:solidFill>
                  <a:srgbClr val="002060"/>
                </a:solidFill>
                <a:latin typeface="楷体" panose="02010609060101010101" charset="-122"/>
                <a:ea typeface="楷体" panose="02010609060101010101" charset="-122"/>
                <a:cs typeface="楷体" panose="02010609060101010101" charset="-122"/>
                <a:sym typeface="+mn-ea"/>
              </a:rPr>
              <a:t>篇，是他中年以后回忆从</a:t>
            </a:r>
            <a:r>
              <a:rPr sz="4000" b="1">
                <a:solidFill>
                  <a:srgbClr val="FF0000"/>
                </a:solidFill>
                <a:latin typeface="楷体" panose="02010609060101010101" charset="-122"/>
                <a:ea typeface="楷体" panose="02010609060101010101" charset="-122"/>
                <a:cs typeface="楷体" panose="02010609060101010101" charset="-122"/>
                <a:sym typeface="+mn-ea"/>
              </a:rPr>
              <a:t>幼年</a:t>
            </a:r>
            <a:r>
              <a:rPr sz="4000" b="1">
                <a:solidFill>
                  <a:srgbClr val="002060"/>
                </a:solidFill>
                <a:latin typeface="楷体" panose="02010609060101010101" charset="-122"/>
                <a:ea typeface="楷体" panose="02010609060101010101" charset="-122"/>
                <a:cs typeface="楷体" panose="02010609060101010101" charset="-122"/>
                <a:sym typeface="+mn-ea"/>
              </a:rPr>
              <a:t>到</a:t>
            </a:r>
            <a:r>
              <a:rPr sz="4000" b="1">
                <a:solidFill>
                  <a:srgbClr val="FF0000"/>
                </a:solidFill>
                <a:latin typeface="楷体" panose="02010609060101010101" charset="-122"/>
                <a:ea typeface="楷体" panose="02010609060101010101" charset="-122"/>
                <a:cs typeface="楷体" panose="02010609060101010101" charset="-122"/>
                <a:sym typeface="+mn-ea"/>
              </a:rPr>
              <a:t>青年</a:t>
            </a:r>
            <a:r>
              <a:rPr sz="4000" b="1">
                <a:solidFill>
                  <a:srgbClr val="002060"/>
                </a:solidFill>
                <a:latin typeface="楷体" panose="02010609060101010101" charset="-122"/>
                <a:ea typeface="楷体" panose="02010609060101010101" charset="-122"/>
                <a:cs typeface="楷体" panose="02010609060101010101" charset="-122"/>
                <a:sym typeface="+mn-ea"/>
              </a:rPr>
              <a:t>时期的生活道路和心路的历程而作的。</a:t>
            </a:r>
            <a:endParaRPr lang="zh-CN" altLang="en-US" sz="40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37160" y="92075"/>
            <a:ext cx="11917680" cy="6765925"/>
          </a:xfrm>
        </p:spPr>
        <p:txBody>
          <a:bodyPr vert="horz" lIns="91440" tIns="45720" rIns="91440" bIns="45720" rtlCol="0">
            <a:normAutofit fontScale="90000"/>
          </a:bodyPr>
          <a:lstStyle/>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7.下面对《朝花夕拾》理解有误的一项是（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A．《朝花夕拾》原书名《旧事重提》，以散文的形式写了鲁迅从幼年到青年时期的生活和心路历程。</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B．《从百草园到三味书屋》《阿长与〈山海经〉》《藤野先生》《五猖会》写的都是鲁迅的童年生活。</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C．《朝花夕拾》塑造了长妈妈、藤野先生、范爱农等栩栩如生的人物形象，表现出作者对他们的深切怀念之情。</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D．《五猖会》中父亲强迫背书，给年幼的“我”留下心理阴影，揭示了封建家长制对于儿童天性的压制和摧残。</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B《藤野先生》写的是鲁迅先生的生活，而非童年时期。</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5" name="文本框 4"/>
          <p:cNvSpPr txBox="1"/>
          <p:nvPr/>
        </p:nvSpPr>
        <p:spPr>
          <a:xfrm>
            <a:off x="9262110" y="92075"/>
            <a:ext cx="514350" cy="829945"/>
          </a:xfrm>
          <a:prstGeom prst="rect">
            <a:avLst/>
          </a:prstGeom>
          <a:noFill/>
        </p:spPr>
        <p:txBody>
          <a:bodyPr wrap="none" rtlCol="0" anchor="t">
            <a:spAutoFit/>
          </a:bodyPr>
          <a:lstStyle/>
          <a:p>
            <a:r>
              <a:rPr lang="en-US" altLang="zh-CN" sz="4800">
                <a:solidFill>
                  <a:srgbClr val="FF0000"/>
                </a:solidFill>
                <a:sym typeface="+mn-ea"/>
              </a:rPr>
              <a:t>B</a:t>
            </a:r>
            <a:endParaRPr lang="en-US" altLang="zh-CN" sz="4800">
              <a:solidFill>
                <a:srgbClr val="FF00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635"/>
            <a:ext cx="11917680" cy="6765925"/>
          </a:xfrm>
        </p:spPr>
        <p:txBody>
          <a:bodyPr vert="horz" lIns="91440" tIns="45720" rIns="91440" bIns="45720" rtlCol="0">
            <a:normAutofit fontScale="90000" lnSpcReduction="1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8.对名著《朝花夕拾》内容理解不正确的一项是（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A．《朝花夕拾》是鲁迅先生于1926年所作的一部回忆性散文集。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B．在《无常》一文中，鲁迅提到：无常有黑白两种，黑无常又叫活无常，白无常又叫死无常，人们喜爱的是黑无常。</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C．《五猖会》记叙作者儿时父子之间一场微妙的冲突——我对五猖会的热切盼望和父亲的阻难。</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D．《朝花夕拾》中女性形象的刻画不多，最突出的是长妈妈，刻画了一个文化水平低但善良、质朴的农村妇女形象。</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白无常又叫活无常，黑无常又叫死无常，人们喜爱的是白无常。</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5" name="文本框 4"/>
          <p:cNvSpPr txBox="1"/>
          <p:nvPr/>
        </p:nvSpPr>
        <p:spPr>
          <a:xfrm>
            <a:off x="10325100" y="0"/>
            <a:ext cx="514350" cy="829945"/>
          </a:xfrm>
          <a:prstGeom prst="rect">
            <a:avLst/>
          </a:prstGeom>
          <a:noFill/>
        </p:spPr>
        <p:txBody>
          <a:bodyPr wrap="none" rtlCol="0" anchor="t">
            <a:spAutoFit/>
          </a:bodyPr>
          <a:lstStyle/>
          <a:p>
            <a:r>
              <a:rPr lang="en-US" altLang="zh-CN" sz="4800">
                <a:solidFill>
                  <a:srgbClr val="FF0000"/>
                </a:solidFill>
                <a:sym typeface="+mn-ea"/>
              </a:rPr>
              <a:t>B</a:t>
            </a:r>
            <a:endParaRPr lang="en-US" altLang="zh-CN" sz="4800">
              <a:solidFill>
                <a:srgbClr val="FF00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635"/>
            <a:ext cx="11917680" cy="6765925"/>
          </a:xfrm>
        </p:spPr>
        <p:txBody>
          <a:bodyPr vert="horz" lIns="91440" tIns="45720" rIns="91440" bIns="45720" rtlCol="0">
            <a:noAutofit/>
          </a:bodyPr>
          <a:lstStyle/>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9.下列关于名著的说法正确的一项是(     )</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A．1926年，鲁迅先后撰写了十篇回忆性散文，并以《朝花夕拾》为总题目陆续发表于《莽原》半月刊上。</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B．《狗•猫•鼠》一文中提到鲁迅最喜欢的隐鼠是被长妈妈打死的。</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C．《〈二十四孝图&gt;》写“我”儿时就不喜欢“老莱娱亲”和“郭巨埋儿”的故事，进而引发了对那种不顾人情甚至灭绝人性的所谓“孝道”的批判。</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D．《朝花夕拾》中的十篇文章，比较好读的是写人记事的文章，描写生动有趣，如《无常》，作者抓住阿长的性格特征如实来写，把一个纯朴善良，但在某些方面颇为愚昧的农村妇女写活了。</a:t>
            </a:r>
            <a:endParaRPr lang="en-US" altLang="zh-CN" sz="3600"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2" name="文本框 1"/>
          <p:cNvSpPr txBox="1"/>
          <p:nvPr/>
        </p:nvSpPr>
        <p:spPr>
          <a:xfrm>
            <a:off x="7799705" y="0"/>
            <a:ext cx="508000" cy="829945"/>
          </a:xfrm>
          <a:prstGeom prst="rect">
            <a:avLst/>
          </a:prstGeom>
          <a:noFill/>
        </p:spPr>
        <p:txBody>
          <a:bodyPr wrap="none" rtlCol="0" anchor="t">
            <a:spAutoFit/>
          </a:bodyPr>
          <a:lstStyle/>
          <a:p>
            <a:r>
              <a:rPr lang="zh-CN" altLang="en-US" sz="4800">
                <a:solidFill>
                  <a:srgbClr val="FF0000"/>
                </a:solidFill>
                <a:sym typeface="+mn-ea"/>
              </a:rPr>
              <a:t>C</a:t>
            </a:r>
            <a:endParaRPr lang="zh-CN" altLang="en-US" sz="4800">
              <a:solidFill>
                <a:srgbClr val="FF0000"/>
              </a:solidFill>
              <a:sym typeface="+mn-ea"/>
            </a:endParaRPr>
          </a:p>
        </p:txBody>
      </p:sp>
      <p:sp>
        <p:nvSpPr>
          <p:cNvPr id="5" name="文本框 4"/>
          <p:cNvSpPr txBox="1"/>
          <p:nvPr/>
        </p:nvSpPr>
        <p:spPr>
          <a:xfrm>
            <a:off x="9599930" y="1147445"/>
            <a:ext cx="2632710" cy="583565"/>
          </a:xfrm>
          <a:prstGeom prst="rect">
            <a:avLst/>
          </a:prstGeom>
          <a:noFill/>
        </p:spPr>
        <p:txBody>
          <a:bodyPr wrap="none" rtlCol="0" anchor="t">
            <a:spAutoFit/>
          </a:bodyPr>
          <a:lstStyle/>
          <a:p>
            <a:r>
              <a:rPr lang="en-US" altLang="zh-CN" sz="3200" b="1">
                <a:solidFill>
                  <a:srgbClr val="FF0000"/>
                </a:solidFill>
                <a:latin typeface="楷体" panose="02010609060101010101" charset="-122"/>
                <a:ea typeface="楷体" panose="02010609060101010101" charset="-122"/>
                <a:cs typeface="楷体" panose="02010609060101010101" charset="-122"/>
                <a:sym typeface="+mn-ea"/>
              </a:rPr>
              <a:t>《</a:t>
            </a:r>
            <a:r>
              <a:rPr lang="zh-CN" altLang="en-US" sz="3200" b="1">
                <a:solidFill>
                  <a:srgbClr val="FF0000"/>
                </a:solidFill>
                <a:latin typeface="楷体" panose="02010609060101010101" charset="-122"/>
                <a:ea typeface="楷体" panose="02010609060101010101" charset="-122"/>
                <a:cs typeface="楷体" panose="02010609060101010101" charset="-122"/>
                <a:sym typeface="+mn-ea"/>
              </a:rPr>
              <a:t>旧事重提</a:t>
            </a:r>
            <a:r>
              <a:rPr lang="en-US" altLang="zh-CN" sz="3200" b="1">
                <a:solidFill>
                  <a:srgbClr val="FF0000"/>
                </a:solidFill>
                <a:latin typeface="楷体" panose="02010609060101010101" charset="-122"/>
                <a:ea typeface="楷体" panose="02010609060101010101" charset="-122"/>
                <a:cs typeface="楷体" panose="02010609060101010101" charset="-122"/>
                <a:sym typeface="+mn-ea"/>
              </a:rPr>
              <a:t>》</a:t>
            </a:r>
            <a:endParaRPr lang="en-US" altLang="zh-CN" sz="32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2288540" y="2187575"/>
            <a:ext cx="6307455" cy="583565"/>
          </a:xfrm>
          <a:prstGeom prst="rect">
            <a:avLst/>
          </a:prstGeom>
          <a:noFill/>
        </p:spPr>
        <p:txBody>
          <a:bodyPr wrap="none" rtlCol="0" anchor="t">
            <a:spAutoFit/>
          </a:bodyPr>
          <a:lstStyle/>
          <a:p>
            <a:r>
              <a:rPr lang="en-US" altLang="zh-CN" sz="3200" b="1">
                <a:solidFill>
                  <a:srgbClr val="FF0000"/>
                </a:solidFill>
                <a:latin typeface="楷体" panose="02010609060101010101" charset="-122"/>
                <a:ea typeface="楷体" panose="02010609060101010101" charset="-122"/>
                <a:cs typeface="楷体" panose="02010609060101010101" charset="-122"/>
                <a:sym typeface="+mn-ea"/>
              </a:rPr>
              <a:t>被长妈妈一脚踏死（不小心踩死）</a:t>
            </a:r>
            <a:endParaRPr lang="en-US" altLang="zh-CN" sz="32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4517390" y="5941695"/>
            <a:ext cx="5082540" cy="583565"/>
          </a:xfrm>
          <a:prstGeom prst="rect">
            <a:avLst/>
          </a:prstGeom>
          <a:noFill/>
        </p:spPr>
        <p:txBody>
          <a:bodyPr wrap="none" rtlCol="0" anchor="t">
            <a:spAutoFit/>
          </a:bodyPr>
          <a:lstStyle/>
          <a:p>
            <a:pPr marL="0" lvl="0" algn="l">
              <a:buClrTx/>
              <a:buSzTx/>
              <a:buNone/>
            </a:pPr>
            <a:r>
              <a:rPr lang="en-US" altLang="zh-CN" sz="3200" b="1">
                <a:solidFill>
                  <a:srgbClr val="FF0000"/>
                </a:solidFill>
                <a:latin typeface="楷体" panose="02010609060101010101" charset="-122"/>
                <a:ea typeface="楷体" panose="02010609060101010101" charset="-122"/>
                <a:cs typeface="楷体" panose="02010609060101010101" charset="-122"/>
                <a:sym typeface="+mn-ea"/>
              </a:rPr>
              <a:t>应为《阿长与〈山海经〉》</a:t>
            </a:r>
            <a:endParaRPr lang="en-US" altLang="zh-CN" sz="32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635"/>
            <a:ext cx="11917680" cy="6765925"/>
          </a:xfrm>
        </p:spPr>
        <p:txBody>
          <a:bodyPr vert="horz" lIns="91440" tIns="45720" rIns="91440" bIns="45720" rtlCol="0">
            <a:noAutofit/>
          </a:bodyPr>
          <a:lstStyle/>
          <a:p>
            <a:pPr marL="0" lvl="0" algn="l" fontAlgn="auto">
              <a:lnSpc>
                <a:spcPct val="100000"/>
              </a:lnSpc>
              <a:buClrTx/>
              <a:buSzTx/>
              <a:buNone/>
            </a:pPr>
            <a:r>
              <a:rPr lang="en-US" altLang="zh-CN" sz="3600" b="1">
                <a:latin typeface="楷体" panose="02010609060101010101" charset="-122"/>
                <a:ea typeface="楷体" panose="02010609060101010101" charset="-122"/>
                <a:cs typeface="楷体" panose="02010609060101010101" charset="-122"/>
                <a:sym typeface="+mn-ea"/>
              </a:rPr>
              <a:t>10.下列说法不正确的一项是（    ）</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3600" b="1">
                <a:latin typeface="楷体" panose="02010609060101010101" charset="-122"/>
                <a:ea typeface="楷体" panose="02010609060101010101" charset="-122"/>
                <a:cs typeface="楷体" panose="02010609060101010101" charset="-122"/>
                <a:sym typeface="+mn-ea"/>
              </a:rPr>
              <a:t>A．《（狗•猫•鼠）表现了对弱小者的同情和对暴虐者的憎根，《二十四孝图）揭示了封建孝道的虚伪与残酷。</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3600" b="1">
                <a:latin typeface="楷体" panose="02010609060101010101" charset="-122"/>
                <a:ea typeface="楷体" panose="02010609060101010101" charset="-122"/>
                <a:cs typeface="楷体" panose="02010609060101010101" charset="-122"/>
                <a:sym typeface="+mn-ea"/>
              </a:rPr>
              <a:t>B．《五猖会》记述了作者儿时盼望观看迎神赛会时的急切、兴奋的心情，并借此对“正人君子”予以了辛辣的嘲讽。</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3600" b="1">
                <a:latin typeface="楷体" panose="02010609060101010101" charset="-122"/>
                <a:ea typeface="楷体" panose="02010609060101010101" charset="-122"/>
                <a:cs typeface="楷体" panose="02010609060101010101" charset="-122"/>
                <a:sym typeface="+mn-ea"/>
              </a:rPr>
              <a:t>C．（从百百自草园到三味书屋》描述了作者儿时在家中百草园玩耍时的无限乐趣和在三味书屋读书的乏味生活。</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3600" b="1">
                <a:latin typeface="楷体" panose="02010609060101010101" charset="-122"/>
                <a:ea typeface="楷体" panose="02010609060101010101" charset="-122"/>
                <a:cs typeface="楷体" panose="02010609060101010101" charset="-122"/>
                <a:sym typeface="+mn-ea"/>
              </a:rPr>
              <a:t>D．《琐记》《藤野先生》《范爱农》三篇，记述了鲁迅远离故乡到南京、日本求学和回国后的一段生活，留下了鲁迅追寻真理的足迹。</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endParaRPr lang="en-US" altLang="zh-CN" b="1">
              <a:solidFill>
                <a:schemeClr val="accent5">
                  <a:lumMod val="50000"/>
                </a:schemeClr>
              </a:solidFill>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2" name="文本框 1"/>
          <p:cNvSpPr txBox="1"/>
          <p:nvPr/>
        </p:nvSpPr>
        <p:spPr>
          <a:xfrm>
            <a:off x="0" y="5912485"/>
            <a:ext cx="11721465" cy="706755"/>
          </a:xfrm>
          <a:prstGeom prst="rect">
            <a:avLst/>
          </a:prstGeom>
          <a:noFill/>
        </p:spPr>
        <p:txBody>
          <a:bodyPr wrap="square" rtlCol="0" anchor="t">
            <a:spAutoFit/>
          </a:bodyPr>
          <a:lstStyle/>
          <a:p>
            <a:pPr marL="0" lvl="0" algn="l" fontAlgn="auto">
              <a:lnSpc>
                <a:spcPct val="100000"/>
              </a:lnSpc>
              <a:buClrTx/>
              <a:buSzTx/>
              <a:buNone/>
            </a:pPr>
            <a:r>
              <a:rPr lang="en-US" altLang="zh-CN" sz="2000" b="1">
                <a:solidFill>
                  <a:schemeClr val="accent5">
                    <a:lumMod val="50000"/>
                  </a:schemeClr>
                </a:solidFill>
                <a:latin typeface="楷体" panose="02010609060101010101" charset="-122"/>
                <a:ea typeface="楷体" panose="02010609060101010101" charset="-122"/>
                <a:cs typeface="楷体" panose="02010609060101010101" charset="-122"/>
                <a:sym typeface="+mn-ea"/>
              </a:rPr>
              <a:t>B《五猖会》记述了作者儿时盼望观看迎神赛会时的急切、兴奋的心情，借此表达的是作者强烈谴责封建强权教育对孩子天性的扼杀。《无常》中借“无常”这个形象，对“正人君子”予以了辛辣的嘲讽。</a:t>
            </a:r>
            <a:endParaRPr lang="en-US" altLang="zh-CN" sz="2000" b="1">
              <a:solidFill>
                <a:schemeClr val="accent5">
                  <a:lumMod val="50000"/>
                </a:schemeClr>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6682105" y="-635"/>
            <a:ext cx="514350" cy="829945"/>
          </a:xfrm>
          <a:prstGeom prst="rect">
            <a:avLst/>
          </a:prstGeom>
          <a:noFill/>
        </p:spPr>
        <p:txBody>
          <a:bodyPr wrap="none" rtlCol="0" anchor="t">
            <a:spAutoFit/>
          </a:bodyPr>
          <a:lstStyle/>
          <a:p>
            <a:r>
              <a:rPr lang="en-US" altLang="zh-CN" sz="4800">
                <a:solidFill>
                  <a:srgbClr val="FF0000"/>
                </a:solidFill>
                <a:sym typeface="+mn-ea"/>
              </a:rPr>
              <a:t>B</a:t>
            </a:r>
            <a:endParaRPr lang="en-US" altLang="zh-CN" sz="4800">
              <a:solidFill>
                <a:srgbClr val="FF00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85445" y="256540"/>
            <a:ext cx="11647170" cy="2722245"/>
          </a:xfrm>
        </p:spPr>
        <p:txBody>
          <a:bodyPr vert="horz" lIns="91440" tIns="45720" rIns="91440" bIns="45720" rtlCol="0">
            <a:norm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11.《朝花夕拾》的下列文章中不曾提及“长妈妈”的篇目是：（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A《狗猫鼠》        B《五猖会》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C《二十四孝图》　  D《琐记》</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3836670" y="704215"/>
            <a:ext cx="558165" cy="829945"/>
          </a:xfrm>
          <a:prstGeom prst="rect">
            <a:avLst/>
          </a:prstGeom>
          <a:noFill/>
        </p:spPr>
        <p:txBody>
          <a:bodyPr wrap="none" rtlCol="0" anchor="t">
            <a:spAutoFit/>
          </a:bodyPr>
          <a:lstStyle/>
          <a:p>
            <a:r>
              <a:rPr lang="en-US" altLang="zh-CN" sz="4800">
                <a:solidFill>
                  <a:srgbClr val="FF0000"/>
                </a:solidFill>
                <a:sym typeface="+mn-ea"/>
              </a:rPr>
              <a:t>D</a:t>
            </a:r>
            <a:endParaRPr lang="en-US" altLang="zh-CN" sz="4800">
              <a:solidFill>
                <a:srgbClr val="FF0000"/>
              </a:solidFill>
              <a:sym typeface="+mn-ea"/>
            </a:endParaRPr>
          </a:p>
        </p:txBody>
      </p:sp>
      <p:sp>
        <p:nvSpPr>
          <p:cNvPr id="100" name="矩形 99"/>
          <p:cNvSpPr/>
          <p:nvPr/>
        </p:nvSpPr>
        <p:spPr>
          <a:xfrm>
            <a:off x="386080" y="3159760"/>
            <a:ext cx="11267440" cy="3938270"/>
          </a:xfrm>
          <a:prstGeom prst="rect">
            <a:avLst/>
          </a:prstGeom>
        </p:spPr>
        <p:txBody>
          <a:bodyPr vert="horz" lIns="91440" tIns="45720" rIns="91440" bIns="45720" rtlCol="0">
            <a:normAutofit/>
          </a:bodyPr>
          <a:lstStyle/>
          <a:p>
            <a:pPr lvl="0" algn="l">
              <a:lnSpc>
                <a:spcPct val="90000"/>
              </a:lnSpc>
              <a:spcBef>
                <a:spcPts val="1000"/>
              </a:spcBef>
              <a:buClrTx/>
              <a:buSzTx/>
              <a:buFont typeface="Arial" panose="020B0604020202020204" pitchFamily="34" charset="0"/>
            </a:pPr>
            <a:r>
              <a:rPr lang="en-US" altLang="zh-CN" sz="4000" b="1">
                <a:latin typeface="楷体" panose="02010609060101010101" charset="-122"/>
                <a:ea typeface="楷体" panose="02010609060101010101" charset="-122"/>
                <a:cs typeface="楷体" panose="02010609060101010101" charset="-122"/>
                <a:sym typeface="+mn-ea"/>
              </a:rPr>
              <a:t>12.鲁迅首次知道赫胥黎、苏格拉底等人的思想是在矿路学堂，这段经历在哪篇文章中提及?（    ）A.《范爱农》   B.《琐记》 
</a:t>
            </a:r>
            <a:endParaRPr lang="en-US" altLang="zh-CN" sz="4000" b="1">
              <a:latin typeface="楷体" panose="02010609060101010101" charset="-122"/>
              <a:ea typeface="楷体" panose="02010609060101010101" charset="-122"/>
              <a:cs typeface="楷体" panose="02010609060101010101" charset="-122"/>
              <a:sym typeface="+mn-ea"/>
            </a:endParaRPr>
          </a:p>
          <a:p>
            <a:pPr lvl="0" algn="l">
              <a:lnSpc>
                <a:spcPct val="90000"/>
              </a:lnSpc>
              <a:spcBef>
                <a:spcPts val="1000"/>
              </a:spcBef>
              <a:buClrTx/>
              <a:buSzTx/>
              <a:buFont typeface="Arial" panose="020B0604020202020204" pitchFamily="34" charset="0"/>
            </a:pPr>
            <a:r>
              <a:rPr lang="en-US" altLang="zh-CN" sz="4000" b="1">
                <a:latin typeface="楷体" panose="02010609060101010101" charset="-122"/>
                <a:ea typeface="楷体" panose="02010609060101010101" charset="-122"/>
                <a:cs typeface="楷体" panose="02010609060101010101" charset="-122"/>
                <a:sym typeface="+mn-ea"/>
              </a:rPr>
              <a:t>C.《藤野先生》 D.《无常》</a:t>
            </a: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10424160" y="3546475"/>
            <a:ext cx="514350" cy="829945"/>
          </a:xfrm>
          <a:prstGeom prst="rect">
            <a:avLst/>
          </a:prstGeom>
          <a:noFill/>
        </p:spPr>
        <p:txBody>
          <a:bodyPr wrap="none" rtlCol="0" anchor="t">
            <a:spAutoFit/>
          </a:bodyPr>
          <a:lstStyle/>
          <a:p>
            <a:r>
              <a:rPr lang="en-US" altLang="zh-CN" sz="4800">
                <a:solidFill>
                  <a:srgbClr val="FF0000"/>
                </a:solidFill>
                <a:sym typeface="+mn-ea"/>
              </a:rPr>
              <a:t>B</a:t>
            </a:r>
            <a:endParaRPr lang="en-US" altLang="zh-CN" sz="4800">
              <a:solidFill>
                <a:srgbClr val="FF00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2261870" cy="721995"/>
          </a:xfrm>
        </p:spPr>
        <p:txBody>
          <a:bodyPr>
            <a:normAutofit fontScale="90000"/>
          </a:bodyPr>
          <a:lstStyle/>
          <a:p>
            <a:r>
              <a:rPr lang="zh-CN" altLang="en-US">
                <a:solidFill>
                  <a:schemeClr val="tx1"/>
                </a:solidFill>
                <a:highlight>
                  <a:srgbClr val="FF0000"/>
                </a:highlight>
              </a:rPr>
              <a:t>判断题</a:t>
            </a:r>
            <a:endParaRPr lang="zh-CN" altLang="en-US">
              <a:solidFill>
                <a:schemeClr val="tx1"/>
              </a:solidFill>
              <a:highlight>
                <a:srgbClr val="FF0000"/>
              </a:highlight>
            </a:endParaRPr>
          </a:p>
        </p:txBody>
      </p:sp>
      <p:sp>
        <p:nvSpPr>
          <p:cNvPr id="3" name="内容占位符 2"/>
          <p:cNvSpPr>
            <a:spLocks noGrp="1"/>
          </p:cNvSpPr>
          <p:nvPr>
            <p:ph idx="1"/>
          </p:nvPr>
        </p:nvSpPr>
        <p:spPr>
          <a:xfrm>
            <a:off x="113665" y="721995"/>
            <a:ext cx="11921490" cy="6043930"/>
          </a:xfrm>
        </p:spPr>
        <p:txBody>
          <a:bodyPr vert="horz" lIns="91440" tIns="45720" rIns="91440" bIns="45720" rtlCol="0">
            <a:normAutofit lnSpcReduction="1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1.鲁迅以笔为武器,战斗一生,被誉为“民族魂”。</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“横眉冷对千夫指，俯首甘为孺子牛”是鲁迅一生人格精神的写照。</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9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2.《朝花夕拾》是鲁迅的一部</a:t>
            </a:r>
            <a:r>
              <a:rPr lang="zh-CN" altLang="en-US" sz="4000" b="1">
                <a:latin typeface="楷体" panose="02010609060101010101" charset="-122"/>
                <a:ea typeface="楷体" panose="02010609060101010101" charset="-122"/>
                <a:cs typeface="楷体" panose="02010609060101010101" charset="-122"/>
                <a:sym typeface="+mn-ea"/>
              </a:rPr>
              <a:t>小说</a:t>
            </a:r>
            <a:r>
              <a:rPr lang="en-US" altLang="zh-CN" sz="4000" b="1">
                <a:latin typeface="楷体" panose="02010609060101010101" charset="-122"/>
                <a:ea typeface="楷体" panose="02010609060101010101" charset="-122"/>
                <a:cs typeface="楷体" panose="02010609060101010101" charset="-122"/>
                <a:sym typeface="+mn-ea"/>
              </a:rPr>
              <a:t>集,题目的意思是早上的花晚上来捡,这里指鲁迅在晚年回忆童年、少年和青年时期的人和事。</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1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3.作者把《旧事重提》改为《朝花夕拾》，是因为旧事重提过于直白，缺少文采，而朝花夕拾更委婉。</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4" name="文本框 3"/>
          <p:cNvSpPr txBox="1"/>
          <p:nvPr/>
        </p:nvSpPr>
        <p:spPr>
          <a:xfrm>
            <a:off x="6772910" y="2113280"/>
            <a:ext cx="2735580" cy="706755"/>
          </a:xfrm>
          <a:prstGeom prst="rect">
            <a:avLst/>
          </a:prstGeom>
          <a:noFill/>
        </p:spPr>
        <p:txBody>
          <a:bodyPr wrap="none" rtlCol="0" anchor="t">
            <a:spAutoFit/>
          </a:bodyPr>
          <a:lstStyle/>
          <a:p>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回忆性散文</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4931410" y="159829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6443980" y="3382010"/>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551180" y="540194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4"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145" y="211455"/>
            <a:ext cx="12047220" cy="6750050"/>
          </a:xfrm>
        </p:spPr>
        <p:txBody>
          <a:bodyPr vert="horz" lIns="91440" tIns="45720" rIns="91440" bIns="45720" rtlCol="0">
            <a:normAutofit fontScale="9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4.《朝花夕拾》以简洁舒缓的文字描述往事,又不时夹杂着有趣的议论或犀利的批判，既有温情和童趣,也有对人情世故的洞察。如《从百草园到三味书屋》《藤野先生》《社戏》。</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5.《朝花夕拾》中，那位“给哥儿买来‘三哼经’”的保姆是长妈妈；表面严厉却很质朴和蔼的少儿时的老师是寿镜吾先生；那位正直善良的异国老师是藤野先生。</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6.在《朝花夕拾》中，鲁迅提到了三本在他人生中留下深刻印记的书：一本是长妈妈为他买的《山海经》，一本是想去看五猖会，父亲偏要他背的《天演论》，一本是在矿路学堂如饥似渴阅读的《鉴略》。</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父亲偏要他背《鉴略》，在矿路学堂读《天演论》。</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2210435" y="157543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10778490" y="3125470"/>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7629525" y="5290185"/>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19710" y="151130"/>
            <a:ext cx="11872595" cy="6706870"/>
          </a:xfrm>
        </p:spPr>
        <p:txBody>
          <a:bodyPr vert="horz" lIns="91440" tIns="45720" rIns="91440" bIns="45720" rtlCol="0">
            <a:normAutofit fontScale="90000" lnSpcReduction="10000"/>
          </a:bodyPr>
          <a:lstStyle/>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7.鲁迅的启蒙老师是寿镜吾老先生，他在《从百草园到三味书屋》一文中出现过。该文写了鲁迅儿时的乐园是百草园，回忆了长妈妈给我讲的“长毛”的故事，闰土的父亲教我冬天雪地捕鸟和枯燥乏味的三味书屋的学习生活。</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长妈妈给我讲的美女蛇的故事</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8.《二十四孝图》中鲁迅对“老莱娱亲”和“郭巨埋儿”两个故事非常反感,他用此来揭露封建孝道的虚伪和残酷,揭示旧中国儿童可怜的悲惨处境。</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zh-CN" altLang="en-US"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9.这是一个高大身材,长头发,眼球白多黑少的人,看人总像在渺视。”这是鲁迅第一次在日本的同乡会看到的范爱农,当时两人因志趣相投,结为好友。</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980440" y="1835785"/>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7618095" y="412686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8047355" y="585406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35" y="104775"/>
            <a:ext cx="12054205" cy="6961505"/>
          </a:xfrm>
        </p:spPr>
        <p:txBody>
          <a:bodyPr vert="horz" lIns="91440" tIns="45720" rIns="91440" bIns="45720" rtlCol="0">
            <a:normAutofit fontScale="90000" lnSpcReduction="1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10.《无常》里讲到作者在故乡看大戏,戏里的无常颇具人情味。阿嫂死了儿子,十分悲伤,无常同情阿嫂,放其儿子还阳半刻,结果被阎王捆打四十。</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zh-CN" altLang="en-US"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11.《朝花夕拾》中有许多理性的批判，如《二十四孝图》抨击了封建孝道的虚伪性，《狗·猫·鼠》讽刺了打着“公理正义”旗号的所谓正人君子的不公平性，《琐记》用看似平稳的笔调陈述新式学堂的教学内容、班级差异，批判了新式学堂的乌烟瘴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文章描述了当时的（江南水师）学堂和（矿务铁路）学堂的种种弊端和求知的艰难</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12.“冷嘲”是《朝花夕拾》中经常出现的笔法，它能在不动声色中给人、事、物以冷峻的讽刺，如《父亲的病》开篇写庸医误人性命之后开第二张药方，讽刺庸医草菅人命酿成恶果后被迫赔偿的实质。</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5" name="文本框 4"/>
          <p:cNvSpPr txBox="1"/>
          <p:nvPr/>
        </p:nvSpPr>
        <p:spPr>
          <a:xfrm>
            <a:off x="6703695" y="69532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6557010" y="3124835"/>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 </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6557010" y="602932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9695" y="90805"/>
            <a:ext cx="11948160" cy="6767195"/>
          </a:xfrm>
        </p:spPr>
        <p:txBody>
          <a:bodyPr vert="horz" lIns="91440" tIns="45720" rIns="91440" bIns="45720" rtlCol="0">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13.“父亲”在《朝花夕拾》中也屡屡被作者提及，在文中，“父亲”总是强悍而专制的，“我”对“父亲”是又怨又惧。</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父亲’总是强悍而专制的”“又怨又惧”错。如《父亲的病》作者用讽刺的笔调写了庸医误人，以两个“名医”的药引一个比一个独特，表现了某些中医的故作高深，通过他们的相继借故辞去，体现出父亲的病一步步恶化，通过家庭的变故表达了对名医们庸医误人、故弄玄虚、勒索钱财、草菅人命的深切的痛恨，在感叹中让人体会人生的伤悲。特别是通过对父亲逝去时的对话描写，充满了对父亲的怜悯和不舍。</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4728210" y="1101090"/>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txBox="1">
            <a:spLocks noChangeArrowheads="1"/>
          </p:cNvSpPr>
          <p:nvPr/>
        </p:nvSpPr>
        <p:spPr>
          <a:xfrm>
            <a:off x="114935" y="635"/>
            <a:ext cx="12077065" cy="6858000"/>
          </a:xfrm>
          <a:prstGeom prst="rect">
            <a:avLst/>
          </a:prstGeom>
        </p:spPr>
        <p:txBody>
          <a:bodyPr>
            <a:noAutofit/>
          </a:bodyPr>
          <a:lstStyle/>
          <a:p>
            <a:pPr marL="0" marR="0" lvl="0" indent="0" algn="l" defTabSz="685800" rtl="0" eaLnBrk="0" latinLnBrk="0" hangingPunct="0">
              <a:lnSpc>
                <a:spcPct val="100000"/>
              </a:lnSpc>
              <a:spcBef>
                <a:spcPct val="0"/>
              </a:spcBef>
              <a:spcAft>
                <a:spcPct val="0"/>
              </a:spcAft>
              <a:buClrTx/>
              <a:buSzTx/>
              <a:buFont typeface="Arial" panose="020B0604020202020204" pitchFamily="34" charset="0"/>
              <a:buNone/>
              <a:defRPr/>
            </a:pPr>
            <a:r>
              <a:rPr kumimoji="0" lang="en-US" altLang="zh-CN"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rPr>
              <a:t>1</a:t>
            </a:r>
            <a:r>
              <a:rPr lang="en-US" altLang="zh-CN" sz="3400" b="1" smtClean="0">
                <a:solidFill>
                  <a:schemeClr val="tx1">
                    <a:lumMod val="95000"/>
                    <a:lumOff val="5000"/>
                  </a:schemeClr>
                </a:solidFill>
                <a:latin typeface="楷体" panose="02010609060101010101" charset="-122"/>
                <a:ea typeface="楷体" panose="02010609060101010101" charset="-122"/>
              </a:rPr>
              <a:t>.</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狗</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猫</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鼠</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kumimoji="0" lang="zh-CN" altLang="en-US" sz="3400" b="1" i="0" strike="noStrike" kern="1200" cap="none" spc="0" normalizeH="0" baseline="0" noProof="0" smtClean="0">
                <a:ln>
                  <a:noFill/>
                </a:ln>
                <a:solidFill>
                  <a:srgbClr val="3333FF"/>
                </a:solidFill>
                <a:effectLst/>
                <a:uLnTx/>
                <a:uFillTx/>
                <a:latin typeface="楷体" panose="02010609060101010101" charset="-122"/>
                <a:ea typeface="楷体" panose="02010609060101010101" charset="-122"/>
              </a:rPr>
              <a:t>抨击正人君子。</a:t>
            </a:r>
            <a:endParaRPr kumimoji="0" lang="zh-CN" altLang="en-US"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endParaRPr>
          </a:p>
          <a:p>
            <a:pPr lvl="0" defTabSz="685800" eaLnBrk="0" latinLnBrk="0" hangingPunct="0">
              <a:lnSpc>
                <a:spcPct val="100000"/>
              </a:lnSpc>
              <a:spcBef>
                <a:spcPct val="0"/>
              </a:spcBef>
              <a:defRPr/>
            </a:pPr>
            <a:r>
              <a:rPr kumimoji="0" lang="en-US" altLang="zh-CN"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rPr>
              <a:t>2</a:t>
            </a:r>
            <a:r>
              <a:rPr lang="en-US" altLang="zh-CN" sz="3400" b="1" noProof="0" smtClean="0">
                <a:solidFill>
                  <a:schemeClr val="tx1">
                    <a:lumMod val="95000"/>
                    <a:lumOff val="5000"/>
                  </a:schemeClr>
                </a:solidFill>
                <a:latin typeface="楷体" panose="02010609060101010101" charset="-122"/>
                <a:ea typeface="楷体" panose="02010609060101010101" charset="-122"/>
              </a:rPr>
              <a:t>.</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阿长与</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&lt;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山海经</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&gt;》</a:t>
            </a:r>
            <a:r>
              <a:rPr lang="zh-CN" altLang="en-US" sz="3400" b="1" noProof="0" smtClean="0">
                <a:ln>
                  <a:noFill/>
                </a:ln>
                <a:solidFill>
                  <a:srgbClr val="0070C0"/>
                </a:solidFill>
                <a:uLnTx/>
                <a:uFillTx/>
                <a:latin typeface="楷体" panose="02010609060101010101" charset="-122"/>
                <a:ea typeface="楷体" panose="02010609060101010101" charset="-122"/>
                <a:sym typeface="+mn-ea"/>
              </a:rPr>
              <a:t>表达了对小时候的保姆长妈妈的真诚的怀念。</a:t>
            </a:r>
            <a:endParaRPr lang="en-US" altLang="zh-CN" sz="3400" b="1" noProof="0" smtClean="0">
              <a:ln>
                <a:noFill/>
              </a:ln>
              <a:solidFill>
                <a:srgbClr val="0070C0"/>
              </a:solidFill>
              <a:effectLst/>
              <a:uLnTx/>
              <a:uFillTx/>
              <a:latin typeface="楷体" panose="02010609060101010101" charset="-122"/>
              <a:ea typeface="楷体" panose="02010609060101010101" charset="-122"/>
              <a:sym typeface="+mn-ea"/>
            </a:endParaRPr>
          </a:p>
          <a:p>
            <a:pPr lvl="0" defTabSz="685800" eaLnBrk="0" latinLnBrk="0" hangingPunct="0">
              <a:lnSpc>
                <a:spcPct val="100000"/>
              </a:lnSpc>
              <a:spcBef>
                <a:spcPct val="0"/>
              </a:spcBef>
              <a:defRPr/>
            </a:pP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3.《</a:t>
            </a:r>
            <a:r>
              <a:rPr lang="zh-CN" altLang="en-US" sz="3400" b="1">
                <a:solidFill>
                  <a:schemeClr val="tx1">
                    <a:lumMod val="95000"/>
                    <a:lumOff val="5000"/>
                  </a:schemeClr>
                </a:solidFill>
                <a:latin typeface="楷体" panose="02010609060101010101" charset="-122"/>
                <a:ea typeface="楷体" panose="02010609060101010101" charset="-122"/>
                <a:sym typeface="+mn-ea"/>
              </a:rPr>
              <a:t>二十四孝图</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kumimoji="0" lang="zh-CN" altLang="en-US" sz="3400" b="1" i="0" strike="noStrike" kern="1200" cap="none" spc="0" normalizeH="0" baseline="0" noProof="0" smtClean="0">
                <a:ln>
                  <a:noFill/>
                </a:ln>
                <a:solidFill>
                  <a:srgbClr val="3333FF"/>
                </a:solidFill>
                <a:effectLst/>
                <a:uLnTx/>
                <a:uFillTx/>
                <a:latin typeface="楷体" panose="02010609060101010101" charset="-122"/>
                <a:ea typeface="楷体" panose="02010609060101010101" charset="-122"/>
              </a:rPr>
              <a:t>控诉封建孝道虚伪残酷</a:t>
            </a:r>
            <a:r>
              <a:rPr kumimoji="0" lang="zh-CN" altLang="en-US"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rPr>
              <a:t>。</a:t>
            </a:r>
            <a:endParaRPr kumimoji="0" lang="zh-CN" altLang="en-US"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endParaRPr>
          </a:p>
          <a:p>
            <a:pPr marL="0" marR="0" lvl="0" indent="0" algn="l" defTabSz="685800" rtl="0" eaLnBrk="0" latinLnBrk="0" hangingPunct="0">
              <a:lnSpc>
                <a:spcPct val="100000"/>
              </a:lnSpc>
              <a:spcBef>
                <a:spcPct val="0"/>
              </a:spcBef>
              <a:spcAft>
                <a:spcPct val="0"/>
              </a:spcAft>
              <a:buClrTx/>
              <a:buSzTx/>
              <a:buFont typeface="Arial" panose="020B0604020202020204" pitchFamily="34" charset="0"/>
              <a:buNone/>
              <a:defRPr/>
            </a:pP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4</a:t>
            </a:r>
            <a:r>
              <a:rPr lang="en-US" altLang="zh-CN" sz="3400" b="1" smtClean="0">
                <a:solidFill>
                  <a:schemeClr val="tx1">
                    <a:lumMod val="95000"/>
                    <a:lumOff val="5000"/>
                  </a:schemeClr>
                </a:solidFill>
                <a:latin typeface="楷体" panose="02010609060101010101" charset="-122"/>
                <a:ea typeface="楷体" panose="02010609060101010101" charset="-122"/>
                <a:sym typeface="+mn-ea"/>
              </a:rPr>
              <a:t>.</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五猖会</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kumimoji="0" lang="zh-CN" altLang="en-US" sz="3400" b="1" i="0" strike="noStrike" kern="1200" cap="none" spc="0" normalizeH="0" baseline="0" noProof="0" smtClean="0">
                <a:ln>
                  <a:noFill/>
                </a:ln>
                <a:solidFill>
                  <a:srgbClr val="3333FF"/>
                </a:solidFill>
                <a:effectLst/>
                <a:uLnTx/>
                <a:uFillTx/>
                <a:latin typeface="楷体" panose="02010609060101010101" charset="-122"/>
                <a:ea typeface="楷体" panose="02010609060101010101" charset="-122"/>
              </a:rPr>
              <a:t>批判封建教育对儿童身心摧残。</a:t>
            </a:r>
            <a:r>
              <a:rPr lang="en-US" altLang="zh-CN" sz="3400" b="1" smtClean="0">
                <a:solidFill>
                  <a:schemeClr val="tx1">
                    <a:lumMod val="95000"/>
                    <a:lumOff val="5000"/>
                  </a:schemeClr>
                </a:solidFill>
                <a:latin typeface="楷体" panose="02010609060101010101" charset="-122"/>
                <a:ea typeface="楷体" panose="02010609060101010101" charset="-122"/>
              </a:rPr>
              <a:t> </a:t>
            </a:r>
            <a:endParaRPr lang="en-US" altLang="zh-CN" sz="3400" b="1" smtClean="0">
              <a:solidFill>
                <a:schemeClr val="tx1">
                  <a:lumMod val="95000"/>
                  <a:lumOff val="5000"/>
                </a:schemeClr>
              </a:solidFill>
              <a:latin typeface="楷体" panose="02010609060101010101" charset="-122"/>
              <a:ea typeface="楷体" panose="02010609060101010101" charset="-122"/>
            </a:endParaRPr>
          </a:p>
          <a:p>
            <a:pPr marL="0" marR="0" lvl="0" indent="0" algn="l" defTabSz="685800" rtl="0" eaLnBrk="0" latinLnBrk="0" hangingPunct="0">
              <a:lnSpc>
                <a:spcPct val="100000"/>
              </a:lnSpc>
              <a:spcBef>
                <a:spcPct val="0"/>
              </a:spcBef>
              <a:spcAft>
                <a:spcPct val="0"/>
              </a:spcAft>
              <a:buClrTx/>
              <a:buSzTx/>
              <a:buFont typeface="Arial" panose="020B0604020202020204" pitchFamily="34" charset="0"/>
              <a:buNone/>
              <a:defRPr/>
            </a:pP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5.《</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无常</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rgbClr val="3333FF"/>
                </a:solidFill>
                <a:effectLst/>
                <a:uLnTx/>
                <a:uFillTx/>
                <a:latin typeface="楷体" panose="02010609060101010101" charset="-122"/>
                <a:ea typeface="楷体" panose="02010609060101010101" charset="-122"/>
                <a:sym typeface="+mn-ea"/>
              </a:rPr>
              <a:t>抨击正人君子</a:t>
            </a:r>
            <a:r>
              <a:rPr kumimoji="0" lang="zh-CN" altLang="en-US"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rPr>
              <a:t>。</a:t>
            </a:r>
            <a:endParaRPr kumimoji="0" lang="zh-CN" altLang="en-US"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endParaRPr>
          </a:p>
          <a:p>
            <a:pPr lvl="0" defTabSz="685800" eaLnBrk="0" latinLnBrk="0" hangingPunct="0">
              <a:lnSpc>
                <a:spcPct val="100000"/>
              </a:lnSpc>
              <a:spcBef>
                <a:spcPct val="0"/>
              </a:spcBef>
              <a:defRPr/>
            </a:pPr>
            <a:r>
              <a:rPr kumimoji="0" lang="en-US" altLang="zh-CN"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rPr>
              <a:t>6.《</a:t>
            </a:r>
            <a:r>
              <a:rPr kumimoji="0" lang="zh-CN" altLang="en-US"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rPr>
              <a:t>从百草园到三味书屋</a:t>
            </a:r>
            <a:r>
              <a:rPr kumimoji="0" lang="en-US" altLang="zh-CN"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rgbClr val="3333FF"/>
                </a:solidFill>
                <a:effectLst/>
                <a:uLnTx/>
                <a:uFillTx/>
                <a:latin typeface="楷体" panose="02010609060101010101" charset="-122"/>
                <a:ea typeface="楷体" panose="02010609060101010101" charset="-122"/>
                <a:sym typeface="+mn-ea"/>
              </a:rPr>
              <a:t>表现童年的乐趣，对大自然的热爱，对知识的追求，又有</a:t>
            </a:r>
            <a:r>
              <a:rPr lang="zh-CN" altLang="en-US" sz="3400" b="1" smtClean="0">
                <a:solidFill>
                  <a:srgbClr val="3333FF"/>
                </a:solidFill>
                <a:latin typeface="楷体" panose="02010609060101010101" charset="-122"/>
                <a:ea typeface="楷体" panose="02010609060101010101" charset="-122"/>
                <a:sym typeface="+mn-ea"/>
              </a:rPr>
              <a:t>批判</a:t>
            </a:r>
            <a:r>
              <a:rPr lang="zh-CN" altLang="en-US" sz="3400" b="1">
                <a:solidFill>
                  <a:srgbClr val="3333FF"/>
                </a:solidFill>
                <a:latin typeface="楷体" panose="02010609060101010101" charset="-122"/>
                <a:ea typeface="楷体" panose="02010609060101010101" charset="-122"/>
                <a:sym typeface="+mn-ea"/>
              </a:rPr>
              <a:t>封建教育的。</a:t>
            </a:r>
            <a:endParaRPr lang="zh-CN" altLang="en-US" sz="3400" b="1">
              <a:solidFill>
                <a:srgbClr val="3333FF"/>
              </a:solidFill>
              <a:latin typeface="楷体" panose="02010609060101010101" charset="-122"/>
              <a:ea typeface="楷体" panose="02010609060101010101" charset="-122"/>
              <a:sym typeface="+mn-ea"/>
            </a:endParaRPr>
          </a:p>
          <a:p>
            <a:pPr marL="0" marR="0" lvl="0" indent="0" algn="l" defTabSz="685800" rtl="0" eaLnBrk="0" latinLnBrk="0" hangingPunct="0">
              <a:lnSpc>
                <a:spcPct val="100000"/>
              </a:lnSpc>
              <a:spcBef>
                <a:spcPct val="0"/>
              </a:spcBef>
              <a:spcAft>
                <a:spcPct val="0"/>
              </a:spcAft>
              <a:buClrTx/>
              <a:buSzTx/>
              <a:buFont typeface="Arial" panose="020B0604020202020204" pitchFamily="34" charset="0"/>
              <a:buNone/>
              <a:defRPr/>
            </a:pPr>
            <a:r>
              <a:rPr lang="en-US" altLang="zh-CN" sz="3400" b="1">
                <a:solidFill>
                  <a:srgbClr val="3333FF"/>
                </a:solidFill>
                <a:latin typeface="楷体" panose="02010609060101010101" charset="-122"/>
                <a:ea typeface="楷体" panose="02010609060101010101" charset="-122"/>
                <a:sym typeface="+mn-ea"/>
              </a:rPr>
              <a:t>7.</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父亲的病</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rgbClr val="3333FF"/>
                </a:solidFill>
                <a:effectLst/>
                <a:uLnTx/>
                <a:uFillTx/>
                <a:latin typeface="楷体" panose="02010609060101010101" charset="-122"/>
                <a:ea typeface="楷体" panose="02010609060101010101" charset="-122"/>
                <a:sym typeface="+mn-ea"/>
              </a:rPr>
              <a:t>对庸医误人的愤慨，批判迷信，弘扬科学的</a:t>
            </a:r>
            <a:endParaRPr lang="zh-CN" altLang="en-US" sz="3400" b="1" noProof="0" smtClean="0">
              <a:ln>
                <a:noFill/>
              </a:ln>
              <a:solidFill>
                <a:srgbClr val="3333FF"/>
              </a:solidFill>
              <a:effectLst/>
              <a:uLnTx/>
              <a:uFillTx/>
              <a:latin typeface="楷体" panose="02010609060101010101" charset="-122"/>
              <a:ea typeface="楷体" panose="02010609060101010101" charset="-122"/>
              <a:sym typeface="+mn-ea"/>
            </a:endParaRPr>
          </a:p>
          <a:p>
            <a:pPr marL="0" marR="0" lvl="0" indent="0" algn="l" defTabSz="685800" rtl="0" eaLnBrk="0" latinLnBrk="0" hangingPunct="0">
              <a:lnSpc>
                <a:spcPct val="100000"/>
              </a:lnSpc>
              <a:spcBef>
                <a:spcPct val="0"/>
              </a:spcBef>
              <a:spcAft>
                <a:spcPct val="0"/>
              </a:spcAft>
              <a:buClrTx/>
              <a:buSzTx/>
              <a:buFont typeface="Arial" panose="020B0604020202020204" pitchFamily="34" charset="0"/>
              <a:buNone/>
              <a:defRPr/>
            </a:pP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8.《</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琐记</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rgbClr val="3333FF"/>
                </a:solidFill>
                <a:effectLst/>
                <a:uLnTx/>
                <a:uFillTx/>
                <a:latin typeface="楷体" panose="02010609060101010101" charset="-122"/>
                <a:ea typeface="楷体" panose="02010609060101010101" charset="-122"/>
                <a:sym typeface="+mn-ea"/>
              </a:rPr>
              <a:t>写家道衰落，饱受人冷眼，表现世态的炎凉，与封建主义决裂。</a:t>
            </a:r>
            <a:endParaRPr kumimoji="0" lang="zh-CN" altLang="en-US"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endParaRPr>
          </a:p>
          <a:p>
            <a:pPr marL="0" marR="0" lvl="0" indent="0" algn="l" defTabSz="685800" rtl="0" eaLnBrk="0" latinLnBrk="0" hangingPunct="0">
              <a:lnSpc>
                <a:spcPct val="100000"/>
              </a:lnSpc>
              <a:spcBef>
                <a:spcPct val="0"/>
              </a:spcBef>
              <a:spcAft>
                <a:spcPct val="0"/>
              </a:spcAft>
              <a:buClrTx/>
              <a:buSzTx/>
              <a:buFont typeface="Arial" panose="020B0604020202020204" pitchFamily="34" charset="0"/>
              <a:buNone/>
              <a:defRPr/>
            </a:pP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9. 《</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藤野先生</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rgbClr val="3333FF"/>
                </a:solidFill>
                <a:effectLst/>
                <a:uLnTx/>
                <a:uFillTx/>
                <a:latin typeface="楷体" panose="02010609060101010101" charset="-122"/>
                <a:ea typeface="楷体" panose="02010609060101010101" charset="-122"/>
                <a:sym typeface="+mn-ea"/>
              </a:rPr>
              <a:t>追念师恩。</a:t>
            </a:r>
            <a:endParaRPr kumimoji="0" lang="en-US" altLang="zh-CN"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endParaRPr>
          </a:p>
          <a:p>
            <a:pPr marL="0" marR="0" lvl="0" indent="0" algn="l" defTabSz="685800" rtl="0" eaLnBrk="0" latinLnBrk="0" hangingPunct="0">
              <a:lnSpc>
                <a:spcPct val="100000"/>
              </a:lnSpc>
              <a:spcBef>
                <a:spcPct val="0"/>
              </a:spcBef>
              <a:spcAft>
                <a:spcPct val="0"/>
              </a:spcAft>
              <a:buClrTx/>
              <a:buSzTx/>
              <a:buFont typeface="Arial" panose="020B0604020202020204" pitchFamily="34" charset="0"/>
              <a:buNone/>
              <a:defRPr/>
            </a:pP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10. 《</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范爱农</a:t>
            </a:r>
            <a:r>
              <a:rPr lang="en-US" altLang="zh-CN"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chemeClr val="tx1">
                    <a:lumMod val="95000"/>
                    <a:lumOff val="5000"/>
                  </a:schemeClr>
                </a:solidFill>
                <a:effectLst/>
                <a:uLnTx/>
                <a:uFillTx/>
                <a:latin typeface="楷体" panose="02010609060101010101" charset="-122"/>
                <a:ea typeface="楷体" panose="02010609060101010101" charset="-122"/>
                <a:sym typeface="+mn-ea"/>
              </a:rPr>
              <a:t>：</a:t>
            </a:r>
            <a:r>
              <a:rPr lang="zh-CN" altLang="en-US" sz="3400" b="1" noProof="0" smtClean="0">
                <a:ln>
                  <a:noFill/>
                </a:ln>
                <a:solidFill>
                  <a:srgbClr val="3333FF"/>
                </a:solidFill>
                <a:effectLst/>
                <a:uLnTx/>
                <a:uFillTx/>
                <a:latin typeface="楷体" panose="02010609060101010101" charset="-122"/>
                <a:ea typeface="楷体" panose="02010609060101010101" charset="-122"/>
                <a:sym typeface="+mn-ea"/>
              </a:rPr>
              <a:t>怀念友人。</a:t>
            </a:r>
            <a:endParaRPr kumimoji="0" lang="zh-CN" altLang="en-US" sz="3400" b="1" i="0" strike="noStrike" kern="1200" cap="none" spc="0" normalizeH="0" baseline="0" noProof="0">
              <a:ln>
                <a:noFill/>
              </a:ln>
              <a:solidFill>
                <a:schemeClr val="tx1">
                  <a:lumMod val="95000"/>
                  <a:lumOff val="5000"/>
                </a:schemeClr>
              </a:solidFill>
              <a:effectLst/>
              <a:uLnTx/>
              <a:uFillTx/>
              <a:latin typeface="楷体" panose="02010609060101010101" charset="-122"/>
              <a:ea typeface="楷体" panose="02010609060101010101" charset="-122"/>
            </a:endParaRPr>
          </a:p>
          <a:p>
            <a:pPr lvl="0" defTabSz="685800" eaLnBrk="0" latinLnBrk="0" hangingPunct="0">
              <a:lnSpc>
                <a:spcPct val="100000"/>
              </a:lnSpc>
              <a:spcBef>
                <a:spcPct val="0"/>
              </a:spcBef>
              <a:defRPr/>
            </a:pPr>
            <a:endParaRPr kumimoji="0" lang="en-US" altLang="zh-CN" sz="3400" b="1" i="0" strike="noStrike" kern="1200" cap="none" spc="0" normalizeH="0" baseline="0" noProof="0" smtClean="0">
              <a:ln>
                <a:noFill/>
              </a:ln>
              <a:solidFill>
                <a:schemeClr val="tx1">
                  <a:lumMod val="95000"/>
                  <a:lumOff val="5000"/>
                </a:schemeClr>
              </a:solidFill>
              <a:effectLst/>
              <a:uLnTx/>
              <a:uFillTx/>
              <a:latin typeface="楷体" panose="02010609060101010101" charset="-122"/>
              <a:ea typeface="楷体" panose="02010609060101010101" charset="-122"/>
            </a:endParaRPr>
          </a:p>
        </p:txBody>
      </p:sp>
    </p:spTree>
  </p:cSld>
  <p:clrMapOvr>
    <a:masterClrMapping/>
  </p:clrMapOvr>
  <p:transition spd="slow">
    <p:rand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85" y="129540"/>
            <a:ext cx="12087225" cy="6760845"/>
          </a:xfrm>
        </p:spPr>
        <p:txBody>
          <a:bodyPr vert="horz" lIns="91440" tIns="45720" rIns="91440" bIns="45720" rtlCol="0">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14．《朝花夕拾》中，许多篇章都写出儿童天然的兴趣和爱好，读长妈妈买的《山海经》，冬天雪地捕鸟，到赵庄看社戏归来偷吃罗汉豆，在百草园中拔何首乌、摘覆盆子……这些内容表达了作者对童年时代美好生活的留恋。</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zh-CN" altLang="en-US"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70C0"/>
                </a:solidFill>
                <a:latin typeface="楷体" panose="02010609060101010101" charset="-122"/>
                <a:ea typeface="楷体" panose="02010609060101010101" charset="-122"/>
                <a:cs typeface="楷体" panose="02010609060101010101" charset="-122"/>
                <a:sym typeface="+mn-ea"/>
              </a:rPr>
              <a:t>“到赵庄看社戏归来偷吃罗汉豆”是《社戏》中的内容，出自《呐喊》</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15．《琐记》中，鲁迅回忆几位“名医”为父亲治病时的种种表现，并由此感叹：这是中国人的“命”，连名医也无从医治的。</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zh-CN" altLang="en-US" sz="3200" b="1">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662305" y="5938520"/>
            <a:ext cx="4267200" cy="706755"/>
          </a:xfrm>
          <a:prstGeom prst="rect">
            <a:avLst/>
          </a:prstGeom>
          <a:noFill/>
        </p:spPr>
        <p:txBody>
          <a:bodyPr wrap="none" rtlCol="0" anchor="t">
            <a:spAutoFit/>
          </a:bodyPr>
          <a:lstStyle/>
          <a:p>
            <a:r>
              <a:rPr lang="en-US" altLang="zh-CN" sz="4000" b="1">
                <a:solidFill>
                  <a:srgbClr val="0070C0"/>
                </a:solidFill>
                <a:latin typeface="楷体" panose="02010609060101010101" charset="-122"/>
                <a:ea typeface="楷体" panose="02010609060101010101" charset="-122"/>
                <a:cs typeface="楷体" panose="02010609060101010101" charset="-122"/>
                <a:sym typeface="+mn-ea"/>
              </a:rPr>
              <a:t>出自《父亲的病》</a:t>
            </a:r>
            <a:endParaRPr lang="en-US" altLang="zh-CN" sz="4000" b="1">
              <a:solidFill>
                <a:srgbClr val="0070C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3193415" y="2129155"/>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 </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5660390" y="5154295"/>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0320" y="180340"/>
            <a:ext cx="12273280" cy="6689725"/>
          </a:xfrm>
        </p:spPr>
        <p:txBody>
          <a:bodyPr>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16．《无常》中，从无常也有老婆和孩子的事实中，作者既写出了无常富于人情味的特点，又巧妙地讽刺了打着“公理、正义”旗号的“正人君子”。</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zh-CN" altLang="en-US"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17．《朝花夕拾》中《琐记》《藤野先生》《范爱农》三篇，主要记述了鲁迅在故乡、到日本求学和回国后的经历。</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solidFill>
                  <a:srgbClr val="0070C0"/>
                </a:solidFill>
                <a:latin typeface="楷体" panose="02010609060101010101" charset="-122"/>
                <a:ea typeface="楷体" panose="02010609060101010101" charset="-122"/>
                <a:cs typeface="楷体" panose="02010609060101010101" charset="-122"/>
                <a:sym typeface="+mn-ea"/>
              </a:rPr>
              <a:t>《琐记》记述的内容是鲁迅远离故乡到南京的一段经历。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18.鲁迅先生的《朝花夕拾》文笔隽永，是中国现代散文的经典作品之一。《狗·猫·鼠》</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《阿长与＜山海经＞》</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《故乡》都是其中的作品。</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solidFill>
                  <a:srgbClr val="0070C0"/>
                </a:solidFill>
                <a:latin typeface="楷体" panose="02010609060101010101" charset="-122"/>
                <a:ea typeface="楷体" panose="02010609060101010101" charset="-122"/>
                <a:cs typeface="楷体" panose="02010609060101010101" charset="-122"/>
                <a:sym typeface="+mn-ea"/>
              </a:rPr>
              <a:t>《故乡》是一篇小说，出自《呐喊》。</a:t>
            </a:r>
            <a:endParaRPr lang="en-US" altLang="zh-CN" sz="4000" b="1">
              <a:solidFill>
                <a:srgbClr val="0070C0"/>
              </a:solidFill>
              <a:latin typeface="楷体" panose="02010609060101010101" charset="-122"/>
              <a:ea typeface="楷体" panose="02010609060101010101" charset="-122"/>
              <a:cs typeface="楷体" panose="02010609060101010101" charset="-122"/>
              <a:sym typeface="+mn-ea"/>
            </a:endParaRPr>
          </a:p>
          <a:p>
            <a:endParaRPr lang="en-US" altLang="zh-CN" sz="4000" b="1">
              <a:solidFill>
                <a:srgbClr val="0070C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10925810" y="1158240"/>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2617470" y="2839720"/>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 </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9356090" y="5278120"/>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 </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15" y="4445"/>
            <a:ext cx="12180570" cy="6849110"/>
          </a:xfrm>
        </p:spPr>
        <p:txBody>
          <a:bodyPr vert="horz" lIns="91440" tIns="45720" rIns="91440" bIns="45720" rtlCol="0">
            <a:noAutofit/>
          </a:bodyPr>
          <a:lstStyle/>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19．长妈妈给“我”买来了</a:t>
            </a:r>
            <a:r>
              <a:rPr lang="zh-CN" altLang="en-US" sz="3600" b="1">
                <a:latin typeface="楷体" panose="02010609060101010101" charset="-122"/>
                <a:ea typeface="楷体" panose="02010609060101010101" charset="-122"/>
                <a:cs typeface="楷体" panose="02010609060101010101" charset="-122"/>
                <a:sym typeface="+mn-ea"/>
              </a:rPr>
              <a:t>精美的</a:t>
            </a:r>
            <a:r>
              <a:rPr lang="en-US" altLang="zh-CN" sz="3600" b="1">
                <a:latin typeface="楷体" panose="02010609060101010101" charset="-122"/>
                <a:ea typeface="楷体" panose="02010609060101010101" charset="-122"/>
                <a:cs typeface="楷体" panose="02010609060101010101" charset="-122"/>
                <a:sym typeface="+mn-ea"/>
              </a:rPr>
              <a:t>绣像本的《山海经》，从此，“我”对她就有了特别的敬意。</a:t>
            </a:r>
            <a:r>
              <a:rPr lang="zh-CN" altLang="en-US" sz="3600" b="1">
                <a:latin typeface="楷体" panose="02010609060101010101" charset="-122"/>
                <a:ea typeface="楷体" panose="02010609060101010101" charset="-122"/>
                <a:cs typeface="楷体" panose="02010609060101010101" charset="-122"/>
                <a:sym typeface="+mn-ea"/>
              </a:rPr>
              <a:t>（  ）</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20．《无常》中，“我”在乡间迎神会上最愿见的是活无常</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“无常”这个“鬼而人，理而情，可怖而可爱”的形象深受民众喜爱，是因为人间没有公正，恶人得不到恶报，公正的裁判是在阴间。</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    </a:t>
            </a:r>
            <a:r>
              <a:rPr lang="zh-CN" altLang="en-US" sz="3600" b="1">
                <a:latin typeface="楷体" panose="02010609060101010101" charset="-122"/>
                <a:ea typeface="楷体" panose="02010609060101010101" charset="-122"/>
                <a:cs typeface="楷体" panose="02010609060101010101" charset="-122"/>
                <a:sym typeface="+mn-ea"/>
              </a:rPr>
              <a:t>）</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21．《无常》通过无常这个“鬼”和现实中的“人”对比，深刻地刻画出了现实生活中某些“鬼格”不如“人格”的人的丑恶面目</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    </a:t>
            </a:r>
            <a:r>
              <a:rPr lang="zh-CN" altLang="en-US" sz="3600" b="1">
                <a:latin typeface="楷体" panose="02010609060101010101" charset="-122"/>
                <a:ea typeface="楷体" panose="02010609060101010101" charset="-122"/>
                <a:cs typeface="楷体" panose="02010609060101010101" charset="-122"/>
                <a:sym typeface="+mn-ea"/>
              </a:rPr>
              <a:t>）</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22.《二十四孝图》中“老莱娱亲”和“郭巨埋儿”两个故事揭露了封建孝道的虚伪和残酷，揭示了旧中国儿童可怜的悲惨处境。</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    </a:t>
            </a:r>
            <a:r>
              <a:rPr lang="zh-CN" altLang="en-US" sz="3600" b="1">
                <a:latin typeface="楷体" panose="02010609060101010101" charset="-122"/>
                <a:ea typeface="楷体" panose="02010609060101010101" charset="-122"/>
                <a:cs typeface="楷体" panose="02010609060101010101" charset="-122"/>
                <a:sym typeface="+mn-ea"/>
              </a:rPr>
              <a:t>）</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2500" b="1">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8498840" y="441960"/>
            <a:ext cx="3857625" cy="583565"/>
          </a:xfrm>
          <a:prstGeom prst="rect">
            <a:avLst/>
          </a:prstGeom>
          <a:noFill/>
        </p:spPr>
        <p:txBody>
          <a:bodyPr wrap="none" rtlCol="0" anchor="t">
            <a:spAutoFit/>
          </a:bodyPr>
          <a:lstStyle/>
          <a:p>
            <a:pPr marL="0" lvl="0" algn="l">
              <a:buClrTx/>
              <a:buSzTx/>
              <a:buNone/>
            </a:pPr>
            <a:r>
              <a:rPr lang="zh-CN" altLang="en-US" sz="3200" b="1">
                <a:solidFill>
                  <a:srgbClr val="0070C0"/>
                </a:solidFill>
                <a:latin typeface="楷体" panose="02010609060101010101" charset="-122"/>
                <a:ea typeface="楷体" panose="02010609060101010101" charset="-122"/>
                <a:cs typeface="楷体" panose="02010609060101010101" charset="-122"/>
                <a:sym typeface="+mn-ea"/>
              </a:rPr>
              <a:t>是刻印都十分粗拙的</a:t>
            </a:r>
            <a:endParaRPr lang="zh-CN" altLang="en-US" sz="3200" b="1">
              <a:solidFill>
                <a:srgbClr val="0070C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5105400" y="4202430"/>
            <a:ext cx="4265930" cy="583565"/>
          </a:xfrm>
          <a:prstGeom prst="rect">
            <a:avLst/>
          </a:prstGeom>
          <a:noFill/>
        </p:spPr>
        <p:txBody>
          <a:bodyPr wrap="none" rtlCol="0" anchor="t">
            <a:spAutoFit/>
          </a:bodyPr>
          <a:lstStyle/>
          <a:p>
            <a:r>
              <a:rPr lang="en-US" altLang="zh-CN" sz="3200" b="1">
                <a:solidFill>
                  <a:srgbClr val="0070C0"/>
                </a:solidFill>
                <a:latin typeface="楷体" panose="02010609060101010101" charset="-122"/>
                <a:ea typeface="楷体" panose="02010609060101010101" charset="-122"/>
                <a:cs typeface="楷体" panose="02010609060101010101" charset="-122"/>
                <a:sym typeface="+mn-ea"/>
              </a:rPr>
              <a:t>“人格”不如“鬼格”</a:t>
            </a:r>
            <a:endParaRPr lang="en-US" altLang="zh-CN" sz="3200" b="1">
              <a:solidFill>
                <a:srgbClr val="0070C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7821295" y="367665"/>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3768725" y="242252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3316605" y="4032885"/>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2820035" y="575246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6" grpId="0"/>
      <p:bldP spid="7" grpId="0"/>
      <p:bldP spid="4"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37160" y="92075"/>
            <a:ext cx="11917680" cy="6765925"/>
          </a:xfrm>
        </p:spPr>
        <p:txBody>
          <a:bodyPr vert="horz" lIns="91440" tIns="45720" rIns="91440" bIns="45720" rtlCol="0">
            <a:noAutofit/>
          </a:bodyPr>
          <a:lstStyle/>
          <a:p>
            <a:pPr marL="0" lvl="0" algn="l" fontAlgn="auto">
              <a:lnSpc>
                <a:spcPct val="100000"/>
              </a:lnSpc>
              <a:buClrTx/>
              <a:buSzTx/>
              <a:buNone/>
            </a:pPr>
            <a:r>
              <a:rPr lang="en-US" altLang="zh-CN" sz="3600" b="1">
                <a:latin typeface="楷体" panose="02010609060101010101" charset="-122"/>
                <a:ea typeface="楷体" panose="02010609060101010101" charset="-122"/>
                <a:cs typeface="楷体" panose="02010609060101010101" charset="-122"/>
                <a:sym typeface="+mn-ea"/>
              </a:rPr>
              <a:t>23.《二十四孝图》写我儿时就不喜欢“老莱娱亲”和“子路负米”的故事，进而引发了对那种不顾人情甚至灭绝人性的所谓“孝道”的批判。</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    </a:t>
            </a:r>
            <a:r>
              <a:rPr lang="zh-CN" altLang="en-US" sz="3600" b="1">
                <a:latin typeface="楷体" panose="02010609060101010101" charset="-122"/>
                <a:ea typeface="楷体" panose="02010609060101010101" charset="-122"/>
                <a:cs typeface="楷体" panose="02010609060101010101" charset="-122"/>
                <a:sym typeface="+mn-ea"/>
              </a:rPr>
              <a:t>）</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3600" b="1">
                <a:solidFill>
                  <a:srgbClr val="0070C0"/>
                </a:solidFill>
                <a:latin typeface="楷体" panose="02010609060101010101" charset="-122"/>
                <a:ea typeface="楷体" panose="02010609060101010101" charset="-122"/>
                <a:cs typeface="楷体" panose="02010609060101010101" charset="-122"/>
                <a:sym typeface="+mn-ea"/>
              </a:rPr>
              <a:t>不喜欢的不是 “子路负米”的故事</a:t>
            </a:r>
            <a:endParaRPr lang="en-US" altLang="zh-CN" sz="3600" b="1">
              <a:solidFill>
                <a:srgbClr val="0070C0"/>
              </a:solidFill>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3600" b="1">
                <a:latin typeface="楷体" panose="02010609060101010101" charset="-122"/>
                <a:ea typeface="楷体" panose="02010609060101010101" charset="-122"/>
                <a:cs typeface="楷体" panose="02010609060101010101" charset="-122"/>
                <a:sym typeface="+mn-ea"/>
              </a:rPr>
              <a:t>24.从《二十四孝图》中可以看出，鲁迅对于“老莱娱亲”和“郭巨埋儿”两个故事强烈反感，他用此来揭露了封建孝道的虚伪和残酷，揭示了旧中国儿童可怜的悲惨处境。</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    </a:t>
            </a:r>
            <a:r>
              <a:rPr lang="zh-CN" altLang="en-US" sz="3600" b="1">
                <a:latin typeface="楷体" panose="02010609060101010101" charset="-122"/>
                <a:ea typeface="楷体" panose="02010609060101010101" charset="-122"/>
                <a:cs typeface="楷体" panose="02010609060101010101" charset="-122"/>
                <a:sym typeface="+mn-ea"/>
              </a:rPr>
              <a:t>）</a:t>
            </a:r>
            <a:endParaRPr lang="zh-CN" altLang="en-US" sz="36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3600" b="1">
                <a:latin typeface="楷体" panose="02010609060101010101" charset="-122"/>
                <a:ea typeface="楷体" panose="02010609060101010101" charset="-122"/>
                <a:cs typeface="楷体" panose="02010609060101010101" charset="-122"/>
                <a:sym typeface="+mn-ea"/>
              </a:rPr>
              <a:t>25《狗•猫•鼠》中作者对小隐鼠的爱和对猫的强烈憎恨形成了鲜明的对比。</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    </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 </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zh-CN" altLang="en-US" sz="2500" b="1">
              <a:solidFill>
                <a:srgbClr val="0070C0"/>
              </a:solidFill>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5" name="文本框 4"/>
          <p:cNvSpPr txBox="1"/>
          <p:nvPr/>
        </p:nvSpPr>
        <p:spPr>
          <a:xfrm>
            <a:off x="6195695" y="1101090"/>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777240" y="3890010"/>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4355465" y="533463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8590" y="-10160"/>
            <a:ext cx="11928475" cy="6775450"/>
          </a:xfrm>
        </p:spPr>
        <p:txBody>
          <a:bodyPr vert="horz" lIns="91440" tIns="45720" rIns="91440" bIns="45720" rtlCol="0">
            <a:normAutofit fontScale="90000"/>
          </a:bodyPr>
          <a:lstStyle/>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26.鲁迅的《朝花夕拾》回忆了以前的人和事，也夹杂一些讥讽和议论。文中写道，“我”十来岁时是仇猫的，因为 我以为它吃了“我”饲养的隐鼠</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《五猖会》中迎神赛会时父亲让我背《鉴略》的痛苦，让“我”记忆犹新</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zh-CN" altLang="en-US"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27.《五猖会》里的父亲责令“我”在去看五猖会前背书，让“我”无比沮丧；通过“我”前后心境的对比表达了对封建社会的反感和批判</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zh-CN" altLang="en-US"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28.《父亲的病》中多次写医生开出的奇特药引，如陈莲河医生开出的最平常的药引是“蟋蟀一对”，而且“要原配”，目的是为了说明名医看病的独特。</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70C0"/>
                </a:solidFill>
                <a:latin typeface="楷体" panose="02010609060101010101" charset="-122"/>
                <a:ea typeface="楷体" panose="02010609060101010101" charset="-122"/>
                <a:cs typeface="楷体" panose="02010609060101010101" charset="-122"/>
                <a:sym typeface="+mn-ea"/>
              </a:rPr>
              <a:t>目的是讽刺所谓的名医实际上是误人性命的庸医</a:t>
            </a:r>
            <a:endParaRPr lang="zh-CN" altLang="en-US"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5" name="文本框 4"/>
          <p:cNvSpPr txBox="1"/>
          <p:nvPr/>
        </p:nvSpPr>
        <p:spPr>
          <a:xfrm>
            <a:off x="10925810" y="1666240"/>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5676900" y="3268980"/>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8961755" y="4871720"/>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16205" y="64770"/>
            <a:ext cx="11812905" cy="6743700"/>
          </a:xfrm>
        </p:spPr>
        <p:txBody>
          <a:bodyPr/>
          <a:lstStyle/>
          <a:p>
            <a:pPr marL="0" indent="0">
              <a:buNone/>
            </a:pPr>
            <a:r>
              <a:rPr lang="en-US" altLang="zh-CN" sz="4000" b="1">
                <a:latin typeface="楷体" panose="02010609060101010101" charset="-122"/>
                <a:ea typeface="楷体" panose="02010609060101010101" charset="-122"/>
                <a:cs typeface="楷体" panose="02010609060101010101" charset="-122"/>
                <a:sym typeface="+mn-ea"/>
              </a:rPr>
              <a:t>29.我讨厌长妈妈的原因有：她总爱切且察察的絮叨；睡相不好，睡觉时成“大”字形抢占席子；嫌长妈妈规矩多；弄死了“我”的隐鼠。</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indent="0">
              <a:buNone/>
            </a:pPr>
            <a:r>
              <a:rPr lang="en-US" altLang="zh-CN" sz="4000" b="1">
                <a:latin typeface="楷体" panose="02010609060101010101" charset="-122"/>
                <a:ea typeface="楷体" panose="02010609060101010101" charset="-122"/>
                <a:cs typeface="楷体" panose="02010609060101010101" charset="-122"/>
                <a:sym typeface="+mn-ea"/>
              </a:rPr>
              <a:t>30.《藤野先生》写“匿名信事件”和“看电影事件”，不仅揭露了那些日本“爱国青年”的丑恶面目，也写出了自己“弃医从文”的动因。</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indent="0">
              <a:buNone/>
            </a:pPr>
            <a:r>
              <a:rPr lang="en-US" altLang="zh-CN" sz="4000" b="1">
                <a:latin typeface="楷体" panose="02010609060101010101" charset="-122"/>
                <a:ea typeface="楷体" panose="02010609060101010101" charset="-122"/>
                <a:cs typeface="楷体" panose="02010609060101010101" charset="-122"/>
                <a:sym typeface="+mn-ea"/>
              </a:rPr>
              <a:t>31.哦，原来世界上竟然还有一个赫胥黎坐在书房里那么想，而且想得那么新鲜。一口气读下去，“物竞”“天择”也出来了，苏格拉第、柏拉图也出来了，斯多葛也出来了。</a:t>
            </a:r>
            <a:endParaRPr lang="en-US" altLang="zh-CN" sz="4000" b="1">
              <a:latin typeface="楷体" panose="02010609060101010101" charset="-122"/>
              <a:ea typeface="楷体" panose="02010609060101010101" charset="-122"/>
              <a:cs typeface="楷体" panose="02010609060101010101" charset="-122"/>
              <a:sym typeface="+mn-ea"/>
            </a:endParaRPr>
          </a:p>
          <a:p>
            <a:pPr marL="0" indent="0">
              <a:buNone/>
            </a:pPr>
            <a:r>
              <a:rPr lang="en-US" altLang="zh-CN" sz="4000" b="1">
                <a:latin typeface="楷体" panose="02010609060101010101" charset="-122"/>
                <a:ea typeface="楷体" panose="02010609060101010101" charset="-122"/>
                <a:cs typeface="楷体" panose="02010609060101010101" charset="-122"/>
                <a:sym typeface="+mn-ea"/>
              </a:rPr>
              <a:t>选段中提及的书是《赫胥黎传》。</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indent="0">
              <a:buNone/>
            </a:pPr>
            <a:endParaRPr lang="zh-CN" altLang="en-US" sz="4000"/>
          </a:p>
        </p:txBody>
      </p:sp>
      <p:sp>
        <p:nvSpPr>
          <p:cNvPr id="4" name="文本框 3"/>
          <p:cNvSpPr txBox="1"/>
          <p:nvPr/>
        </p:nvSpPr>
        <p:spPr>
          <a:xfrm>
            <a:off x="5207635" y="5229225"/>
            <a:ext cx="3246120" cy="706755"/>
          </a:xfrm>
          <a:prstGeom prst="rect">
            <a:avLst/>
          </a:prstGeom>
          <a:noFill/>
        </p:spPr>
        <p:txBody>
          <a:bodyPr wrap="none" rtlCol="0" anchor="t">
            <a:spAutoFit/>
          </a:bodyPr>
          <a:lstStyle/>
          <a:p>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是</a:t>
            </a: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《天演论》</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8453755" y="1056640"/>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9864725" y="2749550"/>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8453755" y="5935980"/>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190500"/>
            <a:ext cx="11917680" cy="6765925"/>
          </a:xfrm>
        </p:spPr>
        <p:txBody>
          <a:bodyPr vert="horz" lIns="91440" tIns="45720" rIns="91440" bIns="45720" rtlCol="0">
            <a:normAutofit fontScale="9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32.《琐记》中的沈四太太是一个有爱心、关怀孩子健康成长的农村妇女，她不允许我们冬天吃冰块，不允许我们站在原地打旋，都是有力的证明。</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1555"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33.衍太太对自己的儿子虽然狠，对别家的孩子好；无论闹出什么乱子来，决不去告诉各人的父母；孩子们碰伤后决不埋怨，而是给孩子们擦药。所以“我”和小伙伴最愿意在衍太太家里或她家四近玩。</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zh-CN" altLang="en-US"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34.作者在日本读书时候的学习和生活时，在学校受到日本“爱国青年”学生的歧视，特别是匿名信事件和看电影事件，让鲁迅决定弃医从文。</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100" name="文本框 99"/>
          <p:cNvSpPr txBox="1"/>
          <p:nvPr/>
        </p:nvSpPr>
        <p:spPr>
          <a:xfrm>
            <a:off x="159385" y="1520825"/>
            <a:ext cx="11372215" cy="1198880"/>
          </a:xfrm>
          <a:prstGeom prst="rect">
            <a:avLst/>
          </a:prstGeom>
          <a:noFill/>
          <a:ln w="9525">
            <a:noFill/>
          </a:ln>
        </p:spPr>
        <p:txBody>
          <a:bodyPr wrap="square">
            <a:spAutoFit/>
          </a:bodyPr>
          <a:lstStyle/>
          <a:p>
            <a:pPr indent="0"/>
            <a:r>
              <a:rPr lang="zh-CN" sz="3600" b="1">
                <a:solidFill>
                  <a:schemeClr val="accent5"/>
                </a:solidFill>
                <a:latin typeface="楷体" panose="02010609060101010101" charset="-122"/>
                <a:ea typeface="楷体" panose="02010609060101010101" charset="-122"/>
              </a:rPr>
              <a:t>衍太太是一个心术不正的、令人憎恶的、自私自利的、爱推卸责任的典型的市侩形象。</a:t>
            </a:r>
            <a:endParaRPr lang="zh-CN" altLang="en-US" sz="3600" b="1">
              <a:solidFill>
                <a:schemeClr val="accent5"/>
              </a:solidFill>
              <a:latin typeface="楷体" panose="02010609060101010101" charset="-122"/>
              <a:ea typeface="楷体" panose="02010609060101010101" charset="-122"/>
            </a:endParaRPr>
          </a:p>
        </p:txBody>
      </p:sp>
      <p:sp>
        <p:nvSpPr>
          <p:cNvPr id="5" name="文本框 4"/>
          <p:cNvSpPr txBox="1"/>
          <p:nvPr/>
        </p:nvSpPr>
        <p:spPr>
          <a:xfrm>
            <a:off x="7178040" y="965835"/>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6647180" y="4003040"/>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6094095" y="574103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500" fill="hold"/>
                                        <p:tgtEl>
                                          <p:spTgt spid="100"/>
                                        </p:tgtEl>
                                        <p:attrNameLst>
                                          <p:attrName>ppt_x</p:attrName>
                                        </p:attrNameLst>
                                      </p:cBhvr>
                                      <p:tavLst>
                                        <p:tav tm="0">
                                          <p:val>
                                            <p:strVal val="#ppt_x"/>
                                          </p:val>
                                        </p:tav>
                                        <p:tav tm="100000">
                                          <p:val>
                                            <p:strVal val="#ppt_x"/>
                                          </p:val>
                                        </p:tav>
                                      </p:tavLst>
                                    </p:anim>
                                    <p:anim calcmode="lin" valueType="num">
                                      <p:cBhvr additive="base">
                                        <p:cTn id="14"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0" grpId="0"/>
      <p:bldP spid="2" grpId="0"/>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635"/>
            <a:ext cx="11917680" cy="6765925"/>
          </a:xfrm>
        </p:spPr>
        <p:txBody>
          <a:bodyPr vert="horz" lIns="91440" tIns="45720" rIns="91440" bIns="45720" rtlCol="0">
            <a:normAutofit lnSpcReduction="10000"/>
          </a:bodyPr>
          <a:lstStyle/>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35.《藤野先生》记述了作者在日本留学时期的学习生活，叙述在东京文学院遭受日本学生歧视、侮辱和决定弃医从文的经过。</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36.范爱农与鲁迅初次相识在日本东京。</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37.第一次是官吏检查范爱农等人的行李时翻出绣花的弓鞋，鲁迅看到后嗤之以鼻，摇了摇头；第二次是范爱农等人在火车上互相让座，鲁迅又看不过去，摇了摇头。</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38.范爱农是个有性情高傲耿直、愤世嫉俗、待人至诚、憎恶分明、正直倔强、对工作认真负责却又难酬壮志的爱国志士。</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2" name="文本框 1"/>
          <p:cNvSpPr txBox="1"/>
          <p:nvPr/>
        </p:nvSpPr>
        <p:spPr>
          <a:xfrm>
            <a:off x="10887075" y="1529080"/>
            <a:ext cx="1101090" cy="645160"/>
          </a:xfrm>
          <a:prstGeom prst="rect">
            <a:avLst/>
          </a:prstGeom>
          <a:noFill/>
        </p:spPr>
        <p:txBody>
          <a:bodyPr wrap="none" rtlCol="0" anchor="t">
            <a:spAutoFit/>
          </a:bodyPr>
          <a:lstStyle/>
          <a:p>
            <a:pPr marL="0" lvl="0" algn="l">
              <a:buClrTx/>
              <a:buSzTx/>
              <a:buNone/>
            </a:pPr>
            <a:r>
              <a:rPr lang="en-US" altLang="zh-CN" sz="3600" b="1">
                <a:solidFill>
                  <a:srgbClr val="FF0000"/>
                </a:solidFill>
                <a:latin typeface="楷体" panose="02010609060101010101" charset="-122"/>
                <a:ea typeface="楷体" panose="02010609060101010101" charset="-122"/>
                <a:cs typeface="楷体" panose="02010609060101010101" charset="-122"/>
                <a:sym typeface="+mn-ea"/>
              </a:rPr>
              <a:t>横滨</a:t>
            </a:r>
            <a:endParaRPr lang="en-US" altLang="zh-CN" sz="36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7700645" y="1054735"/>
            <a:ext cx="2362200" cy="645160"/>
          </a:xfrm>
          <a:prstGeom prst="rect">
            <a:avLst/>
          </a:prstGeom>
          <a:noFill/>
        </p:spPr>
        <p:txBody>
          <a:bodyPr wrap="square" rtlCol="0" anchor="t">
            <a:spAutoFit/>
          </a:bodyPr>
          <a:lstStyle/>
          <a:p>
            <a:r>
              <a:rPr lang="en-US" altLang="zh-CN" sz="3600" b="1">
                <a:solidFill>
                  <a:srgbClr val="FF0000"/>
                </a:solidFill>
                <a:latin typeface="楷体" panose="02010609060101010101" charset="-122"/>
                <a:ea typeface="楷体" panose="02010609060101010101" charset="-122"/>
                <a:cs typeface="楷体" panose="02010609060101010101" charset="-122"/>
                <a:sym typeface="+mn-ea"/>
              </a:rPr>
              <a:t>仙台医专</a:t>
            </a:r>
            <a:endParaRPr lang="en-US" altLang="zh-CN" sz="36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flipH="1">
            <a:off x="6412865" y="916305"/>
            <a:ext cx="923290" cy="922020"/>
          </a:xfrm>
          <a:prstGeom prst="rect">
            <a:avLst/>
          </a:prstGeom>
          <a:noFill/>
        </p:spPr>
        <p:txBody>
          <a:bodyPr wrap="squar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9683750" y="1529080"/>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nvSpPr>
        <p:spPr>
          <a:xfrm>
            <a:off x="3283585" y="383349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5349240" y="5684520"/>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2" grpId="0"/>
      <p:bldP spid="7" grpId="0"/>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635"/>
            <a:ext cx="11917680" cy="6765925"/>
          </a:xfrm>
        </p:spPr>
        <p:txBody>
          <a:bodyPr vert="horz" lIns="91440" tIns="45720" rIns="91440" bIns="45720" rtlCol="0">
            <a:norm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39.1905年冬，范爱农随孙中山夫妇赴日留学。当时正在日本留学的鲁迅应陈子英之邀前往横滨迎接，鲁迅就在这时开始与范爱农相识。</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zh-CN" altLang="en-US"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“孙中山”应为“徐锡麟”</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40.《范爱农》表现了作者对旧民主革命的失望和对这位正直倔强的爱国者的同情和悼念。范爱农是一位觉醒的知识分子，但他无法与狂人一样，他的内心痛苦、悲凉，无法在黑暗社会立足。</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3076" name="图片 3075" descr="e3d54f1324c7b2a4-3e4dec7fabf40105-f0f56f7136c93e7bebb6e9ad4fcb6270_i">
            <a:hlinkClick r:id="rId1"/>
          </p:cNvPr>
          <p:cNvPicPr>
            <a:picLocks noChangeAspect="1"/>
          </p:cNvPicPr>
          <p:nvPr/>
        </p:nvPicPr>
        <p:blipFill>
          <a:blip r:embed="rId2"/>
          <a:stretch>
            <a:fillRect/>
          </a:stretch>
        </p:blipFill>
        <p:spPr>
          <a:xfrm>
            <a:off x="10839450" y="6122988"/>
            <a:ext cx="1196340" cy="734695"/>
          </a:xfrm>
          <a:prstGeom prst="rect">
            <a:avLst/>
          </a:prstGeom>
          <a:noFill/>
          <a:ln w="9525">
            <a:noFill/>
          </a:ln>
        </p:spPr>
      </p:pic>
      <p:sp>
        <p:nvSpPr>
          <p:cNvPr id="5" name="文本框 4"/>
          <p:cNvSpPr txBox="1"/>
          <p:nvPr/>
        </p:nvSpPr>
        <p:spPr>
          <a:xfrm>
            <a:off x="8453120" y="1000125"/>
            <a:ext cx="528955" cy="922020"/>
          </a:xfrm>
          <a:prstGeom prst="rect">
            <a:avLst/>
          </a:prstGeom>
          <a:noFill/>
        </p:spPr>
        <p:txBody>
          <a:bodyPr wrap="none" rtlCol="0" anchor="t">
            <a:spAutoFit/>
          </a:bodyPr>
          <a:lstStyle/>
          <a:p>
            <a:r>
              <a:rPr lang="en-US" altLang="zh-CN" sz="5400" b="1">
                <a:solidFill>
                  <a:srgbClr val="C00000"/>
                </a:solidFill>
                <a:latin typeface="楷体" panose="02010609060101010101" charset="-122"/>
                <a:ea typeface="楷体" panose="02010609060101010101" charset="-122"/>
                <a:cs typeface="楷体" panose="02010609060101010101" charset="-122"/>
                <a:sym typeface="+mn-ea"/>
              </a:rPr>
              <a:t>X</a:t>
            </a:r>
            <a:endParaRPr lang="en-US" altLang="zh-CN" sz="54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9559925" y="4013835"/>
            <a:ext cx="871855" cy="922020"/>
          </a:xfrm>
          <a:prstGeom prst="rect">
            <a:avLst/>
          </a:prstGeom>
          <a:noFill/>
        </p:spPr>
        <p:txBody>
          <a:bodyPr wrap="none" rtlCol="0" anchor="t">
            <a:spAutoFit/>
          </a:bodyPr>
          <a:lstStyle/>
          <a:p>
            <a:r>
              <a:rPr lang="zh-CN" altLang="en-US" sz="5400" b="1">
                <a:solidFill>
                  <a:srgbClr val="C00000"/>
                </a:solidFill>
                <a:latin typeface="楷体" panose="02010609060101010101" charset="-122"/>
                <a:ea typeface="楷体" panose="02010609060101010101" charset="-122"/>
                <a:cs typeface="楷体" panose="02010609060101010101" charset="-122"/>
                <a:sym typeface="+mn-ea"/>
              </a:rPr>
              <a:t>√</a:t>
            </a:r>
            <a:endParaRPr lang="zh-CN" altLang="en-US" sz="5400" b="1">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4940" y="830580"/>
            <a:ext cx="11877675" cy="6028055"/>
          </a:xfrm>
        </p:spPr>
        <p:txBody>
          <a:bodyPr vert="horz" lIns="91440" tIns="45720" rIns="91440" bIns="45720" rtlCol="0">
            <a:norm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1.走入《朝花夕拾》，我们可以追寻鲁迅先生思想变化的轨迹。请你概括鲁迅先生在南京的矿路学堂毕业后和在日本仙台学习时分别做出了怎样的人生选择，并简述其原因。</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南京的矿路学堂毕业后选择去日本仙台学习，因为他在矿路学堂学习时对新学产生了浓厚的兴趣，毕业后又觉得所学无用武之地。在日本仙台学习时决定弃医学文，因为在那里他受到日本学生的歧视和侮辱，体会到弱国子民的屈辱，看到中国百姓的麻木，认识到救治国民精神的迫切。</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154305" y="0"/>
            <a:ext cx="4793615" cy="829945"/>
          </a:xfrm>
          <a:prstGeom prst="rect">
            <a:avLst/>
          </a:prstGeom>
          <a:noFill/>
        </p:spPr>
        <p:txBody>
          <a:bodyPr wrap="square" rtlCol="0" anchor="t">
            <a:spAutoFit/>
          </a:bodyPr>
          <a:lstStyle/>
          <a:p>
            <a:r>
              <a:rPr lang="zh-CN" altLang="en-US" sz="4800" b="1">
                <a:highlight>
                  <a:srgbClr val="FF0000"/>
                </a:highlight>
              </a:rPr>
              <a:t>问答题</a:t>
            </a:r>
            <a:endParaRPr lang="zh-CN" altLang="en-US" sz="4800" b="1">
              <a:highlight>
                <a:srgbClr val="FF0000"/>
              </a:highlight>
            </a:endParaRPr>
          </a:p>
        </p:txBody>
      </p:sp>
      <p:sp>
        <p:nvSpPr>
          <p:cNvPr id="6" name="文本框 5"/>
          <p:cNvSpPr txBox="1"/>
          <p:nvPr/>
        </p:nvSpPr>
        <p:spPr>
          <a:xfrm>
            <a:off x="10996930" y="5634990"/>
            <a:ext cx="1273810" cy="1856105"/>
          </a:xfrm>
          <a:prstGeom prst="rect">
            <a:avLst/>
          </a:prstGeom>
          <a:noFill/>
        </p:spPr>
        <p:txBody>
          <a:bodyPr wrap="square" rtlCol="0" anchor="t">
            <a:noAutofit/>
          </a:bodyPr>
          <a:lstStyle/>
          <a:p>
            <a:pPr lvl="0" indent="0" algn="l" eaLnBrk="1" fontAlgn="base">
              <a:lnSpc>
                <a:spcPct val="100000"/>
              </a:lnSpc>
              <a:buNone/>
            </a:pPr>
            <a:r>
              <a:rPr lang="en-US" altLang="zh-CN" sz="96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rPr>
              <a:t>？</a:t>
            </a:r>
            <a:endParaRPr lang="en-US" altLang="zh-CN" sz="96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标题 26625"/>
          <p:cNvSpPr>
            <a:spLocks noGrp="1"/>
          </p:cNvSpPr>
          <p:nvPr>
            <p:ph type="title"/>
          </p:nvPr>
        </p:nvSpPr>
        <p:spPr>
          <a:xfrm>
            <a:off x="113665" y="0"/>
            <a:ext cx="10515600" cy="888365"/>
          </a:xfrm>
        </p:spPr>
        <p:txBody>
          <a:bodyPr anchor="ctr"/>
          <a:lstStyle/>
          <a:p>
            <a:r>
              <a:rPr lang="zh-CN" altLang="en-US">
                <a:solidFill>
                  <a:srgbClr val="FF0000"/>
                </a:solidFill>
              </a:rPr>
              <a:t>各篇内容简介</a:t>
            </a:r>
            <a:endParaRPr lang="zh-CN" altLang="en-US">
              <a:solidFill>
                <a:srgbClr val="FF0000"/>
              </a:solidFill>
            </a:endParaRPr>
          </a:p>
        </p:txBody>
      </p:sp>
      <p:sp>
        <p:nvSpPr>
          <p:cNvPr id="26627" name="文本占位符 26626"/>
          <p:cNvSpPr>
            <a:spLocks noGrp="1"/>
          </p:cNvSpPr>
          <p:nvPr>
            <p:ph type="body" idx="1"/>
          </p:nvPr>
        </p:nvSpPr>
        <p:spPr>
          <a:xfrm>
            <a:off x="113665" y="558165"/>
            <a:ext cx="12192635" cy="6042025"/>
          </a:xfrm>
        </p:spPr>
        <p:txBody>
          <a:bodyPr>
            <a:noAutofit/>
          </a:bodyPr>
          <a:lstStyle/>
          <a:p>
            <a:pPr lvl="0" indent="0" defTabSz="685800" eaLnBrk="0" fontAlgn="auto" hangingPunct="0">
              <a:lnSpc>
                <a:spcPct val="100000"/>
              </a:lnSpc>
              <a:spcBef>
                <a:spcPct val="0"/>
              </a:spcBef>
              <a:buNone/>
              <a:defRPr/>
            </a:pPr>
            <a:r>
              <a:rPr lang="en-US" altLang="zh-CN" sz="4000" b="1">
                <a:latin typeface="楷体" panose="02010609060101010101" charset="-122"/>
                <a:ea typeface="楷体" panose="02010609060101010101" charset="-122"/>
                <a:cs typeface="楷体" panose="02010609060101010101" charset="-122"/>
              </a:rPr>
              <a:t>1.</a:t>
            </a:r>
            <a:r>
              <a:rPr lang="en-US" altLang="zh-CN" sz="4000" b="1">
                <a:solidFill>
                  <a:srgbClr val="002060"/>
                </a:solidFill>
                <a:latin typeface="楷体" panose="02010609060101010101" charset="-122"/>
                <a:ea typeface="楷体" panose="02010609060101010101" charset="-122"/>
                <a:cs typeface="楷体" panose="02010609060101010101" charset="-122"/>
              </a:rPr>
              <a:t>《</a:t>
            </a:r>
            <a:r>
              <a:rPr lang="zh-CN" altLang="en-US" sz="4000" b="1">
                <a:solidFill>
                  <a:srgbClr val="002060"/>
                </a:solidFill>
                <a:latin typeface="楷体" panose="02010609060101010101" charset="-122"/>
                <a:ea typeface="楷体" panose="02010609060101010101" charset="-122"/>
                <a:cs typeface="楷体" panose="02010609060101010101" charset="-122"/>
              </a:rPr>
              <a:t>狗</a:t>
            </a:r>
            <a:r>
              <a:rPr lang="en-US" altLang="zh-CN" sz="4000" b="1">
                <a:solidFill>
                  <a:srgbClr val="002060"/>
                </a:solidFill>
                <a:latin typeface="楷体" panose="02010609060101010101" charset="-122"/>
                <a:ea typeface="楷体" panose="02010609060101010101" charset="-122"/>
                <a:cs typeface="楷体" panose="02010609060101010101" charset="-122"/>
              </a:rPr>
              <a:t>·</a:t>
            </a:r>
            <a:r>
              <a:rPr lang="zh-CN" altLang="en-US" sz="4000" b="1">
                <a:solidFill>
                  <a:srgbClr val="002060"/>
                </a:solidFill>
                <a:latin typeface="楷体" panose="02010609060101010101" charset="-122"/>
                <a:ea typeface="楷体" panose="02010609060101010101" charset="-122"/>
                <a:cs typeface="楷体" panose="02010609060101010101" charset="-122"/>
              </a:rPr>
              <a:t>猫</a:t>
            </a:r>
            <a:r>
              <a:rPr lang="en-US" altLang="zh-CN" sz="4000" b="1">
                <a:solidFill>
                  <a:srgbClr val="002060"/>
                </a:solidFill>
                <a:latin typeface="楷体" panose="02010609060101010101" charset="-122"/>
                <a:ea typeface="楷体" panose="02010609060101010101" charset="-122"/>
                <a:cs typeface="楷体" panose="02010609060101010101" charset="-122"/>
              </a:rPr>
              <a:t>·</a:t>
            </a:r>
            <a:r>
              <a:rPr lang="zh-CN" altLang="en-US" sz="4000" b="1">
                <a:solidFill>
                  <a:srgbClr val="002060"/>
                </a:solidFill>
                <a:latin typeface="楷体" panose="02010609060101010101" charset="-122"/>
                <a:ea typeface="楷体" panose="02010609060101010101" charset="-122"/>
                <a:cs typeface="楷体" panose="02010609060101010101" charset="-122"/>
              </a:rPr>
              <a:t>鼠</a:t>
            </a:r>
            <a:r>
              <a:rPr lang="en-US" altLang="zh-CN" sz="4000" b="1">
                <a:solidFill>
                  <a:srgbClr val="002060"/>
                </a:solidFill>
                <a:latin typeface="楷体" panose="02010609060101010101" charset="-122"/>
                <a:ea typeface="楷体" panose="02010609060101010101" charset="-122"/>
                <a:cs typeface="楷体" panose="02010609060101010101" charset="-122"/>
              </a:rPr>
              <a:t>》</a:t>
            </a:r>
            <a:endParaRPr lang="en-US" altLang="zh-CN" sz="4000" b="1">
              <a:latin typeface="楷体" panose="02010609060101010101" charset="-122"/>
              <a:ea typeface="楷体" panose="02010609060101010101" charset="-122"/>
              <a:cs typeface="楷体" panose="02010609060101010101" charset="-122"/>
            </a:endParaRPr>
          </a:p>
          <a:p>
            <a:pPr lvl="0" indent="0" defTabSz="685800" eaLnBrk="0" fontAlgn="auto" hangingPunct="0">
              <a:lnSpc>
                <a:spcPct val="100000"/>
              </a:lnSpc>
              <a:spcBef>
                <a:spcPct val="0"/>
              </a:spcBef>
              <a:buNone/>
              <a:defRPr/>
            </a:pPr>
            <a:endParaRPr lang="en-US" altLang="zh-CN" sz="4000" b="1">
              <a:latin typeface="楷体" panose="02010609060101010101" charset="-122"/>
              <a:ea typeface="楷体" panose="02010609060101010101" charset="-122"/>
              <a:cs typeface="楷体" panose="02010609060101010101" charset="-122"/>
            </a:endParaRPr>
          </a:p>
          <a:p>
            <a:pPr lvl="0" indent="0" defTabSz="685800" eaLnBrk="0" fontAlgn="auto" hangingPunct="0">
              <a:lnSpc>
                <a:spcPct val="100000"/>
              </a:lnSpc>
              <a:spcBef>
                <a:spcPct val="0"/>
              </a:spcBef>
              <a:buNone/>
              <a:defRPr/>
            </a:pPr>
            <a:endParaRPr lang="en-US" altLang="zh-CN" sz="4000" b="1">
              <a:latin typeface="楷体" panose="02010609060101010101" charset="-122"/>
              <a:ea typeface="楷体" panose="02010609060101010101" charset="-122"/>
              <a:cs typeface="楷体" panose="02010609060101010101" charset="-122"/>
            </a:endParaRPr>
          </a:p>
          <a:p>
            <a:pPr lvl="0" indent="0" defTabSz="685800" eaLnBrk="0" fontAlgn="auto" hangingPunct="0">
              <a:lnSpc>
                <a:spcPct val="100000"/>
              </a:lnSpc>
              <a:spcBef>
                <a:spcPct val="0"/>
              </a:spcBef>
              <a:buNone/>
              <a:defRPr/>
            </a:pPr>
            <a:endParaRPr lang="en-US" altLang="zh-CN" sz="4000" b="1">
              <a:latin typeface="楷体" panose="02010609060101010101" charset="-122"/>
              <a:ea typeface="楷体" panose="02010609060101010101" charset="-122"/>
              <a:cs typeface="楷体" panose="02010609060101010101" charset="-122"/>
            </a:endParaRPr>
          </a:p>
          <a:p>
            <a:pPr lvl="0" indent="0" defTabSz="685800" eaLnBrk="0" fontAlgn="auto" hangingPunct="0">
              <a:lnSpc>
                <a:spcPct val="100000"/>
              </a:lnSpc>
              <a:spcBef>
                <a:spcPct val="0"/>
              </a:spcBef>
              <a:buNone/>
              <a:defRPr/>
            </a:pPr>
            <a:endParaRPr lang="en-US" altLang="zh-CN" sz="4000" b="1">
              <a:latin typeface="楷体" panose="02010609060101010101" charset="-122"/>
              <a:ea typeface="楷体" panose="02010609060101010101" charset="-122"/>
              <a:cs typeface="楷体" panose="02010609060101010101" charset="-122"/>
            </a:endParaRPr>
          </a:p>
          <a:p>
            <a:pPr lvl="0" indent="0" defTabSz="685800" eaLnBrk="0" fontAlgn="auto" hangingPunct="0">
              <a:lnSpc>
                <a:spcPct val="100000"/>
              </a:lnSpc>
              <a:spcBef>
                <a:spcPct val="0"/>
              </a:spcBef>
              <a:buNone/>
              <a:defRPr/>
            </a:pPr>
            <a:r>
              <a:rPr lang="en-US" altLang="zh-CN" sz="4000" b="1">
                <a:latin typeface="楷体" panose="02010609060101010101" charset="-122"/>
                <a:ea typeface="楷体" panose="02010609060101010101" charset="-122"/>
                <a:cs typeface="楷体" panose="02010609060101010101" charset="-122"/>
              </a:rPr>
              <a:t>2.</a:t>
            </a:r>
            <a:r>
              <a:rPr lang="en-US" altLang="zh-CN" sz="4000" b="1">
                <a:solidFill>
                  <a:srgbClr val="002060"/>
                </a:solidFill>
                <a:latin typeface="楷体" panose="02010609060101010101" charset="-122"/>
                <a:ea typeface="楷体" panose="02010609060101010101" charset="-122"/>
                <a:cs typeface="楷体" panose="02010609060101010101" charset="-122"/>
              </a:rPr>
              <a:t>《</a:t>
            </a:r>
            <a:r>
              <a:rPr lang="zh-CN" altLang="en-US" sz="4000" b="1">
                <a:solidFill>
                  <a:srgbClr val="002060"/>
                </a:solidFill>
                <a:latin typeface="楷体" panose="02010609060101010101" charset="-122"/>
                <a:ea typeface="楷体" panose="02010609060101010101" charset="-122"/>
                <a:cs typeface="楷体" panose="02010609060101010101" charset="-122"/>
              </a:rPr>
              <a:t>阿长与</a:t>
            </a:r>
            <a:r>
              <a:rPr lang="en-US" altLang="zh-CN" sz="4000" b="1">
                <a:solidFill>
                  <a:srgbClr val="002060"/>
                </a:solidFill>
                <a:latin typeface="楷体" panose="02010609060101010101" charset="-122"/>
                <a:ea typeface="楷体" panose="02010609060101010101" charset="-122"/>
                <a:cs typeface="楷体" panose="02010609060101010101" charset="-122"/>
              </a:rPr>
              <a:t>&lt;</a:t>
            </a:r>
            <a:r>
              <a:rPr lang="zh-CN" altLang="en-US" sz="4000" b="1">
                <a:solidFill>
                  <a:srgbClr val="002060"/>
                </a:solidFill>
                <a:latin typeface="楷体" panose="02010609060101010101" charset="-122"/>
                <a:ea typeface="楷体" panose="02010609060101010101" charset="-122"/>
                <a:cs typeface="楷体" panose="02010609060101010101" charset="-122"/>
              </a:rPr>
              <a:t>山海经</a:t>
            </a:r>
            <a:r>
              <a:rPr lang="en-US" altLang="zh-CN" sz="4000" b="1">
                <a:solidFill>
                  <a:srgbClr val="002060"/>
                </a:solidFill>
                <a:latin typeface="楷体" panose="02010609060101010101" charset="-122"/>
                <a:ea typeface="楷体" panose="02010609060101010101" charset="-122"/>
                <a:cs typeface="楷体" panose="02010609060101010101" charset="-122"/>
              </a:rPr>
              <a:t>&gt;》</a:t>
            </a:r>
            <a:endParaRPr lang="en-US" altLang="zh-CN" sz="4000" b="1">
              <a:solidFill>
                <a:srgbClr val="002060"/>
              </a:solidFill>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532765" y="467995"/>
            <a:ext cx="12078335" cy="3415030"/>
          </a:xfrm>
          <a:prstGeom prst="rect">
            <a:avLst/>
          </a:prstGeom>
          <a:noFill/>
        </p:spPr>
        <p:txBody>
          <a:bodyPr wrap="square" rtlCol="0" anchor="t">
            <a:spAutoFit/>
          </a:bodyPr>
          <a:lstStyle/>
          <a:p>
            <a:pPr lvl="0" indent="0" defTabSz="685800" eaLnBrk="0" fontAlgn="auto" hangingPunct="0">
              <a:lnSpc>
                <a:spcPct val="100000"/>
              </a:lnSpc>
              <a:spcBef>
                <a:spcPct val="0"/>
              </a:spcBef>
              <a:buNone/>
              <a:defRPr/>
            </a:pPr>
            <a:r>
              <a:rPr lang="en-US" altLang="zh-CN" sz="3600" b="1">
                <a:latin typeface="楷体" panose="02010609060101010101" charset="-122"/>
                <a:ea typeface="楷体" panose="02010609060101010101" charset="-122"/>
                <a:sym typeface="+mn-ea"/>
              </a:rPr>
              <a:t>   </a:t>
            </a:r>
            <a:r>
              <a:rPr lang="en-US" altLang="zh-CN" sz="3600" b="1">
                <a:solidFill>
                  <a:srgbClr val="FF0000"/>
                </a:solidFill>
                <a:latin typeface="楷体" panose="02010609060101010101" charset="-122"/>
                <a:ea typeface="楷体" panose="02010609060101010101" charset="-122"/>
                <a:sym typeface="+mn-ea"/>
              </a:rPr>
              <a:t>             </a:t>
            </a:r>
            <a:r>
              <a:rPr lang="zh-CN" altLang="en-US" sz="3600" b="1">
                <a:latin typeface="楷体" panose="02010609060101010101" charset="-122"/>
                <a:ea typeface="楷体" panose="02010609060101010101" charset="-122"/>
                <a:sym typeface="+mn-ea"/>
              </a:rPr>
              <a:t>借追忆自己童年时救养的一只可爱的隐鼠，最终却惨遭杀害的往事，</a:t>
            </a:r>
            <a:r>
              <a:rPr lang="zh-CN" altLang="en-US" sz="3600" b="1">
                <a:latin typeface="楷体" panose="02010609060101010101" charset="-122"/>
                <a:ea typeface="楷体" panose="02010609060101010101" charset="-122"/>
                <a:cs typeface="楷体" panose="02010609060101010101" charset="-122"/>
                <a:sym typeface="+mn-ea"/>
              </a:rPr>
              <a:t>表现了对弱小者的同情和对暴虐者的憎恨。</a:t>
            </a:r>
            <a:r>
              <a:rPr lang="zh-CN" altLang="en-US" sz="3600" b="1">
                <a:latin typeface="楷体" panose="02010609060101010101" charset="-122"/>
                <a:ea typeface="楷体" panose="02010609060101010101" charset="-122"/>
                <a:sym typeface="+mn-ea"/>
              </a:rPr>
              <a:t>此文运用反语和曲笔，以动物喻人，寓意深厚</a:t>
            </a:r>
            <a:r>
              <a:rPr lang="zh-CN" altLang="en-US" sz="3600" b="1" smtClean="0">
                <a:latin typeface="楷体" panose="02010609060101010101" charset="-122"/>
                <a:ea typeface="楷体" panose="02010609060101010101" charset="-122"/>
                <a:sym typeface="+mn-ea"/>
              </a:rPr>
              <a:t>。作者</a:t>
            </a:r>
            <a:r>
              <a:rPr lang="zh-CN" altLang="en-US" sz="3600" b="1">
                <a:latin typeface="楷体" panose="02010609060101010101" charset="-122"/>
                <a:ea typeface="楷体" panose="02010609060101010101" charset="-122"/>
                <a:sym typeface="+mn-ea"/>
              </a:rPr>
              <a:t>表面上讨厌猫，实际上却鞭挞了具有与猫类似习性的一类人，如当时社会上的一些“正人君子”、军阀统治者的帮凶。</a:t>
            </a:r>
            <a:endParaRPr lang="zh-CN" altLang="en-US" sz="3600"/>
          </a:p>
        </p:txBody>
      </p:sp>
      <p:sp>
        <p:nvSpPr>
          <p:cNvPr id="3" name="文本框 2"/>
          <p:cNvSpPr txBox="1"/>
          <p:nvPr/>
        </p:nvSpPr>
        <p:spPr>
          <a:xfrm>
            <a:off x="228600" y="3883025"/>
            <a:ext cx="12077700" cy="2861310"/>
          </a:xfrm>
          <a:prstGeom prst="rect">
            <a:avLst/>
          </a:prstGeom>
          <a:noFill/>
        </p:spPr>
        <p:txBody>
          <a:bodyPr wrap="square" rtlCol="0" anchor="t">
            <a:spAutoFit/>
          </a:bodyPr>
          <a:lstStyle/>
          <a:p>
            <a:pPr lvl="0" indent="0" defTabSz="685800" eaLnBrk="0" fontAlgn="auto" hangingPunct="0">
              <a:lnSpc>
                <a:spcPct val="100000"/>
              </a:lnSpc>
              <a:spcBef>
                <a:spcPct val="0"/>
              </a:spcBef>
              <a:buNone/>
              <a:defRPr/>
            </a:pPr>
            <a:r>
              <a:rPr lang="en-US" altLang="zh-CN" sz="3600" b="1">
                <a:latin typeface="楷体" panose="02010609060101010101" charset="-122"/>
                <a:ea typeface="楷体" panose="02010609060101010101" charset="-122"/>
                <a:cs typeface="楷体" panose="02010609060101010101" charset="-122"/>
                <a:sym typeface="+mn-ea"/>
              </a:rPr>
              <a:t>                       </a:t>
            </a:r>
            <a:r>
              <a:rPr lang="zh-CN" altLang="en-US" sz="3600" b="1">
                <a:latin typeface="楷体" panose="02010609060101010101" charset="-122"/>
                <a:ea typeface="楷体" panose="02010609060101010101" charset="-122"/>
                <a:cs typeface="楷体" panose="02010609060101010101" charset="-122"/>
                <a:sym typeface="+mn-ea"/>
              </a:rPr>
              <a:t>忆述儿时与保姆长妈妈相处的情景，描写了长妈妈善良、朴实而又迷信、唠叨、“满肚子是麻烦的礼节”的性格；对她寻购赠送自己渴慕已久的</a:t>
            </a:r>
            <a:r>
              <a:rPr lang="en-US" altLang="zh-CN" sz="3600" b="1">
                <a:latin typeface="楷体" panose="02010609060101010101" charset="-122"/>
                <a:ea typeface="楷体" panose="02010609060101010101" charset="-122"/>
                <a:cs typeface="楷体" panose="02010609060101010101" charset="-122"/>
                <a:sym typeface="+mn-ea"/>
              </a:rPr>
              <a:t>《</a:t>
            </a:r>
            <a:r>
              <a:rPr lang="zh-CN" altLang="en-US" sz="3600" b="1">
                <a:latin typeface="楷体" panose="02010609060101010101" charset="-122"/>
                <a:ea typeface="楷体" panose="02010609060101010101" charset="-122"/>
                <a:cs typeface="楷体" panose="02010609060101010101" charset="-122"/>
                <a:sym typeface="+mn-ea"/>
              </a:rPr>
              <a:t>山海经</a:t>
            </a:r>
            <a:r>
              <a:rPr lang="en-US" altLang="zh-CN" sz="3600" b="1">
                <a:latin typeface="楷体" panose="02010609060101010101" charset="-122"/>
                <a:ea typeface="楷体" panose="02010609060101010101" charset="-122"/>
                <a:cs typeface="楷体" panose="02010609060101010101" charset="-122"/>
                <a:sym typeface="+mn-ea"/>
              </a:rPr>
              <a:t>》</a:t>
            </a:r>
            <a:r>
              <a:rPr lang="zh-CN" altLang="en-US" sz="3600" b="1">
                <a:latin typeface="楷体" panose="02010609060101010101" charset="-122"/>
                <a:ea typeface="楷体" panose="02010609060101010101" charset="-122"/>
                <a:cs typeface="楷体" panose="02010609060101010101" charset="-122"/>
                <a:sym typeface="+mn-ea"/>
              </a:rPr>
              <a:t>，充满了尊敬和感激。文章用深情的语言，表达了对这位劳动妇女的真诚的怀念。</a:t>
            </a:r>
            <a:endParaRPr lang="zh-CN" altLang="en-US" sz="36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6627">
                                            <p:txEl>
                                              <p:charRg st="86" end="204"/>
                                            </p:txEl>
                                          </p:spTgt>
                                        </p:tgtEl>
                                        <p:attrNameLst>
                                          <p:attrName>style.visibility</p:attrName>
                                        </p:attrNameLst>
                                      </p:cBhvr>
                                      <p:to>
                                        <p:strVal val="visible"/>
                                      </p:to>
                                    </p:set>
                                    <p:animEffect transition="in" filter="strips(downLeft)">
                                      <p:cBhvr>
                                        <p:cTn id="7" dur="500"/>
                                        <p:tgtEl>
                                          <p:spTgt spid="26627">
                                            <p:txEl>
                                              <p:charRg st="86" end="20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6627">
                                            <p:txEl>
                                              <p:charRg st="1" end="1"/>
                                            </p:txEl>
                                          </p:spTgt>
                                        </p:tgtEl>
                                        <p:attrNameLst>
                                          <p:attrName>style.visibility</p:attrName>
                                        </p:attrNameLst>
                                      </p:cBhvr>
                                      <p:to>
                                        <p:strVal val="visible"/>
                                      </p:to>
                                    </p:set>
                                    <p:animEffect transition="in" filter="strips(downLeft)">
                                      <p:cBhvr>
                                        <p:cTn id="12" dur="500"/>
                                        <p:tgtEl>
                                          <p:spTgt spid="26627">
                                            <p:txEl>
                                              <p:char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635"/>
            <a:ext cx="12030710" cy="6765925"/>
          </a:xfrm>
        </p:spPr>
        <p:txBody>
          <a:bodyPr vert="horz" lIns="91440" tIns="45720" rIns="91440" bIns="45720" rtlCol="0">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2.《朝花夕拾》包含了作者“温馨的回忆与理性的批判”。结合具体文章，写出一处能够表现作者“温馨的回忆”或“理性的批判”的内容。</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示例：</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温馨的回忆：</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①《从百草园到三味书屋》一文描述孩子们在百草园的雪地上捕鸟的情景；</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②《五猖会》一文中迎神赛会时，孩子们买一个“吹嘟嘟”，呲呲地吹上两天，享受一份游戏的快乐；</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③《无常》一文中无常看到一位母亲为死去的儿子哭得伤心，放她的儿子还阳半刻。</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9385" y="-635"/>
            <a:ext cx="11917680" cy="6765925"/>
          </a:xfrm>
        </p:spPr>
        <p:txBody>
          <a:bodyPr vert="horz" lIns="91440" tIns="45720" rIns="91440" bIns="45720" rtlCol="0">
            <a:noAutofit/>
          </a:bodyPr>
          <a:lstStyle/>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理性的批判</a:t>
            </a:r>
            <a:r>
              <a:rPr lang="en-US" altLang="zh-CN"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①《从百草园到三味书屋》一文中老师让孩子们读一些枯燥乏味的书；</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②《五猖会》一文中去看赛会前，父亲强迫“我”背书，让“我”感到扫兴和痛苦；</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③《无常》一文中人们在现实生活中找不到公理，反被要求到阴间寻求公正的裁判。</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1915" y="95250"/>
            <a:ext cx="10241280" cy="645160"/>
          </a:xfrm>
          <a:prstGeom prst="rect">
            <a:avLst/>
          </a:prstGeom>
          <a:noFill/>
        </p:spPr>
        <p:txBody>
          <a:bodyPr wrap="none" rtlCol="0" anchor="t">
            <a:spAutoFit/>
          </a:bodyPr>
          <a:lstStyle/>
          <a:p>
            <a:r>
              <a:rPr kumimoji="1" lang="en-US" altLang="zh-CN" sz="3600">
                <a:latin typeface="黑体" panose="02010609060101010101" pitchFamily="49" charset="-122"/>
                <a:ea typeface="黑体" panose="02010609060101010101" pitchFamily="49" charset="-122"/>
                <a:sym typeface="+mn-ea"/>
              </a:rPr>
              <a:t>3.</a:t>
            </a:r>
            <a:r>
              <a:rPr kumimoji="1" lang="zh-CN" altLang="en-US" sz="3600">
                <a:latin typeface="黑体" panose="02010609060101010101" pitchFamily="49" charset="-122"/>
                <a:ea typeface="黑体" panose="02010609060101010101" pitchFamily="49" charset="-122"/>
                <a:sym typeface="+mn-ea"/>
              </a:rPr>
              <a:t>谈一谈阅读《朝花夕拾》中某一篇文章的感受。</a:t>
            </a:r>
            <a:endParaRPr lang="zh-CN" altLang="en-US" sz="3600"/>
          </a:p>
        </p:txBody>
      </p:sp>
      <p:sp>
        <p:nvSpPr>
          <p:cNvPr id="5" name="矩形 4"/>
          <p:cNvSpPr/>
          <p:nvPr/>
        </p:nvSpPr>
        <p:spPr>
          <a:xfrm>
            <a:off x="81915" y="741045"/>
            <a:ext cx="12046585" cy="6275705"/>
          </a:xfrm>
          <a:prstGeom prst="rect">
            <a:avLst/>
          </a:prstGeom>
        </p:spPr>
        <p:txBody>
          <a:bodyPr wrap="square">
            <a:spAutoFit/>
          </a:bodyPr>
          <a:lstStyle/>
          <a:p>
            <a:pPr>
              <a:lnSpc>
                <a:spcPct val="125000"/>
              </a:lnSpc>
            </a:pPr>
            <a:r>
              <a:rPr lang="zh-CN" altLang="en-US" sz="3200" b="1" smtClean="0">
                <a:solidFill>
                  <a:schemeClr val="tx1">
                    <a:lumMod val="95000"/>
                    <a:lumOff val="5000"/>
                  </a:schemeClr>
                </a:solidFill>
                <a:latin typeface="楷体" panose="02010609060101010101" charset="-122"/>
                <a:ea typeface="楷体" panose="02010609060101010101" charset="-122"/>
              </a:rPr>
              <a:t>示例</a:t>
            </a:r>
            <a:r>
              <a:rPr lang="en-US" altLang="zh-CN" sz="3200" b="1" smtClean="0">
                <a:solidFill>
                  <a:schemeClr val="tx1">
                    <a:lumMod val="95000"/>
                    <a:lumOff val="5000"/>
                  </a:schemeClr>
                </a:solidFill>
                <a:latin typeface="楷体" panose="02010609060101010101" charset="-122"/>
                <a:ea typeface="楷体" panose="02010609060101010101" charset="-122"/>
              </a:rPr>
              <a:t>:</a:t>
            </a:r>
            <a:r>
              <a:rPr lang="en-US" altLang="zh-CN" sz="3735" b="1" smtClean="0">
                <a:solidFill>
                  <a:srgbClr val="002060"/>
                </a:solidFill>
                <a:latin typeface="楷体" panose="02010609060101010101" charset="-122"/>
                <a:ea typeface="楷体" panose="02010609060101010101" charset="-122"/>
              </a:rPr>
              <a:t>①</a:t>
            </a:r>
            <a:r>
              <a:rPr lang="zh-CN" altLang="en-US" sz="3735" b="1" smtClean="0">
                <a:solidFill>
                  <a:srgbClr val="002060"/>
                </a:solidFill>
                <a:latin typeface="楷体" panose="02010609060101010101" charset="-122"/>
                <a:ea typeface="楷体" panose="02010609060101010101" charset="-122"/>
              </a:rPr>
              <a:t>阅读</a:t>
            </a:r>
            <a:r>
              <a:rPr lang="en-US" altLang="zh-CN" sz="3735" b="1" smtClean="0">
                <a:solidFill>
                  <a:srgbClr val="002060"/>
                </a:solidFill>
                <a:latin typeface="楷体" panose="02010609060101010101" charset="-122"/>
                <a:ea typeface="楷体" panose="02010609060101010101" charset="-122"/>
              </a:rPr>
              <a:t>《</a:t>
            </a:r>
            <a:r>
              <a:rPr lang="zh-CN" altLang="en-US" sz="3735" b="1" smtClean="0">
                <a:solidFill>
                  <a:srgbClr val="002060"/>
                </a:solidFill>
                <a:latin typeface="楷体" panose="02010609060101010101" charset="-122"/>
                <a:ea typeface="楷体" panose="02010609060101010101" charset="-122"/>
              </a:rPr>
              <a:t>阿长与</a:t>
            </a:r>
            <a:r>
              <a:rPr lang="en-US" altLang="zh-CN" sz="3735" b="1" smtClean="0">
                <a:solidFill>
                  <a:srgbClr val="002060"/>
                </a:solidFill>
                <a:latin typeface="楷体" panose="02010609060101010101" charset="-122"/>
                <a:ea typeface="楷体" panose="02010609060101010101" charset="-122"/>
              </a:rPr>
              <a:t>&lt;</a:t>
            </a:r>
            <a:r>
              <a:rPr lang="zh-CN" altLang="en-US" sz="3735" b="1" smtClean="0">
                <a:solidFill>
                  <a:srgbClr val="002060"/>
                </a:solidFill>
                <a:latin typeface="楷体" panose="02010609060101010101" charset="-122"/>
                <a:ea typeface="楷体" panose="02010609060101010101" charset="-122"/>
              </a:rPr>
              <a:t>山海经</a:t>
            </a:r>
            <a:r>
              <a:rPr lang="en-US" altLang="zh-CN" sz="3735" b="1" smtClean="0">
                <a:solidFill>
                  <a:srgbClr val="002060"/>
                </a:solidFill>
                <a:latin typeface="楷体" panose="02010609060101010101" charset="-122"/>
                <a:ea typeface="楷体" panose="02010609060101010101" charset="-122"/>
              </a:rPr>
              <a:t>&gt;》,</a:t>
            </a:r>
            <a:r>
              <a:rPr lang="zh-CN" altLang="en-US" sz="3735" b="1" smtClean="0">
                <a:solidFill>
                  <a:srgbClr val="002060"/>
                </a:solidFill>
                <a:latin typeface="楷体" panose="02010609060101010101" charset="-122"/>
                <a:ea typeface="楷体" panose="02010609060101010101" charset="-122"/>
              </a:rPr>
              <a:t>我真切地感受到鲁迅先生对儿时保姆阿长的怀念。阿长虽然粗俗</a:t>
            </a:r>
            <a:r>
              <a:rPr lang="en-US" altLang="zh-CN" sz="3735" b="1" smtClean="0">
                <a:solidFill>
                  <a:srgbClr val="002060"/>
                </a:solidFill>
                <a:latin typeface="楷体" panose="02010609060101010101" charset="-122"/>
                <a:ea typeface="楷体" panose="02010609060101010101" charset="-122"/>
              </a:rPr>
              <a:t>,</a:t>
            </a:r>
            <a:r>
              <a:rPr lang="zh-CN" altLang="en-US" sz="3735" b="1" smtClean="0">
                <a:solidFill>
                  <a:srgbClr val="002060"/>
                </a:solidFill>
                <a:latin typeface="楷体" panose="02010609060101010101" charset="-122"/>
                <a:ea typeface="楷体" panose="02010609060101010101" charset="-122"/>
              </a:rPr>
              <a:t>但她心地善良</a:t>
            </a:r>
            <a:r>
              <a:rPr lang="en-US" altLang="zh-CN" sz="3735" b="1" smtClean="0">
                <a:solidFill>
                  <a:srgbClr val="002060"/>
                </a:solidFill>
                <a:latin typeface="楷体" panose="02010609060101010101" charset="-122"/>
                <a:ea typeface="楷体" panose="02010609060101010101" charset="-122"/>
              </a:rPr>
              <a:t>,</a:t>
            </a:r>
            <a:r>
              <a:rPr lang="zh-CN" altLang="en-US" sz="3735" b="1" smtClean="0">
                <a:solidFill>
                  <a:srgbClr val="002060"/>
                </a:solidFill>
                <a:latin typeface="楷体" panose="02010609060101010101" charset="-122"/>
                <a:ea typeface="楷体" panose="02010609060101010101" charset="-122"/>
              </a:rPr>
              <a:t>热心帮助孩子解决难题。</a:t>
            </a:r>
            <a:endParaRPr lang="zh-CN" altLang="en-US" sz="3735" b="1" smtClean="0">
              <a:solidFill>
                <a:srgbClr val="002060"/>
              </a:solidFill>
              <a:latin typeface="楷体" panose="02010609060101010101" charset="-122"/>
              <a:ea typeface="楷体" panose="02010609060101010101" charset="-122"/>
            </a:endParaRPr>
          </a:p>
          <a:p>
            <a:pPr indent="457200" eaLnBrk="1" latinLnBrk="0" hangingPunct="1">
              <a:lnSpc>
                <a:spcPct val="100000"/>
              </a:lnSpc>
            </a:pPr>
            <a:r>
              <a:rPr lang="zh-CN" altLang="en-US" sz="3735" b="1" smtClean="0">
                <a:solidFill>
                  <a:srgbClr val="002060"/>
                </a:solidFill>
                <a:latin typeface="楷体" panose="02010609060101010101" charset="-122"/>
                <a:ea typeface="楷体" panose="02010609060101010101" charset="-122"/>
              </a:rPr>
              <a:t>②阅读</a:t>
            </a:r>
            <a:r>
              <a:rPr lang="en-US" altLang="zh-CN" sz="3735" b="1" smtClean="0">
                <a:solidFill>
                  <a:srgbClr val="002060"/>
                </a:solidFill>
                <a:latin typeface="楷体" panose="02010609060101010101" charset="-122"/>
                <a:ea typeface="楷体" panose="02010609060101010101" charset="-122"/>
              </a:rPr>
              <a:t>《</a:t>
            </a:r>
            <a:r>
              <a:rPr lang="zh-CN" altLang="en-US" sz="3735" b="1" smtClean="0">
                <a:solidFill>
                  <a:srgbClr val="002060"/>
                </a:solidFill>
                <a:latin typeface="楷体" panose="02010609060101010101" charset="-122"/>
                <a:ea typeface="楷体" panose="02010609060101010101" charset="-122"/>
              </a:rPr>
              <a:t>藤野先生</a:t>
            </a:r>
            <a:r>
              <a:rPr lang="en-US" altLang="zh-CN" sz="3735" b="1" smtClean="0">
                <a:solidFill>
                  <a:srgbClr val="002060"/>
                </a:solidFill>
                <a:latin typeface="楷体" panose="02010609060101010101" charset="-122"/>
                <a:ea typeface="楷体" panose="02010609060101010101" charset="-122"/>
              </a:rPr>
              <a:t>》,</a:t>
            </a:r>
            <a:r>
              <a:rPr lang="zh-CN" altLang="en-US" sz="3735" b="1" smtClean="0">
                <a:solidFill>
                  <a:srgbClr val="002060"/>
                </a:solidFill>
                <a:latin typeface="楷体" panose="02010609060101010101" charset="-122"/>
                <a:ea typeface="楷体" panose="02010609060101010101" charset="-122"/>
              </a:rPr>
              <a:t>我赞赏藤野先生正直热忱、治学严谨的高尚品质</a:t>
            </a:r>
            <a:r>
              <a:rPr lang="en-US" altLang="zh-CN" sz="3735" b="1" smtClean="0">
                <a:solidFill>
                  <a:srgbClr val="002060"/>
                </a:solidFill>
                <a:latin typeface="楷体" panose="02010609060101010101" charset="-122"/>
                <a:ea typeface="楷体" panose="02010609060101010101" charset="-122"/>
              </a:rPr>
              <a:t>,</a:t>
            </a:r>
            <a:r>
              <a:rPr lang="zh-CN" altLang="en-US" sz="3735" b="1" smtClean="0">
                <a:solidFill>
                  <a:srgbClr val="002060"/>
                </a:solidFill>
                <a:latin typeface="楷体" panose="02010609060101010101" charset="-122"/>
                <a:ea typeface="楷体" panose="02010609060101010101" charset="-122"/>
              </a:rPr>
              <a:t>也真切地感受到鲁迅先生强烈的爱国主义情感。</a:t>
            </a:r>
            <a:endParaRPr lang="en-US" altLang="zh-CN" sz="3735" b="1" smtClean="0">
              <a:solidFill>
                <a:srgbClr val="002060"/>
              </a:solidFill>
              <a:latin typeface="楷体" panose="02010609060101010101" charset="-122"/>
              <a:ea typeface="楷体" panose="02010609060101010101" charset="-122"/>
            </a:endParaRPr>
          </a:p>
          <a:p>
            <a:pPr indent="457200" eaLnBrk="1" latinLnBrk="0" hangingPunct="1">
              <a:lnSpc>
                <a:spcPct val="100000"/>
              </a:lnSpc>
            </a:pPr>
            <a:r>
              <a:rPr lang="en-US" sz="3735" b="1" smtClean="0">
                <a:solidFill>
                  <a:srgbClr val="002060"/>
                </a:solidFill>
                <a:latin typeface="楷体" panose="02010609060101010101" charset="-122"/>
                <a:ea typeface="楷体" panose="02010609060101010101" charset="-122"/>
              </a:rPr>
              <a:t>③</a:t>
            </a:r>
            <a:r>
              <a:rPr lang="zh-CN" altLang="en-US" sz="3735" b="1" smtClean="0">
                <a:solidFill>
                  <a:srgbClr val="002060"/>
                </a:solidFill>
                <a:latin typeface="楷体" panose="02010609060101010101" charset="-122"/>
                <a:ea typeface="楷体" panose="02010609060101010101" charset="-122"/>
              </a:rPr>
              <a:t>看完</a:t>
            </a:r>
            <a:r>
              <a:rPr lang="en-US" altLang="zh-CN" sz="3735" b="1" smtClean="0">
                <a:solidFill>
                  <a:srgbClr val="002060"/>
                </a:solidFill>
                <a:latin typeface="楷体" panose="02010609060101010101" charset="-122"/>
                <a:ea typeface="楷体" panose="02010609060101010101" charset="-122"/>
              </a:rPr>
              <a:t>《</a:t>
            </a:r>
            <a:r>
              <a:rPr lang="zh-CN" altLang="en-US" sz="3735" b="1" smtClean="0">
                <a:solidFill>
                  <a:srgbClr val="002060"/>
                </a:solidFill>
                <a:latin typeface="楷体" panose="02010609060101010101" charset="-122"/>
                <a:ea typeface="楷体" panose="02010609060101010101" charset="-122"/>
              </a:rPr>
              <a:t>五猖会</a:t>
            </a:r>
            <a:r>
              <a:rPr lang="en-US" altLang="zh-CN" sz="3735" b="1" smtClean="0">
                <a:solidFill>
                  <a:srgbClr val="002060"/>
                </a:solidFill>
                <a:latin typeface="楷体" panose="02010609060101010101" charset="-122"/>
                <a:ea typeface="楷体" panose="02010609060101010101" charset="-122"/>
              </a:rPr>
              <a:t>》</a:t>
            </a:r>
            <a:r>
              <a:rPr lang="en-US" sz="3735" b="1" smtClean="0">
                <a:solidFill>
                  <a:srgbClr val="002060"/>
                </a:solidFill>
                <a:latin typeface="楷体" panose="02010609060101010101" charset="-122"/>
                <a:ea typeface="楷体" panose="02010609060101010101" charset="-122"/>
              </a:rPr>
              <a:t>,</a:t>
            </a:r>
            <a:r>
              <a:rPr lang="zh-CN" altLang="en-US" sz="3735" b="1" smtClean="0">
                <a:solidFill>
                  <a:srgbClr val="002060"/>
                </a:solidFill>
                <a:latin typeface="楷体" panose="02010609060101010101" charset="-122"/>
                <a:ea typeface="楷体" panose="02010609060101010101" charset="-122"/>
              </a:rPr>
              <a:t>我和鲁迅先生一样心中有一种淡淡的哀伤</a:t>
            </a:r>
            <a:r>
              <a:rPr lang="en-US" sz="3735" b="1" smtClean="0">
                <a:solidFill>
                  <a:srgbClr val="002060"/>
                </a:solidFill>
                <a:latin typeface="楷体" panose="02010609060101010101" charset="-122"/>
                <a:ea typeface="楷体" panose="02010609060101010101" charset="-122"/>
              </a:rPr>
              <a:t>,</a:t>
            </a:r>
            <a:r>
              <a:rPr lang="zh-CN" altLang="en-US" sz="3735" b="1" smtClean="0">
                <a:solidFill>
                  <a:srgbClr val="002060"/>
                </a:solidFill>
                <a:latin typeface="楷体" panose="02010609060101010101" charset="-122"/>
                <a:ea typeface="楷体" panose="02010609060101010101" charset="-122"/>
              </a:rPr>
              <a:t>一场难得一遇的赛会被父亲的不理解和专制搅得索然无味。我希望家长们都能顺应儿童的天性</a:t>
            </a:r>
            <a:r>
              <a:rPr lang="en-US" sz="3735" b="1" smtClean="0">
                <a:solidFill>
                  <a:srgbClr val="002060"/>
                </a:solidFill>
                <a:latin typeface="楷体" panose="02010609060101010101" charset="-122"/>
                <a:ea typeface="楷体" panose="02010609060101010101" charset="-122"/>
              </a:rPr>
              <a:t>,</a:t>
            </a:r>
            <a:r>
              <a:rPr lang="zh-CN" altLang="en-US" sz="3735" b="1" smtClean="0">
                <a:solidFill>
                  <a:srgbClr val="002060"/>
                </a:solidFill>
                <a:latin typeface="楷体" panose="02010609060101010101" charset="-122"/>
                <a:ea typeface="楷体" panose="02010609060101010101" charset="-122"/>
              </a:rPr>
              <a:t>采取正确的方式教育孩子。</a:t>
            </a:r>
            <a:endParaRPr lang="zh-CN" altLang="en-US" sz="3735" b="1" smtClean="0">
              <a:solidFill>
                <a:srgbClr val="002060"/>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5405" y="771525"/>
            <a:ext cx="12061190" cy="1325880"/>
          </a:xfrm>
        </p:spPr>
        <p:txBody>
          <a:bodyPr>
            <a:normAutofit fontScale="90000"/>
          </a:bodyPr>
          <a:lstStyle/>
          <a:p>
            <a:r>
              <a:rPr lang="en-US" altLang="zh-CN" b="1">
                <a:latin typeface="楷体" panose="02010609060101010101" charset="-122"/>
                <a:ea typeface="楷体" panose="02010609060101010101" charset="-122"/>
                <a:cs typeface="楷体" panose="02010609060101010101" charset="-122"/>
                <a:sym typeface="+mn-ea"/>
              </a:rPr>
              <a:t>4.《朝花夕拾》中既有童真童趣，又有对亲人、朋友、老师的真挚情谊，更有对现实的讽刺或批判，请结合《朝花夕拾》中的具体内容（《从百草园到三味书屋》除外），就以上要点的某一方面，谈谈你的感受。</a:t>
            </a:r>
            <a:br>
              <a:rPr lang="en-US" altLang="zh-CN" b="1">
                <a:latin typeface="楷体" panose="02010609060101010101" charset="-122"/>
                <a:ea typeface="楷体" panose="02010609060101010101" charset="-122"/>
                <a:cs typeface="楷体" panose="02010609060101010101" charset="-122"/>
                <a:sym typeface="+mn-ea"/>
              </a:rPr>
            </a:br>
            <a:endParaRPr lang="en-US" altLang="zh-CN" b="1">
              <a:latin typeface="楷体" panose="02010609060101010101" charset="-122"/>
              <a:ea typeface="楷体" panose="02010609060101010101" charset="-122"/>
              <a:cs typeface="楷体" panose="02010609060101010101" charset="-122"/>
              <a:sym typeface="+mn-ea"/>
            </a:endParaRPr>
          </a:p>
        </p:txBody>
      </p:sp>
      <p:sp>
        <p:nvSpPr>
          <p:cNvPr id="3" name="内容占位符 2"/>
          <p:cNvSpPr>
            <a:spLocks noGrp="1"/>
          </p:cNvSpPr>
          <p:nvPr>
            <p:ph idx="1"/>
          </p:nvPr>
        </p:nvSpPr>
        <p:spPr>
          <a:xfrm>
            <a:off x="65405" y="2345055"/>
            <a:ext cx="12061190" cy="4351655"/>
          </a:xfrm>
        </p:spPr>
        <p:txBody>
          <a:bodyPr vert="horz" lIns="91440" tIns="45720" rIns="91440" bIns="45720" rtlCol="0">
            <a:normAutofit fontScale="90000" lnSpcReduction="1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示例：鲁迅在百草园可以看鸟飞，听虫鸣，拔何首乌，摘覆盆子，听美女蛇的故事，还可以在冬天在雪地里捕鸟，这一切都体现了鲁迅童年生活的丰富多彩，从中我感受到了大自然可以使儿童健康快乐地成长。</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445" b="1">
                <a:solidFill>
                  <a:srgbClr val="002060"/>
                </a:solidFill>
                <a:latin typeface="楷体" panose="02010609060101010101" charset="-122"/>
                <a:ea typeface="楷体" panose="02010609060101010101" charset="-122"/>
                <a:cs typeface="楷体" panose="02010609060101010101" charset="-122"/>
                <a:sym typeface="+mn-ea"/>
              </a:rPr>
              <a:t>示例：在《藤野先生》一文中，鲁迅写了自己在日本学医时藤野先生给他改讲义、关心他是否敢解剖等事，写出了与藤野先生之间真挚的师生情谊。</a:t>
            </a:r>
            <a:endParaRPr lang="en-US" altLang="zh-CN" sz="4445" b="1">
              <a:solidFill>
                <a:srgbClr val="00206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7465" y="133350"/>
            <a:ext cx="12084050" cy="6675755"/>
          </a:xfrm>
        </p:spPr>
        <p:txBody>
          <a:bodyPr vert="horz" lIns="91440" tIns="45720" rIns="91440" bIns="45720" rtlCol="0">
            <a:normAutofit fontScale="90000"/>
          </a:bodyPr>
          <a:lstStyle/>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《五猖会》中记述儿时盼望观看迎神赛会，却被父亲强迫背诵《鉴略》的痛苦，抒发了儿童对自由成长的渴望。</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二十四孝图》中鲁迅重点描写了“老莱娱亲”“郭巨埋儿”两个故事时所引起的强烈反感：一个将“肉麻当作有趣”，污蔑古人，教坏后人；一个准备掘好深坑，以“孝”的名义活埋三岁小儿。形象揭露和批判了封建孝道的虚伪和残酷</a:t>
            </a: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《父亲的病》中鲁迅回忆儿时为父亲延医治病的情景，描述了几位“名医”的行医态度、作风、开方等种种表现，揭示和批判了这些人巫医不分、故弄玄虚、勒索钱财、草菅人命的实质。</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9865" y="320040"/>
            <a:ext cx="11812270" cy="1671955"/>
          </a:xfrm>
        </p:spPr>
        <p:txBody>
          <a:bodyPr>
            <a:normAutofit fontScale="90000"/>
          </a:bodyPr>
          <a:lstStyle/>
          <a:p>
            <a:r>
              <a:rPr lang="en-US" altLang="zh-CN" b="1">
                <a:latin typeface="楷体" panose="02010609060101010101" charset="-122"/>
                <a:ea typeface="楷体" panose="02010609060101010101" charset="-122"/>
                <a:cs typeface="楷体" panose="02010609060101010101" charset="-122"/>
                <a:sym typeface="+mn-ea"/>
              </a:rPr>
              <a:t>5.鲁迅一直热切地关注着中国儿童。在《朝花夕拾》的众多篇章中，我们更可以体悟出鲁迅的这种教育观念。请结合具体的文章内容谈谈你的理解。</a:t>
            </a:r>
            <a:br>
              <a:rPr lang="en-US" altLang="zh-CN" b="1">
                <a:latin typeface="楷体" panose="02010609060101010101" charset="-122"/>
                <a:ea typeface="楷体" panose="02010609060101010101" charset="-122"/>
                <a:cs typeface="楷体" panose="02010609060101010101" charset="-122"/>
                <a:sym typeface="+mn-ea"/>
              </a:rPr>
            </a:br>
            <a:endParaRPr lang="en-US" altLang="zh-CN" b="1">
              <a:latin typeface="楷体" panose="02010609060101010101" charset="-122"/>
              <a:ea typeface="楷体" panose="02010609060101010101" charset="-122"/>
              <a:cs typeface="楷体" panose="02010609060101010101" charset="-122"/>
              <a:sym typeface="+mn-ea"/>
            </a:endParaRPr>
          </a:p>
        </p:txBody>
      </p:sp>
      <p:sp>
        <p:nvSpPr>
          <p:cNvPr id="3" name="内容占位符 2"/>
          <p:cNvSpPr>
            <a:spLocks noGrp="1"/>
          </p:cNvSpPr>
          <p:nvPr>
            <p:ph idx="1"/>
          </p:nvPr>
        </p:nvSpPr>
        <p:spPr>
          <a:xfrm>
            <a:off x="-635" y="1584325"/>
            <a:ext cx="12003405" cy="5273675"/>
          </a:xfrm>
        </p:spPr>
        <p:txBody>
          <a:bodyPr vert="horz" lIns="91440" tIns="45720" rIns="91440" bIns="45720" rtlCol="0">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例如：</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《从百草园到三味书屋》通过鲁迅对封建私塾教育方式的叙述，批判了封建教育制度对儿童天性的束缚，表达了应让儿童健康活泼成长的合理要求。</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《五猖会》描写被父亲强迫背《鉴略》的扫兴而痛苦的感受，指出强制的封建教育对儿童天性的压制和摧残。</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《二十四孝图》</a:t>
            </a:r>
            <a:r>
              <a:rPr lang="zh-CN" altLang="zh-CN" sz="4000" b="1">
                <a:solidFill>
                  <a:srgbClr val="002060"/>
                </a:solidFill>
                <a:latin typeface="楷体" panose="02010609060101010101" charset="-122"/>
                <a:ea typeface="楷体" panose="02010609060101010101" charset="-122"/>
                <a:cs typeface="楷体" panose="02010609060101010101" charset="-122"/>
                <a:sym typeface="+mn-ea"/>
              </a:rPr>
              <a:t>中</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鲁迅对“老莱娱亲”和“郭巨埋儿”两个故事非常反感,揭示封建孝道的虚伪和残酷，饱含了对封建正统教育的批判。</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7480" y="130810"/>
            <a:ext cx="11877675" cy="6028055"/>
          </a:xfrm>
        </p:spPr>
        <p:txBody>
          <a:bodyPr vert="horz" lIns="91440" tIns="45720" rIns="91440" bIns="45720" rtlCol="0">
            <a:norm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6.父亲的病》和《琐记》都写到衍太太。请任选一篇，写一件与衍太太相关的事，并说说她是一个什么样的人。</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示例一：《父亲的病》中，衍太太让我在父亲临终之际大声呼唤父亲，表现出她的迷信与愚昧。</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示例二：《琐记》：衍太太怂恿我们在冬天吃冰，打旋子以及怂恿“我” 私拿母亲的钱并散播流言，表现出她的虚伪、阴险。（或：狡诈、心术不正）</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10816908" y="4867275"/>
            <a:ext cx="1374775" cy="1991360"/>
          </a:xfrm>
          <a:prstGeom prst="rect">
            <a:avLst/>
          </a:prstGeom>
          <a:noFill/>
        </p:spPr>
        <p:txBody>
          <a:bodyPr wrap="square" rtlCol="0" anchor="t">
            <a:noAutofit/>
          </a:bodyPr>
          <a:lstStyle/>
          <a:p>
            <a:pPr lvl="0" indent="0" algn="l" eaLnBrk="1" fontAlgn="base">
              <a:lnSpc>
                <a:spcPct val="100000"/>
              </a:lnSpc>
              <a:buNone/>
            </a:pPr>
            <a:r>
              <a:rPr lang="en-US" altLang="zh-CN" sz="150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rPr>
              <a:t>？</a:t>
            </a:r>
            <a:endParaRPr lang="en-US" altLang="zh-CN" sz="1800" kern="100">
              <a:latin typeface="Calibri" panose="020F0502020204030204"/>
              <a:ea typeface="宋体" panose="02010600030101010101" pitchFamily="2" charset="-122"/>
              <a:cs typeface="Times New Roman" panose="02020603050405020304" charset="0"/>
              <a:sym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18110" y="165100"/>
            <a:ext cx="11955780" cy="6896100"/>
          </a:xfrm>
        </p:spPr>
        <p:txBody>
          <a:bodyPr vert="horz" lIns="91440" tIns="45720" rIns="91440" bIns="45720" rtlCol="0">
            <a:normAutofit lnSpcReduction="1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7.用简洁的语言概括《朝花夕拾•猫鼠狗》中狗和猫成了仇家的原因。</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一次，动物们要开会议事，让狗去请大象。结果狗将猫当成了大象请来了，受到动物们的嗤笑。从此，狗和猫就成了仇家。</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8.作者讨厌猫的原因有哪些？</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①总是尽情折磨猎物才吃下去。 ②它与狮虎同族，却一副媚态； ③它老是在配合时嗥叫，让人心烦。 ④以为它吃了自己饲养的可爱的隐鼠；伤害了兔的儿女们。（虽然后来证实并非猫所为，但我对猫也没有好感。）</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11209020" y="5741670"/>
            <a:ext cx="982980" cy="981075"/>
          </a:xfrm>
          <a:prstGeom prst="rect">
            <a:avLst/>
          </a:prstGeom>
          <a:noFill/>
        </p:spPr>
        <p:txBody>
          <a:bodyPr wrap="square" rtlCol="0" anchor="t">
            <a:noAutofit/>
          </a:bodyPr>
          <a:lstStyle/>
          <a:p>
            <a:pPr lvl="0" indent="0" algn="l" eaLnBrk="1" fontAlgn="base">
              <a:lnSpc>
                <a:spcPct val="100000"/>
              </a:lnSpc>
              <a:buNone/>
            </a:pPr>
            <a:r>
              <a:rPr lang="en-US" altLang="zh-CN" sz="96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rPr>
              <a:t>？</a:t>
            </a:r>
            <a:endParaRPr lang="en-US" altLang="zh-CN" sz="96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635"/>
            <a:ext cx="12032615" cy="6859270"/>
          </a:xfrm>
        </p:spPr>
        <p:txBody>
          <a:bodyPr vert="horz" lIns="91440" tIns="45720" rIns="91440" bIns="45720" rtlCol="0">
            <a:norm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9.“在百静中，我似乎头里要伸出许多铁钳，将什么‘生于太荒’之流夹住；也听到自己急急诵读的声音发着抖，仿佛深秋的蟋蟀，在夜中鸣叫似的。”</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①这句话出自哪篇文章？表现了作者当时怎样的心情？这篇文章揭示了什么样的主题？</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8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出自《五猖会》</a:t>
            </a: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a:t>
            </a:r>
            <a:endParaRPr lang="zh-CN" altLang="en-US"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表现了作者当时盼望观看迎神赛会的急切、兴奋的心情，和被父亲强迫背诵《鉴略》的扫兴而痛苦的感受。</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主题：指出强制的封建教育对儿童天性的压制和摧残。</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10817225" y="5440680"/>
            <a:ext cx="1374775" cy="1417955"/>
          </a:xfrm>
          <a:prstGeom prst="rect">
            <a:avLst/>
          </a:prstGeom>
          <a:noFill/>
        </p:spPr>
        <p:txBody>
          <a:bodyPr wrap="square" rtlCol="0" anchor="t">
            <a:noAutofit/>
          </a:bodyPr>
          <a:lstStyle/>
          <a:p>
            <a:pPr lvl="0" indent="0" algn="l" eaLnBrk="1" fontAlgn="base">
              <a:lnSpc>
                <a:spcPct val="100000"/>
              </a:lnSpc>
              <a:buNone/>
            </a:pPr>
            <a:r>
              <a:rPr lang="en-US" altLang="zh-CN" sz="96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rPr>
              <a:t>？</a:t>
            </a:r>
            <a:endParaRPr lang="en-US" altLang="zh-CN" sz="96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6845" y="90805"/>
            <a:ext cx="11877675" cy="3901440"/>
          </a:xfrm>
        </p:spPr>
        <p:txBody>
          <a:bodyPr vert="horz" lIns="91440" tIns="45720" rIns="91440" bIns="45720" rtlCol="0">
            <a:norm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10.根据下面丰子恺为《朝花夕拾》画的插图，回顾相关文章，写出篇目的名字，并联系文章写出一处能表现作者“温馨回忆”或“理性批判”的内容。</a:t>
            </a: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11269980" y="5804535"/>
            <a:ext cx="922020" cy="1054100"/>
          </a:xfrm>
          <a:prstGeom prst="rect">
            <a:avLst/>
          </a:prstGeom>
          <a:noFill/>
        </p:spPr>
        <p:txBody>
          <a:bodyPr wrap="square" rtlCol="0" anchor="t">
            <a:noAutofit/>
          </a:bodyPr>
          <a:lstStyle/>
          <a:p>
            <a:pPr indent="0" fontAlgn="base">
              <a:lnSpc>
                <a:spcPct val="100000"/>
              </a:lnSpc>
              <a:buNone/>
            </a:pPr>
            <a:r>
              <a:rPr lang="en-US" altLang="zh-CN" sz="80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rPr>
              <a:t>？</a:t>
            </a:r>
            <a:endParaRPr lang="en-US" altLang="zh-CN" sz="80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endParaRPr>
          </a:p>
        </p:txBody>
      </p:sp>
      <p:pic>
        <p:nvPicPr>
          <p:cNvPr id="2" name="图片 3" descr="学科网 版权所有"/>
          <p:cNvPicPr>
            <a:picLocks noChangeAspect="1"/>
          </p:cNvPicPr>
          <p:nvPr/>
        </p:nvPicPr>
        <p:blipFill>
          <a:blip r:embed="rId1"/>
          <a:stretch>
            <a:fillRect/>
          </a:stretch>
        </p:blipFill>
        <p:spPr>
          <a:xfrm>
            <a:off x="5446395" y="1746250"/>
            <a:ext cx="4198620" cy="2712085"/>
          </a:xfrm>
          <a:prstGeom prst="rect">
            <a:avLst/>
          </a:prstGeom>
          <a:noFill/>
          <a:ln>
            <a:noFill/>
          </a:ln>
        </p:spPr>
      </p:pic>
      <p:sp>
        <p:nvSpPr>
          <p:cNvPr id="100" name="文本框 99"/>
          <p:cNvSpPr txBox="1"/>
          <p:nvPr/>
        </p:nvSpPr>
        <p:spPr>
          <a:xfrm>
            <a:off x="156845" y="3688715"/>
            <a:ext cx="11773535" cy="3169285"/>
          </a:xfrm>
          <a:prstGeom prst="rect">
            <a:avLst/>
          </a:prstGeom>
          <a:noFill/>
          <a:ln w="9525">
            <a:noFill/>
          </a:ln>
        </p:spPr>
        <p:txBody>
          <a:bodyPr wrap="square">
            <a:spAutoFit/>
          </a:bodyPr>
          <a:lstStyle/>
          <a:p>
            <a:pPr indent="304800"/>
            <a:r>
              <a:rPr lang="en-US" altLang="zh-CN" sz="4000" b="1">
                <a:latin typeface="楷体" panose="02010609060101010101" charset="-122"/>
                <a:ea typeface="楷体" panose="02010609060101010101" charset="-122"/>
                <a:cs typeface="楷体" panose="02010609060101010101" charset="-122"/>
                <a:sym typeface="+mn-ea"/>
              </a:rPr>
              <a:t>答</a:t>
            </a:r>
            <a:r>
              <a:rPr lang="zh-CN" altLang="en-US" sz="4000" b="1">
                <a:latin typeface="楷体" panose="02010609060101010101" charset="-122"/>
                <a:ea typeface="楷体" panose="02010609060101010101" charset="-122"/>
                <a:cs typeface="楷体" panose="02010609060101010101" charset="-122"/>
                <a:sym typeface="+mn-ea"/>
              </a:rPr>
              <a:t>：</a:t>
            </a:r>
            <a:r>
              <a:rPr lang="zh-CN" sz="4000" b="1">
                <a:solidFill>
                  <a:srgbClr val="002060"/>
                </a:solidFill>
                <a:latin typeface="楷体" panose="02010609060101010101" charset="-122"/>
                <a:ea typeface="楷体" panose="02010609060101010101" charset="-122"/>
              </a:rPr>
              <a:t>《无常》</a:t>
            </a:r>
            <a:r>
              <a:rPr lang="en-US" altLang="zh-CN" sz="4000" b="1">
                <a:solidFill>
                  <a:srgbClr val="002060"/>
                </a:solidFill>
                <a:latin typeface="楷体" panose="02010609060101010101" charset="-122"/>
                <a:ea typeface="楷体" panose="02010609060101010101" charset="-122"/>
              </a:rPr>
              <a:t>  </a:t>
            </a:r>
            <a:endParaRPr lang="en-US" altLang="zh-CN" sz="4000" b="1">
              <a:solidFill>
                <a:srgbClr val="002060"/>
              </a:solidFill>
              <a:latin typeface="楷体" panose="02010609060101010101" charset="-122"/>
              <a:ea typeface="楷体" panose="02010609060101010101" charset="-122"/>
            </a:endParaRPr>
          </a:p>
          <a:p>
            <a:pPr indent="304800"/>
            <a:r>
              <a:rPr lang="zh-CN" sz="4000" b="1">
                <a:solidFill>
                  <a:srgbClr val="C00000"/>
                </a:solidFill>
                <a:latin typeface="楷体" panose="02010609060101010101" charset="-122"/>
                <a:ea typeface="楷体" panose="02010609060101010101" charset="-122"/>
              </a:rPr>
              <a:t>温馨回忆：</a:t>
            </a:r>
            <a:r>
              <a:rPr lang="zh-CN" sz="4000" b="1">
                <a:solidFill>
                  <a:srgbClr val="002060"/>
                </a:solidFill>
                <a:latin typeface="楷体" panose="02010609060101010101" charset="-122"/>
                <a:ea typeface="楷体" panose="02010609060101010101" charset="-122"/>
              </a:rPr>
              <a:t>《无常》一文中无常看到一位母亲为死去的儿子哭得伤心，放她的儿子还阳半刻。</a:t>
            </a:r>
            <a:r>
              <a:rPr lang="en-US" altLang="zh-CN" sz="4000" b="1">
                <a:solidFill>
                  <a:srgbClr val="002060"/>
                </a:solidFill>
                <a:latin typeface="楷体" panose="02010609060101010101" charset="-122"/>
                <a:ea typeface="楷体" panose="02010609060101010101" charset="-122"/>
              </a:rPr>
              <a:t>  </a:t>
            </a:r>
            <a:endParaRPr lang="en-US" altLang="zh-CN" sz="4000" b="1">
              <a:solidFill>
                <a:srgbClr val="002060"/>
              </a:solidFill>
              <a:latin typeface="楷体" panose="02010609060101010101" charset="-122"/>
              <a:ea typeface="楷体" panose="02010609060101010101" charset="-122"/>
            </a:endParaRPr>
          </a:p>
          <a:p>
            <a:pPr indent="304800"/>
            <a:r>
              <a:rPr lang="zh-CN" sz="4000" b="1">
                <a:solidFill>
                  <a:srgbClr val="C00000"/>
                </a:solidFill>
                <a:latin typeface="楷体" panose="02010609060101010101" charset="-122"/>
                <a:ea typeface="楷体" panose="02010609060101010101" charset="-122"/>
              </a:rPr>
              <a:t>理性批判：</a:t>
            </a:r>
            <a:r>
              <a:rPr lang="zh-CN" sz="4000" b="1">
                <a:solidFill>
                  <a:srgbClr val="002060"/>
                </a:solidFill>
                <a:latin typeface="楷体" panose="02010609060101010101" charset="-122"/>
                <a:ea typeface="楷体" panose="02010609060101010101" charset="-122"/>
              </a:rPr>
              <a:t>《无常》一文中人们在现实生活中找不到公理，反被要求到阴间寻求公正的裁判。</a:t>
            </a:r>
            <a:endParaRPr lang="zh-CN" altLang="en-US" sz="4000" b="1">
              <a:solidFill>
                <a:srgbClr val="002060"/>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1" name="文本占位符 27650"/>
          <p:cNvSpPr>
            <a:spLocks noGrp="1"/>
          </p:cNvSpPr>
          <p:nvPr>
            <p:ph type="body" idx="1"/>
          </p:nvPr>
        </p:nvSpPr>
        <p:spPr>
          <a:xfrm>
            <a:off x="325755" y="166370"/>
            <a:ext cx="4887595" cy="5905500"/>
          </a:xfrm>
        </p:spPr>
        <p:txBody>
          <a:bodyPr vert="horz" lIns="91440" tIns="45720" rIns="91440" bIns="45720" rtlCol="0">
            <a:noAutofit/>
          </a:bodyPr>
          <a:lstStyle/>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3.</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《二十四孝图》</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 4.</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《五猖会》</a:t>
            </a:r>
            <a:r>
              <a:rPr lang="en-US" altLang="zh-CN" sz="4000" b="1">
                <a:latin typeface="楷体" panose="02010609060101010101" charset="-122"/>
                <a:ea typeface="楷体" panose="02010609060101010101" charset="-122"/>
                <a:cs typeface="楷体" panose="02010609060101010101" charset="-122"/>
                <a:sym typeface="+mn-ea"/>
              </a:rPr>
              <a:t> </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325755" y="672465"/>
            <a:ext cx="11494770" cy="3538220"/>
          </a:xfrm>
          <a:prstGeom prst="rect">
            <a:avLst/>
          </a:prstGeom>
          <a:noFill/>
        </p:spPr>
        <p:txBody>
          <a:bodyPr wrap="square" rtlCol="0" anchor="t">
            <a:spAutoFit/>
          </a:bodyPr>
          <a:lstStyle/>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从当时的儿童读物谈起，忆述儿时阅读《二十四孝图》的感受，揭示封建孝道的虚伪和残酷。作品着重分析了</a:t>
            </a:r>
            <a:r>
              <a:rPr lang="en-US" altLang="zh-CN" sz="4000" b="1">
                <a:solidFill>
                  <a:srgbClr val="C00000"/>
                </a:solidFill>
                <a:latin typeface="楷体" panose="02010609060101010101" charset="-122"/>
                <a:ea typeface="楷体" panose="02010609060101010101" charset="-122"/>
                <a:cs typeface="楷体" panose="02010609060101010101" charset="-122"/>
                <a:sym typeface="+mn-ea"/>
              </a:rPr>
              <a:t>“卧冰求鲤”、“老莱娱亲”、“郭巨埋儿”</a:t>
            </a:r>
            <a:r>
              <a:rPr lang="en-US" altLang="zh-CN" sz="4000" b="1">
                <a:latin typeface="楷体" panose="02010609060101010101" charset="-122"/>
                <a:ea typeface="楷体" panose="02010609060101010101" charset="-122"/>
                <a:cs typeface="楷体" panose="02010609060101010101" charset="-122"/>
                <a:sym typeface="+mn-ea"/>
              </a:rPr>
              <a:t>等孝道故事，指斥这类封建孝道不顾儿童的性命，将“肉麻当作有趣”，“以不情为伦纪，诬蔑了古人，教坏了后人”。作品对当时反对白话文、提倡复古的倾向予以了尖锐的抨击。</a:t>
            </a:r>
            <a:endParaRPr lang="zh-CN" altLang="en-US" sz="4000"/>
          </a:p>
        </p:txBody>
      </p:sp>
      <p:sp>
        <p:nvSpPr>
          <p:cNvPr id="3" name="文本框 2"/>
          <p:cNvSpPr txBox="1"/>
          <p:nvPr/>
        </p:nvSpPr>
        <p:spPr>
          <a:xfrm>
            <a:off x="401320" y="4916805"/>
            <a:ext cx="11790680" cy="1568450"/>
          </a:xfrm>
          <a:prstGeom prst="rect">
            <a:avLst/>
          </a:prstGeom>
          <a:noFill/>
        </p:spPr>
        <p:txBody>
          <a:bodyPr wrap="square" rtlCol="0" anchor="t">
            <a:spAutoFit/>
          </a:bodyPr>
          <a:lstStyle/>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记述儿时盼望观看迎神赛会的</a:t>
            </a:r>
            <a:r>
              <a:rPr lang="en-US" altLang="zh-CN" sz="4000" b="1">
                <a:solidFill>
                  <a:srgbClr val="C00000"/>
                </a:solidFill>
                <a:latin typeface="楷体" panose="02010609060101010101" charset="-122"/>
                <a:ea typeface="楷体" panose="02010609060101010101" charset="-122"/>
                <a:cs typeface="楷体" panose="02010609060101010101" charset="-122"/>
                <a:sym typeface="+mn-ea"/>
              </a:rPr>
              <a:t>急切、兴奋</a:t>
            </a:r>
            <a:r>
              <a:rPr lang="en-US" altLang="zh-CN" sz="4000" b="1">
                <a:latin typeface="楷体" panose="02010609060101010101" charset="-122"/>
                <a:ea typeface="楷体" panose="02010609060101010101" charset="-122"/>
                <a:cs typeface="楷体" panose="02010609060101010101" charset="-122"/>
                <a:sym typeface="+mn-ea"/>
              </a:rPr>
              <a:t>的心情，和被父亲强迫背诵</a:t>
            </a:r>
            <a:r>
              <a:rPr lang="en-US" altLang="zh-CN" sz="4000" b="1">
                <a:solidFill>
                  <a:srgbClr val="C00000"/>
                </a:solidFill>
                <a:latin typeface="楷体" panose="02010609060101010101" charset="-122"/>
                <a:ea typeface="楷体" panose="02010609060101010101" charset="-122"/>
                <a:cs typeface="楷体" panose="02010609060101010101" charset="-122"/>
                <a:sym typeface="+mn-ea"/>
              </a:rPr>
              <a:t>《鉴略》</a:t>
            </a:r>
            <a:r>
              <a:rPr lang="en-US" altLang="zh-CN" sz="4000" b="1">
                <a:latin typeface="楷体" panose="02010609060101010101" charset="-122"/>
                <a:ea typeface="楷体" panose="02010609060101010101" charset="-122"/>
                <a:cs typeface="楷体" panose="02010609060101010101" charset="-122"/>
                <a:sym typeface="+mn-ea"/>
              </a:rPr>
              <a:t>的</a:t>
            </a:r>
            <a:r>
              <a:rPr lang="en-US" altLang="zh-CN" sz="4000" b="1">
                <a:solidFill>
                  <a:srgbClr val="C00000"/>
                </a:solidFill>
                <a:latin typeface="楷体" panose="02010609060101010101" charset="-122"/>
                <a:ea typeface="楷体" panose="02010609060101010101" charset="-122"/>
                <a:cs typeface="楷体" panose="02010609060101010101" charset="-122"/>
                <a:sym typeface="+mn-ea"/>
              </a:rPr>
              <a:t>扫兴而痛苦</a:t>
            </a:r>
            <a:r>
              <a:rPr lang="en-US" altLang="zh-CN" sz="4000" b="1">
                <a:latin typeface="楷体" panose="02010609060101010101" charset="-122"/>
                <a:ea typeface="楷体" panose="02010609060101010101" charset="-122"/>
                <a:cs typeface="楷体" panose="02010609060101010101" charset="-122"/>
                <a:sym typeface="+mn-ea"/>
              </a:rPr>
              <a:t>的感受。指出强制的封建教育对儿童天性的压制和摧残。</a:t>
            </a:r>
            <a:endParaRPr lang="zh-CN" altLang="en-US" sz="40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5250" y="635"/>
            <a:ext cx="11937365" cy="6858000"/>
          </a:xfrm>
        </p:spPr>
        <p:txBody>
          <a:bodyPr vert="horz" lIns="91440" tIns="45720" rIns="91440" bIns="45720" rtlCol="0">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11.文学兴趣小组邀请你参加“探求鲁迅救国救民真理的思想轨迹”的活动，你会联想到《朝花夕拾》的哪些文章？尝试联系这些作品，梳理鲁迅对真理的探求与追求救国之道时的心路历程。</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联想到</a:t>
            </a: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《琐记》、《父亲的病》、《藤野先生》、《范爱农》</a:t>
            </a:r>
            <a:r>
              <a:rPr lang="en-US" altLang="zh-CN" sz="4000" b="1">
                <a:latin typeface="楷体" panose="02010609060101010101" charset="-122"/>
                <a:ea typeface="楷体" panose="02010609060101010101" charset="-122"/>
                <a:cs typeface="楷体" panose="02010609060101010101" charset="-122"/>
                <a:sym typeface="+mn-ea"/>
              </a:rPr>
              <a:t>等文章。</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《琐记》：作者记述了最初接触进化论的兴奋心情和不顾老辈反对,如饥如渴地阅读《天演论》的情景,表现出探求真理的强烈欲望。</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《父亲的病》：写鲁迅决定学医救国。</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《藤野先生》是写鲁迅决定弃医从文。</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11254740" y="5757545"/>
            <a:ext cx="937260" cy="1101090"/>
          </a:xfrm>
          <a:prstGeom prst="rect">
            <a:avLst/>
          </a:prstGeom>
          <a:noFill/>
        </p:spPr>
        <p:txBody>
          <a:bodyPr wrap="square" rtlCol="0" anchor="t">
            <a:noAutofit/>
          </a:bodyPr>
          <a:lstStyle/>
          <a:p>
            <a:pPr lvl="0" indent="0" algn="l" eaLnBrk="1" fontAlgn="base">
              <a:lnSpc>
                <a:spcPct val="100000"/>
              </a:lnSpc>
              <a:buNone/>
            </a:pPr>
            <a:r>
              <a:rPr lang="en-US" altLang="zh-CN" sz="96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rPr>
              <a:t>？</a:t>
            </a:r>
            <a:endParaRPr lang="en-US" altLang="zh-CN" sz="96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15925" y="287020"/>
            <a:ext cx="11360150" cy="5890260"/>
          </a:xfrm>
        </p:spPr>
        <p:txBody>
          <a:bodyPr/>
          <a:lstStyle/>
          <a:p>
            <a:pPr marL="0" indent="0">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范爱农》作者通过追叙自己在日本留学时和回国后与范爱农接触的几个生活片段，描述了范爱农在革命前不满黑暗社会、追求革命，辛亥革命后又备受迫害的遭遇，表现了作者对旧民主革命的失望和对这位正直倔强的爱国者的同情和悼念。</a:t>
            </a:r>
            <a:endParaRPr lang="en-US" altLang="zh-CN" sz="4000" b="1">
              <a:latin typeface="楷体" panose="02010609060101010101" charset="-122"/>
              <a:ea typeface="楷体" panose="02010609060101010101" charset="-122"/>
              <a:cs typeface="楷体" panose="02010609060101010101" charset="-122"/>
              <a:sym typeface="+mn-ea"/>
            </a:endParaRPr>
          </a:p>
          <a:p>
            <a:pPr marL="0" indent="0">
              <a:buNone/>
            </a:pPr>
            <a:endParaRPr lang="zh-CN" altLang="en-US" sz="4000"/>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4940" y="136525"/>
            <a:ext cx="11877675" cy="6722110"/>
          </a:xfrm>
        </p:spPr>
        <p:txBody>
          <a:bodyPr vert="horz" lIns="91440" tIns="45720" rIns="91440" bIns="45720" rtlCol="0">
            <a:norm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12.《朝花夕抬》中“为‘正人君子’之流所深恶痛疾的文字”有许多，你觉得他们最“深恶痛疾”的可能是书中的那一篇？请简要说明理由。</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《狗•猫•鼠》</a:t>
            </a:r>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理由：这篇文章以动物写人，表面上写讨厌猫，实际上却鞭挞了具有与猫类似习性的一类人，如当时社会上的一些“正人君子”、军阀统治者的帮凶。</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10816908" y="4867275"/>
            <a:ext cx="1374775" cy="1991360"/>
          </a:xfrm>
          <a:prstGeom prst="rect">
            <a:avLst/>
          </a:prstGeom>
          <a:noFill/>
        </p:spPr>
        <p:txBody>
          <a:bodyPr wrap="square" rtlCol="0" anchor="t">
            <a:noAutofit/>
          </a:bodyPr>
          <a:lstStyle/>
          <a:p>
            <a:pPr lvl="0" indent="0" algn="l" eaLnBrk="1" fontAlgn="base">
              <a:lnSpc>
                <a:spcPct val="100000"/>
              </a:lnSpc>
              <a:buNone/>
            </a:pPr>
            <a:r>
              <a:rPr lang="en-US" altLang="zh-CN" sz="150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rPr>
              <a:t>？</a:t>
            </a:r>
            <a:endParaRPr lang="en-US" altLang="zh-CN" sz="1800" kern="100">
              <a:latin typeface="Calibri" panose="020F0502020204030204"/>
              <a:ea typeface="宋体" panose="02010600030101010101" pitchFamily="2" charset="-122"/>
              <a:cs typeface="Times New Roman" panose="02020603050405020304" charset="0"/>
              <a:sym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29870" y="167005"/>
            <a:ext cx="11802745" cy="6691630"/>
          </a:xfrm>
        </p:spPr>
        <p:txBody>
          <a:bodyPr vert="horz" lIns="91440" tIns="45720" rIns="91440" bIns="45720" rtlCol="0">
            <a:normAutofit lnSpcReduction="20000"/>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13.“写作”是鲁迅的人生转折点，请概述他走上写作道路的原因。</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①他在日本的时候，作为在日本人眼里弱小的中国人被高度歧视。国外留学生看不起中国学生，认为屮国人考到60分就不是自己的本事，认为藤野给鲁迅泄题。</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②当他看到一部关于中国人被斩首的幻灯片的时候，发现中国人看日本人杀给俄国人做奸细的中国人时拍乎称快、表情麻木，意识到改变中国人的精神和灵魂才能真真正正的救国。于是他决定回国弃医从文，文学救国。</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10816908" y="4867275"/>
            <a:ext cx="1374775" cy="1991360"/>
          </a:xfrm>
          <a:prstGeom prst="rect">
            <a:avLst/>
          </a:prstGeom>
          <a:noFill/>
        </p:spPr>
        <p:txBody>
          <a:bodyPr wrap="square" rtlCol="0" anchor="t">
            <a:noAutofit/>
          </a:bodyPr>
          <a:lstStyle/>
          <a:p>
            <a:pPr lvl="0" indent="0" algn="l" eaLnBrk="1" fontAlgn="base">
              <a:lnSpc>
                <a:spcPct val="100000"/>
              </a:lnSpc>
              <a:buNone/>
            </a:pPr>
            <a:r>
              <a:rPr lang="en-US" altLang="zh-CN" sz="150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rPr>
              <a:t>？</a:t>
            </a:r>
            <a:endParaRPr lang="en-US" altLang="zh-CN" sz="1800" kern="100">
              <a:latin typeface="Calibri" panose="020F0502020204030204"/>
              <a:ea typeface="宋体" panose="02010600030101010101" pitchFamily="2" charset="-122"/>
              <a:cs typeface="Times New Roman" panose="02020603050405020304" charset="0"/>
              <a:sym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5250" y="287655"/>
            <a:ext cx="11937365" cy="6570980"/>
          </a:xfrm>
        </p:spPr>
        <p:txBody>
          <a:bodyPr vert="horz" lIns="91440" tIns="45720" rIns="91440" bIns="45720" rtlCol="0">
            <a:norm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14.在《朝花夕拾》的阅读中，你看到了一个怎样的童年鲁迅？结合内容简要作答。</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示例：</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在《朝花夕拾》里，童年的鲁迅是个性格活泼，身心健康的孩子。他拔何首乌、摘覆盆子，想得到神奇的《山海经》，充满好奇心和探索欲，有丰富的想象力；他喜欢小动物，为了隐鼠仇猫，和阿长闹意见，表现得爱憎分明，充满同情心；他在私塾里画绣像，为了看五猖会无奈背书，显得天性自由，活泼好动，有点顽皮。</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10816908" y="4867275"/>
            <a:ext cx="1374775" cy="1991360"/>
          </a:xfrm>
          <a:prstGeom prst="rect">
            <a:avLst/>
          </a:prstGeom>
          <a:noFill/>
        </p:spPr>
        <p:txBody>
          <a:bodyPr wrap="square" rtlCol="0" anchor="t">
            <a:noAutofit/>
          </a:bodyPr>
          <a:lstStyle/>
          <a:p>
            <a:pPr lvl="0" indent="0" algn="l" eaLnBrk="1" fontAlgn="base">
              <a:lnSpc>
                <a:spcPct val="100000"/>
              </a:lnSpc>
              <a:buNone/>
            </a:pPr>
            <a:r>
              <a:rPr lang="en-US" altLang="zh-CN" sz="15000" b="1" kern="1200">
                <a:solidFill>
                  <a:srgbClr val="FF0000"/>
                </a:solidFill>
                <a:latin typeface="Calibri" panose="020F0502020204030204"/>
                <a:ea typeface="宋体" panose="02010600030101010101" pitchFamily="2" charset="-122"/>
                <a:cs typeface="Times New Roman" panose="02020603050405020304" charset="0"/>
                <a:sym typeface="Times New Roman" panose="02020603050405020304" charset="0"/>
              </a:rPr>
              <a:t>？</a:t>
            </a:r>
            <a:endParaRPr lang="en-US" altLang="zh-CN" sz="1800" kern="100">
              <a:latin typeface="Calibri" panose="020F0502020204030204"/>
              <a:ea typeface="宋体" panose="02010600030101010101" pitchFamily="2" charset="-122"/>
              <a:cs typeface="Times New Roman" panose="02020603050405020304" charset="0"/>
              <a:sym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4300" y="772795"/>
            <a:ext cx="11239500" cy="1325880"/>
          </a:xfrm>
        </p:spPr>
        <p:txBody>
          <a:bodyPr vert="horz" lIns="91440" tIns="45720" rIns="91440" bIns="45720" rtlCol="0">
            <a:normAutofit fontScale="90000"/>
          </a:bodyPr>
          <a:lstStyle/>
          <a:p>
            <a:pPr lvl="0" algn="l">
              <a:spcBef>
                <a:spcPts val="1000"/>
              </a:spcBef>
              <a:buClrTx/>
              <a:buSzTx/>
              <a:buFont typeface="Arial" panose="020B0604020202020204" pitchFamily="34" charset="0"/>
            </a:pPr>
            <a:r>
              <a:rPr lang="en-US" altLang="zh-CN" sz="4445" b="1">
                <a:latin typeface="楷体" panose="02010609060101010101" charset="-122"/>
                <a:ea typeface="楷体" panose="02010609060101010101" charset="-122"/>
                <a:cs typeface="楷体" panose="02010609060101010101" charset="-122"/>
                <a:sym typeface="+mn-ea"/>
              </a:rPr>
              <a:t>15《朝花夕拾》中少年时的“我”性格鲜明，请结合相关情节简要分析“我”的特点。（不少于三点）</a:t>
            </a:r>
            <a:br>
              <a:rPr lang="en-US" altLang="zh-CN" sz="4445" b="1">
                <a:latin typeface="楷体" panose="02010609060101010101" charset="-122"/>
                <a:ea typeface="楷体" panose="02010609060101010101" charset="-122"/>
                <a:cs typeface="楷体" panose="02010609060101010101" charset="-122"/>
                <a:sym typeface="+mn-ea"/>
              </a:rPr>
            </a:br>
            <a:endParaRPr lang="en-US" altLang="zh-CN" sz="4445" b="1">
              <a:latin typeface="楷体" panose="02010609060101010101" charset="-122"/>
              <a:ea typeface="楷体" panose="02010609060101010101" charset="-122"/>
              <a:cs typeface="楷体" panose="02010609060101010101" charset="-122"/>
              <a:sym typeface="+mn-ea"/>
            </a:endParaRPr>
          </a:p>
        </p:txBody>
      </p:sp>
      <p:sp>
        <p:nvSpPr>
          <p:cNvPr id="3" name="内容占位符 2"/>
          <p:cNvSpPr>
            <a:spLocks noGrp="1"/>
          </p:cNvSpPr>
          <p:nvPr>
            <p:ph idx="1"/>
          </p:nvPr>
        </p:nvSpPr>
        <p:spPr>
          <a:xfrm>
            <a:off x="838200" y="2098675"/>
            <a:ext cx="10515600" cy="4351338"/>
          </a:xfrm>
        </p:spPr>
        <p:txBody>
          <a:bodyPr vert="horz" lIns="91440" tIns="45720" rIns="91440" bIns="45720" rtlCol="0">
            <a:norm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热爱自然，如百草园的生活；厌倦旧的教育方式（内容、制度等），</a:t>
            </a: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如三味书屋的生活、怕背《鉴略》等</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；富有爱心、善良、有正义感，</a:t>
            </a: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如对长妈妈态度的变化、对猫的厌恶、对隐鼠的同情等</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bwMode="auto">
          <a:xfrm>
            <a:off x="476211" y="6044307"/>
            <a:ext cx="11430080" cy="829945"/>
          </a:xfrm>
          <a:prstGeom prst="rect">
            <a:avLst/>
          </a:prstGeom>
          <a:noFill/>
          <a:ln w="9525">
            <a:noFill/>
            <a:miter lim="800000"/>
          </a:ln>
        </p:spPr>
        <p:txBody>
          <a:bodyPr wrap="square" lIns="91440" tIns="45720" rIns="91440" bIns="45720" rtlCol="0">
            <a:spAutoFit/>
          </a:bodyPr>
          <a:lstStyle/>
          <a:p>
            <a:r>
              <a:rPr lang="zh-CN" altLang="en-US" sz="4800" b="1" smtClean="0">
                <a:solidFill>
                  <a:srgbClr val="FF0000"/>
                </a:solidFill>
                <a:latin typeface="楷体" panose="02010609060101010101" charset="-122"/>
                <a:ea typeface="楷体" panose="02010609060101010101" charset="-122"/>
              </a:rPr>
              <a:t>感激和怀念之情</a:t>
            </a:r>
            <a:r>
              <a:rPr lang="zh-CN" altLang="en-US" sz="4800" b="1" smtClean="0">
                <a:solidFill>
                  <a:srgbClr val="0000FF"/>
                </a:solidFill>
                <a:latin typeface="楷体" panose="02010609060101010101" charset="-122"/>
                <a:ea typeface="楷体" panose="02010609060101010101" charset="-122"/>
              </a:rPr>
              <a:t>。</a:t>
            </a:r>
            <a:endParaRPr lang="zh-CN" altLang="en-US" sz="4800" b="1" smtClean="0">
              <a:solidFill>
                <a:srgbClr val="0000FF"/>
              </a:solidFill>
              <a:latin typeface="楷体" panose="02010609060101010101" charset="-122"/>
              <a:ea typeface="楷体" panose="02010609060101010101" charset="-122"/>
            </a:endParaRPr>
          </a:p>
        </p:txBody>
      </p:sp>
      <p:sp>
        <p:nvSpPr>
          <p:cNvPr id="10" name="矩形 9"/>
          <p:cNvSpPr/>
          <p:nvPr/>
        </p:nvSpPr>
        <p:spPr>
          <a:xfrm>
            <a:off x="139675" y="48013"/>
            <a:ext cx="7334301" cy="583565"/>
          </a:xfrm>
          <a:prstGeom prst="rect">
            <a:avLst/>
          </a:prstGeom>
        </p:spPr>
        <p:txBody>
          <a:bodyPr wrap="square">
            <a:spAutoFit/>
          </a:bodyPr>
          <a:lstStyle/>
          <a:p>
            <a:pPr lvl="0"/>
            <a:r>
              <a:rPr lang="zh-CN" altLang="en-US" sz="3200" b="1" smtClean="0">
                <a:solidFill>
                  <a:srgbClr val="FF0000"/>
                </a:solidFill>
                <a:latin typeface="宋体" panose="02010600030101010101" pitchFamily="2" charset="-122"/>
              </a:rPr>
              <a:t>专题阅读一</a:t>
            </a:r>
            <a:r>
              <a:rPr lang="en-US" altLang="zh-CN" sz="3200" b="1" smtClean="0">
                <a:solidFill>
                  <a:srgbClr val="FF0000"/>
                </a:solidFill>
                <a:latin typeface="宋体" panose="02010600030101010101" pitchFamily="2" charset="-122"/>
              </a:rPr>
              <a:t> 《</a:t>
            </a:r>
            <a:r>
              <a:rPr lang="zh-CN" altLang="en-US" sz="3200" b="1" smtClean="0">
                <a:solidFill>
                  <a:srgbClr val="FF0000"/>
                </a:solidFill>
                <a:latin typeface="宋体" panose="02010600030101010101" pitchFamily="2" charset="-122"/>
              </a:rPr>
              <a:t>阿长与山海经</a:t>
            </a:r>
            <a:r>
              <a:rPr lang="en-US" altLang="zh-CN" sz="3200" b="1" smtClean="0">
                <a:solidFill>
                  <a:srgbClr val="FF0000"/>
                </a:solidFill>
                <a:latin typeface="宋体" panose="02010600030101010101" pitchFamily="2" charset="-122"/>
              </a:rPr>
              <a:t>》</a:t>
            </a:r>
            <a:endParaRPr lang="en-US" altLang="zh-CN" sz="3200" b="1" smtClean="0">
              <a:solidFill>
                <a:srgbClr val="FF0000"/>
              </a:solidFill>
              <a:latin typeface="宋体" panose="02010600030101010101" pitchFamily="2" charset="-122"/>
            </a:endParaRPr>
          </a:p>
        </p:txBody>
      </p:sp>
      <p:sp>
        <p:nvSpPr>
          <p:cNvPr id="11" name="矩形 10"/>
          <p:cNvSpPr/>
          <p:nvPr/>
        </p:nvSpPr>
        <p:spPr>
          <a:xfrm>
            <a:off x="139700" y="513080"/>
            <a:ext cx="12052300" cy="1051560"/>
          </a:xfrm>
          <a:prstGeom prst="rect">
            <a:avLst/>
          </a:prstGeom>
        </p:spPr>
        <p:txBody>
          <a:bodyPr vert="horz" wrap="square" lIns="91440" tIns="45720" rIns="91440" bIns="45720" rtlCol="0">
            <a:normAutofit fontScale="90000" lnSpcReduction="10000"/>
          </a:bodyPr>
          <a:lstStyle/>
          <a:p>
            <a:pPr lvl="0" algn="l">
              <a:lnSpc>
                <a:spcPct val="90000"/>
              </a:lnSpc>
              <a:spcBef>
                <a:spcPts val="1000"/>
              </a:spcBef>
              <a:buClrTx/>
              <a:buSzTx/>
              <a:buFont typeface="Arial" panose="020B0604020202020204" pitchFamily="34" charset="0"/>
            </a:pPr>
            <a:r>
              <a:rPr lang="en-US" altLang="zh-CN" sz="4000" b="1">
                <a:latin typeface="楷体" panose="02010609060101010101" charset="-122"/>
                <a:ea typeface="楷体" panose="02010609060101010101" charset="-122"/>
                <a:cs typeface="楷体" panose="02010609060101010101" charset="-122"/>
                <a:sym typeface="+mn-ea"/>
              </a:rPr>
              <a:t>1．文章围绕阿长写了哪些事？重点写了什么？</a:t>
            </a:r>
            <a:r>
              <a:rPr lang="zh-CN" altLang="en-US" sz="4000" b="1">
                <a:latin typeface="楷体" panose="02010609060101010101" charset="-122"/>
                <a:ea typeface="楷体" panose="02010609060101010101" charset="-122"/>
                <a:cs typeface="楷体" panose="02010609060101010101" charset="-122"/>
                <a:sym typeface="+mn-ea"/>
              </a:rPr>
              <a:t>是如何安排材料的？</a:t>
            </a:r>
            <a:r>
              <a:rPr lang="en-US" altLang="zh-CN" sz="4000" b="1">
                <a:latin typeface="楷体" panose="02010609060101010101" charset="-122"/>
                <a:ea typeface="楷体" panose="02010609060101010101" charset="-122"/>
                <a:cs typeface="楷体" panose="02010609060101010101" charset="-122"/>
                <a:sym typeface="+mn-ea"/>
              </a:rPr>
              <a:t> </a:t>
            </a: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12" name="矩形 11"/>
          <p:cNvSpPr/>
          <p:nvPr/>
        </p:nvSpPr>
        <p:spPr>
          <a:xfrm>
            <a:off x="139700" y="1221105"/>
            <a:ext cx="11766550" cy="2306955"/>
          </a:xfrm>
          <a:prstGeom prst="rect">
            <a:avLst/>
          </a:prstGeom>
        </p:spPr>
        <p:txBody>
          <a:bodyPr wrap="square">
            <a:spAutoFit/>
          </a:bodyPr>
          <a:lstStyle/>
          <a:p>
            <a:r>
              <a:rPr lang="zh-CN" altLang="en-US" sz="3600" b="1" smtClean="0">
                <a:solidFill>
                  <a:schemeClr val="accent5">
                    <a:lumMod val="50000"/>
                  </a:schemeClr>
                </a:solidFill>
                <a:latin typeface="楷体" panose="02010609060101010101" charset="-122"/>
                <a:ea typeface="楷体" panose="02010609060101010101" charset="-122"/>
              </a:rPr>
              <a:t>①“谋杀”“我”的隐鼠。②“切切察察的毛病”。③摆“大”字的睡相。④令人厌烦的“种种规矩”。⑤“长毛”的故事。⑥为“我”寻来</a:t>
            </a:r>
            <a:r>
              <a:rPr lang="en-US" altLang="zh-CN" sz="3600" b="1" smtClean="0">
                <a:solidFill>
                  <a:schemeClr val="accent5">
                    <a:lumMod val="50000"/>
                  </a:schemeClr>
                </a:solidFill>
                <a:latin typeface="楷体" panose="02010609060101010101" charset="-122"/>
                <a:ea typeface="楷体" panose="02010609060101010101" charset="-122"/>
              </a:rPr>
              <a:t>《</a:t>
            </a:r>
            <a:r>
              <a:rPr lang="en-US" sz="3600" b="1" smtClean="0">
                <a:solidFill>
                  <a:schemeClr val="accent5">
                    <a:lumMod val="50000"/>
                  </a:schemeClr>
                </a:solidFill>
                <a:latin typeface="楷体" panose="02010609060101010101" charset="-122"/>
                <a:ea typeface="楷体" panose="02010609060101010101" charset="-122"/>
              </a:rPr>
              <a:t> </a:t>
            </a:r>
            <a:r>
              <a:rPr lang="zh-CN" altLang="en-US" sz="3600" b="1" smtClean="0">
                <a:solidFill>
                  <a:schemeClr val="accent5">
                    <a:lumMod val="50000"/>
                  </a:schemeClr>
                </a:solidFill>
                <a:latin typeface="楷体" panose="02010609060101010101" charset="-122"/>
                <a:ea typeface="楷体" panose="02010609060101010101" charset="-122"/>
              </a:rPr>
              <a:t>山海经</a:t>
            </a:r>
            <a:r>
              <a:rPr lang="en-US" altLang="zh-CN" sz="3600" b="1" smtClean="0">
                <a:solidFill>
                  <a:schemeClr val="accent5">
                    <a:lumMod val="50000"/>
                  </a:schemeClr>
                </a:solidFill>
                <a:latin typeface="楷体" panose="02010609060101010101" charset="-122"/>
                <a:ea typeface="楷体" panose="02010609060101010101" charset="-122"/>
              </a:rPr>
              <a:t>》</a:t>
            </a:r>
            <a:r>
              <a:rPr lang="zh-CN" altLang="en-US" sz="3600" b="1" smtClean="0">
                <a:solidFill>
                  <a:schemeClr val="accent5">
                    <a:lumMod val="50000"/>
                  </a:schemeClr>
                </a:solidFill>
                <a:latin typeface="楷体" panose="02010609060101010101" charset="-122"/>
                <a:ea typeface="楷体" panose="02010609060101010101" charset="-122"/>
              </a:rPr>
              <a:t>。</a:t>
            </a:r>
            <a:r>
              <a:rPr lang="en-US" sz="3600" b="1" smtClean="0">
                <a:solidFill>
                  <a:schemeClr val="accent5">
                    <a:lumMod val="50000"/>
                  </a:schemeClr>
                </a:solidFill>
                <a:latin typeface="楷体" panose="02010609060101010101" charset="-122"/>
                <a:ea typeface="楷体" panose="02010609060101010101" charset="-122"/>
              </a:rPr>
              <a:t>(</a:t>
            </a:r>
            <a:r>
              <a:rPr lang="zh-CN" altLang="en-US" sz="3600" b="1" smtClean="0">
                <a:solidFill>
                  <a:schemeClr val="accent5">
                    <a:lumMod val="50000"/>
                  </a:schemeClr>
                </a:solidFill>
                <a:latin typeface="楷体" panose="02010609060101010101" charset="-122"/>
                <a:ea typeface="楷体" panose="02010609060101010101" charset="-122"/>
              </a:rPr>
              <a:t>重点</a:t>
            </a:r>
            <a:r>
              <a:rPr lang="en-US" sz="3600" b="1" smtClean="0">
                <a:solidFill>
                  <a:schemeClr val="accent5">
                    <a:lumMod val="50000"/>
                  </a:schemeClr>
                </a:solidFill>
                <a:latin typeface="楷体" panose="02010609060101010101" charset="-122"/>
                <a:ea typeface="楷体" panose="02010609060101010101" charset="-122"/>
              </a:rPr>
              <a:t>)</a:t>
            </a:r>
            <a:endParaRPr lang="en-US" sz="3600" b="1" smtClean="0">
              <a:solidFill>
                <a:schemeClr val="accent5">
                  <a:lumMod val="50000"/>
                </a:schemeClr>
              </a:solidFill>
              <a:latin typeface="楷体" panose="02010609060101010101" charset="-122"/>
              <a:ea typeface="楷体" panose="02010609060101010101" charset="-122"/>
            </a:endParaRPr>
          </a:p>
          <a:p>
            <a:r>
              <a:rPr lang="zh-CN" altLang="en-US" sz="3600" b="1" smtClean="0">
                <a:solidFill>
                  <a:srgbClr val="0000FF"/>
                </a:solidFill>
                <a:latin typeface="楷体" panose="02010609060101010101" charset="-122"/>
                <a:ea typeface="楷体" panose="02010609060101010101" charset="-122"/>
                <a:sym typeface="+mn-ea"/>
              </a:rPr>
              <a:t>文章是按作者对长妈妈的感情变化组织安排材料的。</a:t>
            </a:r>
            <a:endParaRPr lang="zh-CN" altLang="en-US" sz="3600" b="1" smtClean="0">
              <a:solidFill>
                <a:srgbClr val="0000FF"/>
              </a:solidFill>
              <a:latin typeface="楷体" panose="02010609060101010101" charset="-122"/>
              <a:ea typeface="楷体" panose="02010609060101010101" charset="-122"/>
              <a:sym typeface="+mn-ea"/>
            </a:endParaRPr>
          </a:p>
        </p:txBody>
      </p:sp>
      <p:sp>
        <p:nvSpPr>
          <p:cNvPr id="13" name="矩形 12"/>
          <p:cNvSpPr/>
          <p:nvPr/>
        </p:nvSpPr>
        <p:spPr>
          <a:xfrm>
            <a:off x="139026" y="3294377"/>
            <a:ext cx="11049077" cy="583565"/>
          </a:xfrm>
          <a:prstGeom prst="rect">
            <a:avLst/>
          </a:prstGeom>
        </p:spPr>
        <p:txBody>
          <a:bodyPr vert="horz" wrap="square" lIns="91440" tIns="45720" rIns="91440" bIns="45720" rtlCol="0">
            <a:noAutofit/>
          </a:bodyPr>
          <a:lstStyle/>
          <a:p>
            <a:pPr lvl="0" algn="l">
              <a:lnSpc>
                <a:spcPct val="90000"/>
              </a:lnSpc>
              <a:spcBef>
                <a:spcPts val="1000"/>
              </a:spcBef>
              <a:buClrTx/>
              <a:buSzTx/>
              <a:buFont typeface="Arial" panose="020B0604020202020204" pitchFamily="34" charset="0"/>
            </a:pPr>
            <a:r>
              <a:rPr lang="en-US" altLang="zh-CN" sz="3600" b="1">
                <a:latin typeface="楷体" panose="02010609060101010101" charset="-122"/>
                <a:ea typeface="楷体" panose="02010609060101010101" charset="-122"/>
                <a:cs typeface="楷体" panose="02010609060101010101" charset="-122"/>
                <a:sym typeface="+mn-ea"/>
              </a:rPr>
              <a:t>2．阿长是怎样的一位旧中国劳动妇女？</a:t>
            </a:r>
            <a:endParaRPr lang="en-US" altLang="zh-CN" sz="3600" b="1">
              <a:latin typeface="楷体" panose="02010609060101010101" charset="-122"/>
              <a:ea typeface="楷体" panose="02010609060101010101" charset="-122"/>
              <a:cs typeface="楷体" panose="02010609060101010101" charset="-122"/>
              <a:sym typeface="+mn-ea"/>
            </a:endParaRPr>
          </a:p>
        </p:txBody>
      </p:sp>
      <p:sp>
        <p:nvSpPr>
          <p:cNvPr id="14" name="矩形 13"/>
          <p:cNvSpPr/>
          <p:nvPr/>
        </p:nvSpPr>
        <p:spPr>
          <a:xfrm>
            <a:off x="164465" y="3877945"/>
            <a:ext cx="12052935" cy="1753235"/>
          </a:xfrm>
          <a:prstGeom prst="rect">
            <a:avLst/>
          </a:prstGeom>
        </p:spPr>
        <p:txBody>
          <a:bodyPr wrap="square">
            <a:spAutoFit/>
          </a:bodyPr>
          <a:lstStyle/>
          <a:p>
            <a:pPr fontAlgn="auto"/>
            <a:r>
              <a:rPr lang="zh-CN" altLang="en-US" sz="3600" b="1" smtClean="0">
                <a:solidFill>
                  <a:srgbClr val="0000FF"/>
                </a:solidFill>
                <a:latin typeface="楷体" panose="02010609060101010101" charset="-122"/>
                <a:ea typeface="楷体" panose="02010609060101010101" charset="-122"/>
              </a:rPr>
              <a:t>阿长饶舌、多事、有许多繁文缛节，愚昧无知、略带粗野，但又爽朗、热情、乐于帮助别人，她有着淳朴、宽厚、仁慈的美德。</a:t>
            </a:r>
            <a:endParaRPr lang="zh-CN" altLang="en-US" sz="3600" b="1" smtClean="0">
              <a:solidFill>
                <a:srgbClr val="0000FF"/>
              </a:solidFill>
              <a:latin typeface="楷体" panose="02010609060101010101" charset="-122"/>
              <a:ea typeface="楷体" panose="02010609060101010101" charset="-122"/>
            </a:endParaRPr>
          </a:p>
        </p:txBody>
      </p:sp>
      <p:sp>
        <p:nvSpPr>
          <p:cNvPr id="15" name="矩形 14"/>
          <p:cNvSpPr/>
          <p:nvPr/>
        </p:nvSpPr>
        <p:spPr>
          <a:xfrm>
            <a:off x="250151" y="5607693"/>
            <a:ext cx="8107680" cy="583565"/>
          </a:xfrm>
          <a:prstGeom prst="rect">
            <a:avLst/>
          </a:prstGeom>
        </p:spPr>
        <p:txBody>
          <a:bodyPr vert="horz" wrap="square" lIns="91440" tIns="45720" rIns="91440" bIns="45720" rtlCol="0">
            <a:noAutofit/>
          </a:bodyPr>
          <a:lstStyle/>
          <a:p>
            <a:pPr lvl="0" algn="l">
              <a:lnSpc>
                <a:spcPct val="90000"/>
              </a:lnSpc>
              <a:spcBef>
                <a:spcPts val="1000"/>
              </a:spcBef>
              <a:buClrTx/>
              <a:buSzTx/>
              <a:buFont typeface="Arial" panose="020B0604020202020204" pitchFamily="34" charset="0"/>
            </a:pPr>
            <a:r>
              <a:rPr lang="en-US" altLang="zh-CN" sz="3600" b="1">
                <a:latin typeface="楷体" panose="02010609060101010101" charset="-122"/>
                <a:ea typeface="楷体" panose="02010609060101010101" charset="-122"/>
                <a:cs typeface="楷体" panose="02010609060101010101" charset="-122"/>
                <a:sym typeface="+mn-ea"/>
              </a:rPr>
              <a:t>3．鲁迅对阿长</a:t>
            </a:r>
            <a:r>
              <a:rPr lang="zh-CN" altLang="en-US" sz="3600" b="1">
                <a:latin typeface="楷体" panose="02010609060101010101" charset="-122"/>
                <a:ea typeface="楷体" panose="02010609060101010101" charset="-122"/>
                <a:cs typeface="楷体" panose="02010609060101010101" charset="-122"/>
                <a:sym typeface="+mn-ea"/>
              </a:rPr>
              <a:t>怀着怎样</a:t>
            </a:r>
            <a:r>
              <a:rPr lang="en-US" altLang="zh-CN" sz="3600" b="1">
                <a:latin typeface="楷体" panose="02010609060101010101" charset="-122"/>
                <a:ea typeface="楷体" panose="02010609060101010101" charset="-122"/>
                <a:cs typeface="楷体" panose="02010609060101010101" charset="-122"/>
                <a:sym typeface="+mn-ea"/>
              </a:rPr>
              <a:t>的感情</a:t>
            </a:r>
            <a:r>
              <a:rPr lang="zh-CN" altLang="en-US" sz="3600" b="1">
                <a:latin typeface="楷体" panose="02010609060101010101" charset="-122"/>
                <a:ea typeface="楷体" panose="02010609060101010101" charset="-122"/>
                <a:cs typeface="楷体" panose="02010609060101010101" charset="-122"/>
                <a:sym typeface="+mn-ea"/>
              </a:rPr>
              <a:t>？</a:t>
            </a:r>
            <a:endParaRPr lang="zh-CN" altLang="en-US" sz="3600" b="1">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97413" y="-19"/>
            <a:ext cx="4246880" cy="583565"/>
          </a:xfrm>
          <a:prstGeom prst="rect">
            <a:avLst/>
          </a:prstGeom>
        </p:spPr>
        <p:txBody>
          <a:bodyPr wrap="none">
            <a:spAutoFit/>
          </a:bodyPr>
          <a:lstStyle/>
          <a:p>
            <a:pPr algn="l"/>
            <a:r>
              <a:rPr lang="zh-CN" altLang="en-US" sz="3200" b="1" smtClean="0">
                <a:solidFill>
                  <a:srgbClr val="FF0000"/>
                </a:solidFill>
                <a:latin typeface="宋体" panose="02010600030101010101" pitchFamily="2" charset="-122"/>
                <a:sym typeface="+mn-ea"/>
              </a:rPr>
              <a:t>专题阅读二</a:t>
            </a:r>
            <a:r>
              <a:rPr lang="en-US" altLang="zh-CN" sz="3200" b="1" smtClean="0">
                <a:solidFill>
                  <a:srgbClr val="FF0000"/>
                </a:solidFill>
                <a:latin typeface="宋体" panose="02010600030101010101" pitchFamily="2" charset="-122"/>
              </a:rPr>
              <a:t>《</a:t>
            </a:r>
            <a:r>
              <a:rPr lang="zh-CN" altLang="en-US" sz="3200" b="1" smtClean="0">
                <a:solidFill>
                  <a:srgbClr val="FF0000"/>
                </a:solidFill>
                <a:latin typeface="宋体" panose="02010600030101010101" pitchFamily="2" charset="-122"/>
              </a:rPr>
              <a:t>五猖会</a:t>
            </a:r>
            <a:r>
              <a:rPr lang="en-US" altLang="zh-CN" sz="3200" b="1" smtClean="0">
                <a:solidFill>
                  <a:srgbClr val="FF0000"/>
                </a:solidFill>
                <a:latin typeface="宋体" panose="02010600030101010101" pitchFamily="2" charset="-122"/>
              </a:rPr>
              <a:t>》</a:t>
            </a:r>
            <a:endParaRPr lang="en-US" altLang="zh-CN" sz="3200" b="1" smtClean="0">
              <a:solidFill>
                <a:srgbClr val="FF0000"/>
              </a:solidFill>
              <a:latin typeface="宋体" panose="02010600030101010101" pitchFamily="2" charset="-122"/>
            </a:endParaRPr>
          </a:p>
        </p:txBody>
      </p:sp>
      <p:sp>
        <p:nvSpPr>
          <p:cNvPr id="8" name="矩形 7"/>
          <p:cNvSpPr/>
          <p:nvPr/>
        </p:nvSpPr>
        <p:spPr>
          <a:xfrm>
            <a:off x="197485" y="583565"/>
            <a:ext cx="11994515" cy="1076325"/>
          </a:xfrm>
          <a:prstGeom prst="rect">
            <a:avLst/>
          </a:prstGeom>
        </p:spPr>
        <p:txBody>
          <a:bodyPr vert="horz" wrap="square" lIns="91440" tIns="45720" rIns="91440" bIns="45720" rtlCol="0">
            <a:normAutofit/>
          </a:bodyPr>
          <a:lstStyle/>
          <a:p>
            <a:pPr lvl="0" algn="l">
              <a:lnSpc>
                <a:spcPct val="90000"/>
              </a:lnSpc>
              <a:spcBef>
                <a:spcPts val="1000"/>
              </a:spcBef>
              <a:buClrTx/>
              <a:buSzTx/>
              <a:buFont typeface="Arial" panose="020B0604020202020204" pitchFamily="34" charset="0"/>
            </a:pPr>
            <a:r>
              <a:rPr lang="en-US" altLang="zh-CN" sz="3600" b="1">
                <a:latin typeface="楷体" panose="02010609060101010101" charset="-122"/>
                <a:ea typeface="楷体" panose="02010609060101010101" charset="-122"/>
                <a:cs typeface="楷体" panose="02010609060101010101" charset="-122"/>
                <a:sym typeface="+mn-ea"/>
              </a:rPr>
              <a:t>1．结合具体语句说说“我”对“五猖会”持怎样的态度。</a:t>
            </a:r>
            <a:endParaRPr lang="en-US" altLang="zh-CN" sz="3600" b="1">
              <a:latin typeface="楷体" panose="02010609060101010101" charset="-122"/>
              <a:ea typeface="楷体" panose="02010609060101010101" charset="-122"/>
              <a:cs typeface="楷体" panose="02010609060101010101" charset="-122"/>
              <a:sym typeface="+mn-ea"/>
            </a:endParaRPr>
          </a:p>
        </p:txBody>
      </p:sp>
      <p:sp>
        <p:nvSpPr>
          <p:cNvPr id="9" name="矩形 8"/>
          <p:cNvSpPr/>
          <p:nvPr/>
        </p:nvSpPr>
        <p:spPr>
          <a:xfrm>
            <a:off x="197691" y="1076318"/>
            <a:ext cx="11284419" cy="1322070"/>
          </a:xfrm>
          <a:prstGeom prst="rect">
            <a:avLst/>
          </a:prstGeom>
        </p:spPr>
        <p:txBody>
          <a:bodyPr wrap="square">
            <a:spAutoFit/>
          </a:bodyPr>
          <a:lstStyle/>
          <a:p>
            <a:r>
              <a:rPr lang="zh-CN" altLang="en-US" sz="4000" b="1" smtClean="0">
                <a:solidFill>
                  <a:srgbClr val="FF0000"/>
                </a:solidFill>
                <a:latin typeface="楷体" panose="02010609060101010101" charset="-122"/>
                <a:ea typeface="楷体" panose="02010609060101010101" charset="-122"/>
              </a:rPr>
              <a:t>热切盼望</a:t>
            </a:r>
            <a:r>
              <a:rPr lang="zh-CN" altLang="en-US" sz="4000" b="1" smtClean="0">
                <a:solidFill>
                  <a:srgbClr val="0000FF"/>
                </a:solidFill>
                <a:latin typeface="楷体" panose="02010609060101010101" charset="-122"/>
                <a:ea typeface="楷体" panose="02010609060101010101" charset="-122"/>
              </a:rPr>
              <a:t>。我笑着跳着，催他们要搬得快。</a:t>
            </a:r>
            <a:r>
              <a:rPr lang="en-US" sz="4000" b="1" smtClean="0">
                <a:solidFill>
                  <a:srgbClr val="0000FF"/>
                </a:solidFill>
                <a:latin typeface="楷体" panose="02010609060101010101" charset="-122"/>
                <a:ea typeface="楷体" panose="02010609060101010101" charset="-122"/>
              </a:rPr>
              <a:t>(</a:t>
            </a:r>
            <a:r>
              <a:rPr lang="zh-CN" altLang="en-US" sz="4000" b="1" smtClean="0">
                <a:solidFill>
                  <a:srgbClr val="0000FF"/>
                </a:solidFill>
                <a:latin typeface="楷体" panose="02010609060101010101" charset="-122"/>
                <a:ea typeface="楷体" panose="02010609060101010101" charset="-122"/>
              </a:rPr>
              <a:t>高兴、迫不及待</a:t>
            </a:r>
            <a:r>
              <a:rPr lang="en-US" sz="4000" b="1" smtClean="0">
                <a:solidFill>
                  <a:srgbClr val="0000FF"/>
                </a:solidFill>
                <a:latin typeface="楷体" panose="02010609060101010101" charset="-122"/>
                <a:ea typeface="楷体" panose="02010609060101010101" charset="-122"/>
              </a:rPr>
              <a:t>)</a:t>
            </a:r>
            <a:endParaRPr lang="zh-CN" altLang="en-US" sz="4000" b="1">
              <a:solidFill>
                <a:srgbClr val="0000FF"/>
              </a:solidFill>
              <a:latin typeface="楷体" panose="02010609060101010101" charset="-122"/>
              <a:ea typeface="楷体" panose="02010609060101010101" charset="-122"/>
            </a:endParaRPr>
          </a:p>
        </p:txBody>
      </p:sp>
      <p:sp>
        <p:nvSpPr>
          <p:cNvPr id="10" name="矩形 9"/>
          <p:cNvSpPr/>
          <p:nvPr/>
        </p:nvSpPr>
        <p:spPr>
          <a:xfrm>
            <a:off x="219710" y="2891155"/>
            <a:ext cx="11736705" cy="1076325"/>
          </a:xfrm>
          <a:prstGeom prst="rect">
            <a:avLst/>
          </a:prstGeom>
        </p:spPr>
        <p:txBody>
          <a:bodyPr vert="horz" wrap="square" lIns="91440" tIns="45720" rIns="91440" bIns="45720" rtlCol="0">
            <a:normAutofit lnSpcReduction="20000"/>
          </a:bodyPr>
          <a:lstStyle/>
          <a:p>
            <a:pPr lvl="0" algn="l">
              <a:lnSpc>
                <a:spcPct val="90000"/>
              </a:lnSpc>
              <a:spcBef>
                <a:spcPts val="1000"/>
              </a:spcBef>
              <a:buClrTx/>
              <a:buSzTx/>
              <a:buFont typeface="Arial" panose="020B0604020202020204" pitchFamily="34" charset="0"/>
            </a:pPr>
            <a:r>
              <a:rPr lang="en-US" altLang="zh-CN" sz="4000" b="1">
                <a:latin typeface="楷体" panose="02010609060101010101" charset="-122"/>
                <a:ea typeface="楷体" panose="02010609060101010101" charset="-122"/>
                <a:cs typeface="楷体" panose="02010609060101010101" charset="-122"/>
                <a:sym typeface="+mn-ea"/>
              </a:rPr>
              <a:t>2．“我”在热切盼望去看 “五猖会”时却遇到了父亲要“我”背书，“我”的心情如何？</a:t>
            </a: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11" name="矩形 10"/>
          <p:cNvSpPr/>
          <p:nvPr/>
        </p:nvSpPr>
        <p:spPr>
          <a:xfrm>
            <a:off x="219710" y="4305935"/>
            <a:ext cx="11994515" cy="1938020"/>
          </a:xfrm>
          <a:prstGeom prst="rect">
            <a:avLst/>
          </a:prstGeom>
        </p:spPr>
        <p:txBody>
          <a:bodyPr wrap="square">
            <a:spAutoFit/>
          </a:bodyPr>
          <a:lstStyle/>
          <a:p>
            <a:pPr fontAlgn="auto"/>
            <a:r>
              <a:rPr lang="zh-CN" altLang="en-US" sz="4000" b="1" smtClean="0">
                <a:solidFill>
                  <a:srgbClr val="0000FF"/>
                </a:solidFill>
                <a:latin typeface="楷体" panose="02010609060101010101" charset="-122"/>
                <a:ea typeface="楷体" panose="02010609060101010101" charset="-122"/>
              </a:rPr>
              <a:t>“我似乎从头上浇了一盆冷水。但是，有什么法子呢？自然是读着，读着，强记着，</a:t>
            </a:r>
            <a:r>
              <a:rPr lang="en-US" sz="4000" b="1" smtClean="0">
                <a:solidFill>
                  <a:srgbClr val="0000FF"/>
                </a:solidFill>
                <a:latin typeface="楷体" panose="02010609060101010101" charset="-122"/>
                <a:ea typeface="楷体" panose="02010609060101010101" charset="-122"/>
              </a:rPr>
              <a:t>——</a:t>
            </a:r>
            <a:r>
              <a:rPr lang="zh-CN" altLang="en-US" sz="4000" b="1" smtClean="0">
                <a:solidFill>
                  <a:srgbClr val="0000FF"/>
                </a:solidFill>
                <a:latin typeface="楷体" panose="02010609060101010101" charset="-122"/>
                <a:ea typeface="楷体" panose="02010609060101010101" charset="-122"/>
              </a:rPr>
              <a:t>而且要背出来 。”</a:t>
            </a:r>
            <a:r>
              <a:rPr lang="en-US" sz="4000" b="1" smtClean="0">
                <a:solidFill>
                  <a:srgbClr val="0000FF"/>
                </a:solidFill>
                <a:latin typeface="楷体" panose="02010609060101010101" charset="-122"/>
                <a:ea typeface="楷体" panose="02010609060101010101" charset="-122"/>
              </a:rPr>
              <a:t>(</a:t>
            </a:r>
            <a:r>
              <a:rPr lang="zh-CN" altLang="en-US" sz="4000" b="1" smtClean="0">
                <a:solidFill>
                  <a:srgbClr val="0000FF"/>
                </a:solidFill>
                <a:latin typeface="楷体" panose="02010609060101010101" charset="-122"/>
                <a:ea typeface="楷体" panose="02010609060101010101" charset="-122"/>
              </a:rPr>
              <a:t>不情愿、无奈、痛苦的煎熬</a:t>
            </a:r>
            <a:r>
              <a:rPr lang="en-US" sz="4000" b="1" smtClean="0">
                <a:solidFill>
                  <a:srgbClr val="0000FF"/>
                </a:solidFill>
                <a:latin typeface="楷体" panose="02010609060101010101" charset="-122"/>
                <a:ea typeface="楷体" panose="02010609060101010101" charset="-122"/>
              </a:rPr>
              <a:t>)</a:t>
            </a:r>
            <a:endParaRPr lang="zh-CN" altLang="en-US" sz="4000" b="1">
              <a:solidFill>
                <a:srgbClr val="0000FF"/>
              </a:solidFill>
              <a:latin typeface="楷体" panose="02010609060101010101" charset="-122"/>
              <a:ea typeface="楷体" panose="02010609060101010101"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0"/>
            <a:ext cx="12191365" cy="3723005"/>
          </a:xfrm>
          <a:prstGeom prst="rect">
            <a:avLst/>
          </a:prstGeom>
          <a:noFill/>
        </p:spPr>
        <p:txBody>
          <a:bodyPr wrap="square" rtlCol="0" anchor="t">
            <a:sp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3.说说你对选文结尾处画横线句子含义的理解。</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solidFill>
                  <a:schemeClr val="accent5">
                    <a:lumMod val="50000"/>
                  </a:schemeClr>
                </a:solidFill>
                <a:latin typeface="楷体" panose="02010609060101010101" charset="-122"/>
                <a:ea typeface="楷体" panose="02010609060101010101" charset="-122"/>
                <a:cs typeface="楷体" panose="02010609060101010101" charset="-122"/>
                <a:sym typeface="+mn-ea"/>
              </a:rPr>
              <a:t>我至今一想起，还诧异我的父亲何以要在那时候叫我来背书。</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答：</a:t>
            </a:r>
            <a:r>
              <a:rPr lang="en-US" altLang="zh-CN" sz="4000" b="1">
                <a:solidFill>
                  <a:schemeClr val="accent5"/>
                </a:solidFill>
                <a:latin typeface="楷体" panose="02010609060101010101" charset="-122"/>
                <a:ea typeface="楷体" panose="02010609060101010101" charset="-122"/>
                <a:cs typeface="楷体" panose="02010609060101010101" charset="-122"/>
                <a:sym typeface="+mn-ea"/>
              </a:rPr>
              <a:t>时至今日，"我"依旧对父亲这一行为感到诧异、难以接受，表达了"我"对父亲在"我"看五猖会前逼"我"背书的不解与不满</a:t>
            </a:r>
            <a:r>
              <a:rPr lang="zh-CN" altLang="en-US" sz="4000" b="1">
                <a:solidFill>
                  <a:schemeClr val="accent5"/>
                </a:solidFill>
                <a:latin typeface="楷体" panose="02010609060101010101" charset="-122"/>
                <a:ea typeface="楷体" panose="02010609060101010101" charset="-122"/>
                <a:cs typeface="楷体" panose="02010609060101010101" charset="-122"/>
                <a:sym typeface="+mn-ea"/>
              </a:rPr>
              <a:t>，以及</a:t>
            </a:r>
            <a:r>
              <a:rPr lang="zh-CN" altLang="en-US" sz="4000" b="1" smtClean="0">
                <a:solidFill>
                  <a:schemeClr val="accent5"/>
                </a:solidFill>
                <a:latin typeface="楷体" panose="02010609060101010101" charset="-122"/>
                <a:ea typeface="楷体" panose="02010609060101010101" charset="-122"/>
                <a:sym typeface="+mn-ea"/>
              </a:rPr>
              <a:t>对父亲无视“我”的心理的无奈和厌烦的理性批判。</a:t>
            </a:r>
            <a:endParaRPr lang="zh-CN" altLang="en-US" sz="4000" b="1" smtClean="0">
              <a:solidFill>
                <a:schemeClr val="accent5"/>
              </a:solidFill>
              <a:latin typeface="楷体" panose="02010609060101010101" charset="-122"/>
              <a:ea typeface="楷体" panose="02010609060101010101" charset="-122"/>
              <a:sym typeface="+mn-ea"/>
            </a:endParaRPr>
          </a:p>
        </p:txBody>
      </p:sp>
      <p:sp>
        <p:nvSpPr>
          <p:cNvPr id="3" name="文本框 2"/>
          <p:cNvSpPr txBox="1"/>
          <p:nvPr/>
        </p:nvSpPr>
        <p:spPr>
          <a:xfrm>
            <a:off x="223520" y="3688715"/>
            <a:ext cx="11967845" cy="3169285"/>
          </a:xfrm>
          <a:prstGeom prst="rect">
            <a:avLst/>
          </a:prstGeom>
          <a:noFill/>
        </p:spPr>
        <p:txBody>
          <a:bodyPr wrap="square" rtlCol="0" anchor="t">
            <a:sp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4.结合具体语境，对选</a:t>
            </a:r>
            <a:r>
              <a:rPr lang="zh-CN" altLang="en-US" sz="4000" b="1">
                <a:latin typeface="楷体" panose="02010609060101010101" charset="-122"/>
                <a:ea typeface="楷体" panose="02010609060101010101" charset="-122"/>
                <a:cs typeface="楷体" panose="02010609060101010101" charset="-122"/>
                <a:sym typeface="+mn-ea"/>
              </a:rPr>
              <a:t>下面</a:t>
            </a:r>
            <a:r>
              <a:rPr lang="en-US" altLang="zh-CN" sz="4000" b="1">
                <a:latin typeface="楷体" panose="02010609060101010101" charset="-122"/>
                <a:ea typeface="楷体" panose="02010609060101010101" charset="-122"/>
                <a:cs typeface="楷体" panose="02010609060101010101" charset="-122"/>
                <a:sym typeface="+mn-ea"/>
              </a:rPr>
              <a:t>句子作简要赏析。</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solidFill>
                  <a:schemeClr val="accent5">
                    <a:lumMod val="50000"/>
                  </a:schemeClr>
                </a:solidFill>
                <a:latin typeface="楷体" panose="02010609060101010101" charset="-122"/>
                <a:ea typeface="楷体" panose="02010609060101010101" charset="-122"/>
                <a:cs typeface="楷体" panose="02010609060101010101" charset="-122"/>
                <a:sym typeface="+mn-ea"/>
              </a:rPr>
              <a:t>自然是读着，读着，强记着，——而且要背出来。</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示例一∶</a:t>
            </a:r>
            <a:r>
              <a:rPr lang="en-US" altLang="zh-CN" sz="4000" b="1">
                <a:solidFill>
                  <a:schemeClr val="accent5"/>
                </a:solidFill>
                <a:latin typeface="楷体" panose="02010609060101010101" charset="-122"/>
                <a:ea typeface="楷体" panose="02010609060101010101" charset="-122"/>
                <a:cs typeface="楷体" panose="02010609060101010101" charset="-122"/>
                <a:sym typeface="+mn-ea"/>
              </a:rPr>
              <a:t>运用了反复的修辞方法，强调了"我"背书时的痛苦无奈。</a:t>
            </a:r>
            <a:r>
              <a:rPr lang="en-US" altLang="zh-CN" sz="4000" b="1">
                <a:latin typeface="楷体" panose="02010609060101010101" charset="-122"/>
                <a:ea typeface="楷体" panose="02010609060101010101" charset="-122"/>
                <a:cs typeface="楷体" panose="02010609060101010101" charset="-122"/>
                <a:sym typeface="+mn-ea"/>
              </a:rPr>
              <a:t>示例二∶</a:t>
            </a:r>
            <a:r>
              <a:rPr lang="en-US" altLang="zh-CN" sz="4000" b="1">
                <a:solidFill>
                  <a:schemeClr val="accent5"/>
                </a:solidFill>
                <a:latin typeface="楷体" panose="02010609060101010101" charset="-122"/>
                <a:ea typeface="楷体" panose="02010609060101010101" charset="-122"/>
                <a:cs typeface="楷体" panose="02010609060101010101" charset="-122"/>
                <a:sym typeface="+mn-ea"/>
              </a:rPr>
              <a:t>运用"读""强记""背"等词语，表达了"我"背书时的痛苦无奈。</a:t>
            </a:r>
            <a:endParaRPr lang="en-US" altLang="zh-CN" sz="4000" b="1">
              <a:solidFill>
                <a:schemeClr val="accent5"/>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87655" y="184150"/>
            <a:ext cx="11616690" cy="6673850"/>
          </a:xfrm>
        </p:spPr>
        <p:txBody>
          <a:bodyPr vert="horz" lIns="91440" tIns="45720" rIns="91440" bIns="45720" rtlCol="0">
            <a:norm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5.选文运用了对比的写作方法，请找出一例，并作简要分析。</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示例∶</a:t>
            </a:r>
            <a:r>
              <a:rPr lang="en-US" altLang="zh-CN" sz="4000" b="1">
                <a:solidFill>
                  <a:schemeClr val="accent5"/>
                </a:solidFill>
                <a:latin typeface="楷体" panose="02010609060101010101" charset="-122"/>
                <a:ea typeface="楷体" panose="02010609060101010101" charset="-122"/>
                <a:cs typeface="楷体" panose="02010609060101010101" charset="-122"/>
                <a:sym typeface="+mn-ea"/>
              </a:rPr>
              <a:t>"我"在背书前盼望观看五猖会的兴奋心情，与背书后的扫兴形成了鲜明的对比，批判了强制教育对儿童天性的压制和摧残。</a:t>
            </a:r>
            <a:endParaRPr lang="en-US" altLang="zh-CN" sz="4000" b="1">
              <a:solidFill>
                <a:schemeClr val="accent5"/>
              </a:solidFill>
              <a:latin typeface="楷体" panose="02010609060101010101" charset="-122"/>
              <a:ea typeface="楷体" panose="02010609060101010101" charset="-122"/>
              <a:cs typeface="楷体" panose="02010609060101010101" charset="-122"/>
              <a:sym typeface="+mn-ea"/>
            </a:endParaRPr>
          </a:p>
        </p:txBody>
      </p:sp>
      <p:pic>
        <p:nvPicPr>
          <p:cNvPr id="134" name="图片 133"/>
          <p:cNvPicPr/>
          <p:nvPr/>
        </p:nvPicPr>
        <p:blipFill>
          <a:blip r:embed="rId1"/>
          <a:stretch>
            <a:fillRect/>
          </a:stretch>
        </p:blipFill>
        <p:spPr>
          <a:xfrm>
            <a:off x="10695305" y="5344160"/>
            <a:ext cx="1496060" cy="151447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5" name="文本占位符 28674"/>
          <p:cNvSpPr>
            <a:spLocks noGrp="1"/>
          </p:cNvSpPr>
          <p:nvPr>
            <p:ph type="body" idx="1"/>
          </p:nvPr>
        </p:nvSpPr>
        <p:spPr>
          <a:xfrm>
            <a:off x="0" y="111125"/>
            <a:ext cx="11975465" cy="6453505"/>
          </a:xfrm>
        </p:spPr>
        <p:txBody>
          <a:bodyPr vert="horz" lIns="91440" tIns="45720" rIns="91440" bIns="45720" rtlCol="0">
            <a:noAutofit/>
          </a:bodyPr>
          <a:lstStyle/>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5.</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《无常》</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6.</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《从百草园到三味书屋》</a:t>
            </a:r>
            <a:r>
              <a:rPr lang="en-US" altLang="zh-CN"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lnSpc>
                <a:spcPct val="80000"/>
              </a:lnSpc>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122555" y="4304665"/>
            <a:ext cx="12069445" cy="2553335"/>
          </a:xfrm>
          <a:prstGeom prst="rect">
            <a:avLst/>
          </a:prstGeom>
          <a:noFill/>
        </p:spPr>
        <p:txBody>
          <a:bodyPr wrap="square" rtlCol="0" anchor="t">
            <a:spAutoFit/>
          </a:bodyPr>
          <a:lstStyle/>
          <a:p>
            <a:r>
              <a:rPr lang="zh-CN" altLang="en-US" sz="4000" b="1" noProof="0" smtClean="0">
                <a:ln>
                  <a:noFill/>
                </a:ln>
                <a:effectLst/>
                <a:uLnTx/>
                <a:uFillTx/>
                <a:latin typeface="楷体" panose="02010609060101010101" charset="-122"/>
                <a:ea typeface="楷体" panose="02010609060101010101" charset="-122"/>
                <a:sym typeface="+mn-ea"/>
              </a:rPr>
              <a:t>描述了儿时在家中百草园得到的乐趣和在三味书屋读书的乏味生活，揭示了儿童广阔的生活趣味与束缚儿童天性的封建书塾教育的尖锐矛盾，表达了应让儿童健康活泼地成长的合理要求。</a:t>
            </a:r>
            <a:endParaRPr lang="zh-CN" altLang="en-US" sz="4000"/>
          </a:p>
        </p:txBody>
      </p:sp>
      <p:sp>
        <p:nvSpPr>
          <p:cNvPr id="3" name="文本框 2"/>
          <p:cNvSpPr txBox="1"/>
          <p:nvPr/>
        </p:nvSpPr>
        <p:spPr>
          <a:xfrm>
            <a:off x="121285" y="0"/>
            <a:ext cx="11949430" cy="3784600"/>
          </a:xfrm>
          <a:prstGeom prst="rect">
            <a:avLst/>
          </a:prstGeom>
          <a:noFill/>
        </p:spPr>
        <p:txBody>
          <a:bodyPr wrap="square" rtlCol="0" anchor="t">
            <a:spAutoFit/>
          </a:bodyPr>
          <a:lstStyle/>
          <a:p>
            <a:r>
              <a:rPr lang="en-US" altLang="zh-CN" sz="4000" b="1">
                <a:latin typeface="楷体" panose="02010609060101010101" charset="-122"/>
                <a:ea typeface="楷体" panose="02010609060101010101" charset="-122"/>
                <a:cs typeface="楷体" panose="02010609060101010101" charset="-122"/>
                <a:sym typeface="+mn-ea"/>
              </a:rPr>
              <a:t>         描述儿时在乡间迎神会和戏剧舞台上所见的“无常”形象，说明“无常”这个“鬼而人，理而情”，爽直而公正的形象受到民众的喜爱，是因为人间没有公正，恶人得不到恶报，而“公正的裁判是在阴间”。文章在夹叙夹议中，对打着“公理”、“正义”旗号的“正人君子”予以了辛辣的嘲讽。</a:t>
            </a:r>
            <a:endParaRPr lang="en-US" altLang="zh-CN" sz="4000" b="1">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8675">
                                            <p:txEl>
                                              <p:charRg st="135" end="151"/>
                                            </p:txEl>
                                          </p:spTgt>
                                        </p:tgtEl>
                                        <p:attrNameLst>
                                          <p:attrName>style.visibility</p:attrName>
                                        </p:attrNameLst>
                                      </p:cBhvr>
                                      <p:to>
                                        <p:strVal val="visible"/>
                                      </p:to>
                                    </p:set>
                                    <p:animEffect transition="in" filter="strips(downLeft)">
                                      <p:cBhvr>
                                        <p:cTn id="7" dur="500"/>
                                        <p:tgtEl>
                                          <p:spTgt spid="28675">
                                            <p:txEl>
                                              <p:charRg st="135" end="15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819400" y="457200"/>
            <a:ext cx="6172200" cy="1082675"/>
          </a:xfrm>
        </p:spPr>
        <p:txBody>
          <a:bodyPr/>
          <a:lstStyle/>
          <a:p>
            <a:pPr marL="0" indent="0">
              <a:buNone/>
            </a:pPr>
            <a:r>
              <a:rPr lang="zh-CN" altLang="en-US" sz="6000">
                <a:solidFill>
                  <a:srgbClr val="FF0000"/>
                </a:solidFill>
              </a:rPr>
              <a:t>实战训练场</a:t>
            </a:r>
            <a:endParaRPr lang="zh-CN" altLang="en-US" sz="6000">
              <a:solidFill>
                <a:srgbClr val="FF0000"/>
              </a:solidFill>
            </a:endParaRPr>
          </a:p>
        </p:txBody>
      </p:sp>
      <p:pic>
        <p:nvPicPr>
          <p:cNvPr id="131" name="图片 130"/>
          <p:cNvPicPr/>
          <p:nvPr/>
        </p:nvPicPr>
        <p:blipFill>
          <a:blip r:embed="rId1"/>
          <a:stretch>
            <a:fillRect/>
          </a:stretch>
        </p:blipFill>
        <p:spPr>
          <a:xfrm>
            <a:off x="635" y="1507490"/>
            <a:ext cx="12191365" cy="5349875"/>
          </a:xfrm>
          <a:prstGeom prst="rect">
            <a:avLst/>
          </a:prstGeom>
          <a:noFill/>
          <a:ln w="9525">
            <a:noFill/>
          </a:ln>
        </p:spPr>
      </p:pic>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7630" y="1193800"/>
            <a:ext cx="12017375" cy="5527040"/>
          </a:xfrm>
        </p:spPr>
        <p:txBody>
          <a:bodyPr vert="horz" lIns="91440" tIns="45720" rIns="91440" bIns="45720" rtlCol="0">
            <a:noAutofit/>
          </a:bodyPr>
          <a:lstStyle/>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踏破铁鞋无觅处，得来全不费工夫。"药引寻到了，然而还有一种特别的丸药∶败鼓皮丸。这"败鼓皮丸"就是用打破的旧鼓皮做成;水肿一名鼓胀，一用打破的鼓皮自然就可以克伏他。清朝的刚毅因为憎恨"洋鬼子"，预备打他们，练了些兵称作"虎神营"，取虎能食羊，神能伏鬼的意思，也就是这道理。可惜这一种神药，全城中只有一家出售的，离我家就有五里，但这却不像平地木那样，必须暗中摸索了，A先生开方之后，就恳切详细地给我们说明。</a:t>
            </a: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3074" name="标题 3073"/>
          <p:cNvSpPr>
            <a:spLocks noGrp="1"/>
          </p:cNvSpPr>
          <p:nvPr/>
        </p:nvSpPr>
        <p:spPr>
          <a:xfrm>
            <a:off x="2208530" y="0"/>
            <a:ext cx="7772400" cy="620395"/>
          </a:xfrm>
          <a:prstGeom prst="rect">
            <a:avLst/>
          </a:prstGeom>
          <a:noFill/>
          <a:ln w="9525">
            <a:noFill/>
          </a:ln>
        </p:spPr>
        <p:txBody>
          <a:bodyPr anchor="ctr" anchorCtr="0"/>
          <a:lstStyle>
            <a:lvl1pPr marL="0" lvl="0" indent="0" algn="ctr" defTabSz="914400" rtl="0" eaLnBrk="1" fontAlgn="base" latinLnBrk="0" hangingPunct="1">
              <a:lnSpc>
                <a:spcPct val="100000"/>
              </a:lnSpc>
              <a:spcBef>
                <a:spcPct val="0"/>
              </a:spcBef>
              <a:spcAft>
                <a:spcPct val="0"/>
              </a:spcAft>
              <a:buNone/>
              <a:defRPr sz="4500" b="0" i="0" u="none" kern="1200" baseline="0">
                <a:solidFill>
                  <a:schemeClr val="tx2"/>
                </a:solidFill>
                <a:latin typeface="+mj-lt"/>
                <a:ea typeface="+mj-ea"/>
                <a:cs typeface="+mj-cs"/>
              </a:defRPr>
            </a:lvl1pPr>
          </a:lstStyle>
          <a:p>
            <a:pPr defTabSz="914400">
              <a:buClrTx/>
              <a:buSzTx/>
              <a:buFontTx/>
              <a:buNone/>
            </a:pPr>
            <a:r>
              <a:rPr lang="en-US" altLang="zh-CN" sz="4400" b="1" kern="1200" baseline="0">
                <a:solidFill>
                  <a:srgbClr val="FF0000"/>
                </a:solidFill>
                <a:latin typeface="Arial" panose="020B0604020202020204" pitchFamily="34" charset="0"/>
                <a:ea typeface="宋体" panose="02010600030101010101" pitchFamily="2" charset="-122"/>
              </a:rPr>
              <a:t>《</a:t>
            </a:r>
            <a:r>
              <a:rPr lang="zh-CN" altLang="en-US" sz="4400" b="1" kern="1200" baseline="0">
                <a:solidFill>
                  <a:srgbClr val="FF0000"/>
                </a:solidFill>
                <a:latin typeface="Arial" panose="020B0604020202020204" pitchFamily="34" charset="0"/>
                <a:ea typeface="宋体" panose="02010600030101010101" pitchFamily="2" charset="-122"/>
              </a:rPr>
              <a:t>朝花夕拾</a:t>
            </a:r>
            <a:r>
              <a:rPr lang="en-US" altLang="zh-CN" sz="4400" b="1" kern="1200" baseline="0">
                <a:solidFill>
                  <a:srgbClr val="FF0000"/>
                </a:solidFill>
                <a:latin typeface="Arial" panose="020B0604020202020204" pitchFamily="34" charset="0"/>
                <a:ea typeface="宋体" panose="02010600030101010101" pitchFamily="2" charset="-122"/>
              </a:rPr>
              <a:t>》</a:t>
            </a:r>
            <a:r>
              <a:rPr lang="zh-CN" altLang="en-US" sz="4400" b="1" kern="1200" baseline="0">
                <a:solidFill>
                  <a:srgbClr val="FF0000"/>
                </a:solidFill>
                <a:latin typeface="Arial" panose="020B0604020202020204" pitchFamily="34" charset="0"/>
                <a:ea typeface="宋体" panose="02010600030101010101" pitchFamily="2" charset="-122"/>
              </a:rPr>
              <a:t>练习题（一）</a:t>
            </a:r>
            <a:endParaRPr lang="zh-CN" altLang="en-US" sz="4400" b="1" kern="1200" baseline="0">
              <a:solidFill>
                <a:srgbClr val="FF0000"/>
              </a:solidFill>
              <a:latin typeface="Arial" panose="020B0604020202020204" pitchFamily="34" charset="0"/>
              <a:ea typeface="宋体" panose="02010600030101010101" pitchFamily="2" charset="-122"/>
            </a:endParaRPr>
          </a:p>
        </p:txBody>
      </p:sp>
      <p:sp>
        <p:nvSpPr>
          <p:cNvPr id="2" name="文本框 1"/>
          <p:cNvSpPr txBox="1"/>
          <p:nvPr/>
        </p:nvSpPr>
        <p:spPr>
          <a:xfrm>
            <a:off x="193040" y="487045"/>
            <a:ext cx="9120505" cy="706755"/>
          </a:xfrm>
          <a:prstGeom prst="rect">
            <a:avLst/>
          </a:prstGeom>
          <a:noFill/>
        </p:spPr>
        <p:txBody>
          <a:bodyPr wrap="square" rtlCol="0" anchor="t">
            <a:spAutoFit/>
          </a:bodyPr>
          <a:lstStyle/>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阅读下面的文段，完成练习</a:t>
            </a:r>
            <a:r>
              <a:rPr lang="en-US" altLang="zh-CN" sz="4000" b="1">
                <a:latin typeface="楷体" panose="02010609060101010101" charset="-122"/>
                <a:ea typeface="楷体" panose="02010609060101010101" charset="-122"/>
                <a:cs typeface="楷体" panose="02010609060101010101" charset="-122"/>
                <a:sym typeface="+mn-ea"/>
              </a:rPr>
              <a:t>(6</a:t>
            </a:r>
            <a:r>
              <a:rPr lang="zh-CN" altLang="en-US" sz="4000" b="1">
                <a:latin typeface="楷体" panose="02010609060101010101" charset="-122"/>
                <a:ea typeface="楷体" panose="02010609060101010101" charset="-122"/>
                <a:cs typeface="楷体" panose="02010609060101010101" charset="-122"/>
                <a:sym typeface="+mn-ea"/>
              </a:rPr>
              <a:t>分</a:t>
            </a:r>
            <a:r>
              <a:rPr lang="en-US" altLang="zh-CN" sz="4000" b="1">
                <a:latin typeface="楷体" panose="02010609060101010101" charset="-122"/>
                <a:ea typeface="楷体" panose="02010609060101010101" charset="-122"/>
                <a:cs typeface="楷体" panose="02010609060101010101" charset="-122"/>
                <a:sym typeface="+mn-ea"/>
              </a:rPr>
              <a:t>)</a:t>
            </a:r>
            <a:endParaRPr lang="zh-CN" altLang="en-US" sz="4000"/>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7630" y="92075"/>
            <a:ext cx="12017375" cy="6673850"/>
          </a:xfrm>
        </p:spPr>
        <p:txBody>
          <a:bodyPr vert="horz" lIns="91440" tIns="45720" rIns="91440" bIns="45720" rtlCol="0">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（1）选段出自《朝花夕拾》中的《_</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______》（文章名称），文中人物 A 是医生，他的名字是_______(2</a:t>
            </a:r>
            <a:r>
              <a:rPr lang="zh-CN" altLang="en-US" sz="4000" b="1">
                <a:latin typeface="楷体" panose="02010609060101010101" charset="-122"/>
                <a:ea typeface="楷体" panose="02010609060101010101" charset="-122"/>
                <a:cs typeface="楷体" panose="02010609060101010101" charset="-122"/>
                <a:sym typeface="+mn-ea"/>
              </a:rPr>
              <a:t>分</a:t>
            </a:r>
            <a:r>
              <a:rPr lang="en-US" altLang="zh-CN"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（2）谈谈作者对文中这些"名医"的态度，并简析产生这一态度的原因。(4</a:t>
            </a:r>
            <a:r>
              <a:rPr lang="zh-CN" altLang="en-US" sz="4000" b="1">
                <a:latin typeface="楷体" panose="02010609060101010101" charset="-122"/>
                <a:ea typeface="楷体" panose="02010609060101010101" charset="-122"/>
                <a:cs typeface="楷体" panose="02010609060101010101" charset="-122"/>
                <a:sym typeface="+mn-ea"/>
              </a:rPr>
              <a:t>分</a:t>
            </a:r>
            <a:r>
              <a:rPr lang="en-US" altLang="zh-CN"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答：</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作者认为他们是庸医，巫医不分，故弄玄虚，勒索钱财，草菅人命，并对他们深切痛恨。因为他们耽误了作者父亲的救治，导致父亲死亡。</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8255000" y="92075"/>
            <a:ext cx="2249805" cy="645160"/>
          </a:xfrm>
          <a:prstGeom prst="rect">
            <a:avLst/>
          </a:prstGeom>
          <a:noFill/>
        </p:spPr>
        <p:txBody>
          <a:bodyPr wrap="none" rtlCol="0" anchor="t">
            <a:spAutoFit/>
          </a:bodyPr>
          <a:lstStyle/>
          <a:p>
            <a:pPr marL="0" lvl="0" algn="l">
              <a:buClrTx/>
              <a:buSzTx/>
              <a:buNone/>
            </a:pPr>
            <a:r>
              <a:rPr lang="en-US" altLang="zh-CN" sz="3600" b="1">
                <a:solidFill>
                  <a:srgbClr val="FF0000"/>
                </a:solidFill>
                <a:latin typeface="楷体" panose="02010609060101010101" charset="-122"/>
                <a:ea typeface="楷体" panose="02010609060101010101" charset="-122"/>
                <a:cs typeface="楷体" panose="02010609060101010101" charset="-122"/>
                <a:sym typeface="+mn-ea"/>
              </a:rPr>
              <a:t>父亲的病 </a:t>
            </a:r>
            <a:endParaRPr lang="en-US" altLang="zh-CN" sz="36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483870" y="1137920"/>
            <a:ext cx="1560195" cy="645160"/>
          </a:xfrm>
          <a:prstGeom prst="rect">
            <a:avLst/>
          </a:prstGeom>
          <a:noFill/>
        </p:spPr>
        <p:txBody>
          <a:bodyPr wrap="none" rtlCol="0" anchor="t">
            <a:spAutoFit/>
          </a:bodyPr>
          <a:lstStyle/>
          <a:p>
            <a:pPr marL="0" lvl="0" algn="l">
              <a:buClrTx/>
              <a:buSzTx/>
              <a:buNone/>
            </a:pPr>
            <a:r>
              <a:rPr lang="en-US" altLang="zh-CN" sz="3600" b="1">
                <a:solidFill>
                  <a:srgbClr val="FF0000"/>
                </a:solidFill>
                <a:latin typeface="楷体" panose="02010609060101010101" charset="-122"/>
                <a:ea typeface="楷体" panose="02010609060101010101" charset="-122"/>
                <a:cs typeface="楷体" panose="02010609060101010101" charset="-122"/>
                <a:sym typeface="+mn-ea"/>
              </a:rPr>
              <a:t>陈莲河</a:t>
            </a:r>
            <a:endParaRPr lang="en-US" altLang="zh-CN" sz="36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28905" y="1208405"/>
            <a:ext cx="12063095" cy="6673850"/>
          </a:xfrm>
        </p:spPr>
        <p:txBody>
          <a:bodyPr>
            <a:noAutofit/>
          </a:bodyPr>
          <a:lstStyle/>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   当我失掉了所爱的，心中有着空虚时，我要充填以报仇的恶念!我的报仇，就从家里饲养着的一匹花猫起手，逐渐推广，至于凡所遇见的诸猫。最先不过是追赶，袭击;后来却愈加巧妙了，能飞石击中它们的头，或诱入空屋里面，打得它垂头丧气。这作战继续得颇长久，此后似乎猫都不来近我了。但对于它们纵使怎样战胜，大约也算不得一个英雄;况且中国毕生和猫打仗的人也未必多，所以一切韬略，战绩，还是全都省略了罢。</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但许多天之后，也许是已经经过了大半年，我竟偶然得到一个意外的消息∶那隐鼠其实并非被猫所害。</a:t>
            </a:r>
            <a:endParaRPr lang="en-US" altLang="zh-CN" sz="3600" b="1">
              <a:latin typeface="楷体" panose="02010609060101010101" charset="-122"/>
              <a:ea typeface="楷体" panose="02010609060101010101" charset="-122"/>
              <a:cs typeface="楷体" panose="02010609060101010101" charset="-122"/>
              <a:sym typeface="+mn-ea"/>
            </a:endParaRPr>
          </a:p>
        </p:txBody>
      </p:sp>
      <p:sp>
        <p:nvSpPr>
          <p:cNvPr id="3074" name="标题 3073"/>
          <p:cNvSpPr>
            <a:spLocks noGrp="1"/>
          </p:cNvSpPr>
          <p:nvPr/>
        </p:nvSpPr>
        <p:spPr>
          <a:xfrm>
            <a:off x="2208530" y="0"/>
            <a:ext cx="7772400" cy="620395"/>
          </a:xfrm>
          <a:prstGeom prst="rect">
            <a:avLst/>
          </a:prstGeom>
          <a:noFill/>
          <a:ln w="9525">
            <a:noFill/>
          </a:ln>
        </p:spPr>
        <p:txBody>
          <a:bodyPr anchor="ctr" anchorCtr="0"/>
          <a:lstStyle>
            <a:lvl1pPr marL="0" lvl="0" indent="0" algn="ctr" defTabSz="914400" rtl="0" eaLnBrk="1" fontAlgn="base" latinLnBrk="0" hangingPunct="1">
              <a:lnSpc>
                <a:spcPct val="100000"/>
              </a:lnSpc>
              <a:spcBef>
                <a:spcPct val="0"/>
              </a:spcBef>
              <a:spcAft>
                <a:spcPct val="0"/>
              </a:spcAft>
              <a:buNone/>
              <a:defRPr sz="4500" b="0" i="0" u="none" kern="1200" baseline="0">
                <a:solidFill>
                  <a:schemeClr val="tx2"/>
                </a:solidFill>
                <a:latin typeface="+mj-lt"/>
                <a:ea typeface="+mj-ea"/>
                <a:cs typeface="+mj-cs"/>
              </a:defRPr>
            </a:lvl1pPr>
          </a:lstStyle>
          <a:p>
            <a:pPr defTabSz="914400">
              <a:buClrTx/>
              <a:buSzTx/>
              <a:buFontTx/>
              <a:buNone/>
            </a:pPr>
            <a:r>
              <a:rPr lang="en-US" altLang="zh-CN" sz="4400" b="1" kern="1200" baseline="0">
                <a:solidFill>
                  <a:srgbClr val="FF0000"/>
                </a:solidFill>
                <a:latin typeface="Arial" panose="020B0604020202020204" pitchFamily="34" charset="0"/>
                <a:ea typeface="宋体" panose="02010600030101010101" pitchFamily="2" charset="-122"/>
              </a:rPr>
              <a:t>《</a:t>
            </a:r>
            <a:r>
              <a:rPr lang="zh-CN" altLang="en-US" sz="4400" b="1" kern="1200" baseline="0">
                <a:solidFill>
                  <a:srgbClr val="FF0000"/>
                </a:solidFill>
                <a:latin typeface="Arial" panose="020B0604020202020204" pitchFamily="34" charset="0"/>
                <a:ea typeface="宋体" panose="02010600030101010101" pitchFamily="2" charset="-122"/>
              </a:rPr>
              <a:t>朝花夕拾</a:t>
            </a:r>
            <a:r>
              <a:rPr lang="en-US" altLang="zh-CN" sz="4400" b="1" kern="1200" baseline="0">
                <a:solidFill>
                  <a:srgbClr val="FF0000"/>
                </a:solidFill>
                <a:latin typeface="Arial" panose="020B0604020202020204" pitchFamily="34" charset="0"/>
                <a:ea typeface="宋体" panose="02010600030101010101" pitchFamily="2" charset="-122"/>
              </a:rPr>
              <a:t>》</a:t>
            </a:r>
            <a:r>
              <a:rPr lang="zh-CN" altLang="en-US" sz="4400" b="1" kern="1200" baseline="0">
                <a:solidFill>
                  <a:srgbClr val="FF0000"/>
                </a:solidFill>
                <a:latin typeface="Arial" panose="020B0604020202020204" pitchFamily="34" charset="0"/>
                <a:ea typeface="宋体" panose="02010600030101010101" pitchFamily="2" charset="-122"/>
              </a:rPr>
              <a:t>练习题（二）</a:t>
            </a:r>
            <a:endParaRPr lang="zh-CN" altLang="en-US" sz="4400" b="1" kern="1200" baseline="0">
              <a:solidFill>
                <a:srgbClr val="FF0000"/>
              </a:solidFill>
              <a:latin typeface="Arial" panose="020B0604020202020204" pitchFamily="34" charset="0"/>
              <a:ea typeface="宋体" panose="02010600030101010101" pitchFamily="2" charset="-122"/>
            </a:endParaRPr>
          </a:p>
        </p:txBody>
      </p:sp>
      <p:sp>
        <p:nvSpPr>
          <p:cNvPr id="2" name="文本框 1"/>
          <p:cNvSpPr txBox="1"/>
          <p:nvPr/>
        </p:nvSpPr>
        <p:spPr>
          <a:xfrm>
            <a:off x="193040" y="487045"/>
            <a:ext cx="9120505" cy="706755"/>
          </a:xfrm>
          <a:prstGeom prst="rect">
            <a:avLst/>
          </a:prstGeom>
          <a:noFill/>
        </p:spPr>
        <p:txBody>
          <a:bodyPr wrap="square" rtlCol="0" anchor="t">
            <a:spAutoFit/>
          </a:bodyPr>
          <a:lstStyle/>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阅读下面的文段，完成练习</a:t>
            </a:r>
            <a:r>
              <a:rPr lang="en-US" altLang="zh-CN" sz="4000" b="1">
                <a:latin typeface="楷体" panose="02010609060101010101" charset="-122"/>
                <a:ea typeface="楷体" panose="02010609060101010101" charset="-122"/>
                <a:cs typeface="楷体" panose="02010609060101010101" charset="-122"/>
                <a:sym typeface="+mn-ea"/>
              </a:rPr>
              <a:t>(8</a:t>
            </a:r>
            <a:r>
              <a:rPr lang="zh-CN" altLang="en-US" sz="4000" b="1">
                <a:latin typeface="楷体" panose="02010609060101010101" charset="-122"/>
                <a:ea typeface="楷体" panose="02010609060101010101" charset="-122"/>
                <a:cs typeface="楷体" panose="02010609060101010101" charset="-122"/>
                <a:sym typeface="+mn-ea"/>
              </a:rPr>
              <a:t>分</a:t>
            </a:r>
            <a:r>
              <a:rPr lang="en-US" altLang="zh-CN" sz="4000" b="1">
                <a:latin typeface="楷体" panose="02010609060101010101" charset="-122"/>
                <a:ea typeface="楷体" panose="02010609060101010101" charset="-122"/>
                <a:cs typeface="楷体" panose="02010609060101010101" charset="-122"/>
                <a:sym typeface="+mn-ea"/>
              </a:rPr>
              <a:t>)</a:t>
            </a:r>
            <a:endParaRPr lang="zh-CN" altLang="en-US" sz="4000"/>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145" y="0"/>
            <a:ext cx="12047855" cy="6673850"/>
          </a:xfrm>
        </p:spPr>
        <p:txBody>
          <a:bodyPr vert="horz" lIns="91440" tIns="45720" rIns="91440" bIns="45720" rtlCol="0">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1）以上文段选自《朝花夕拾》中的《</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》，文段中的"所爱"指</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2</a:t>
            </a:r>
            <a:r>
              <a:rPr lang="zh-CN" altLang="en-US" sz="4000" b="1">
                <a:latin typeface="楷体" panose="02010609060101010101" charset="-122"/>
                <a:ea typeface="楷体" panose="02010609060101010101" charset="-122"/>
                <a:cs typeface="楷体" panose="02010609060101010101" charset="-122"/>
                <a:sym typeface="+mn-ea"/>
              </a:rPr>
              <a:t>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（2）"垂头丧气"在句子中的意思是∶</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 。    </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2</a:t>
            </a:r>
            <a:r>
              <a:rPr lang="zh-CN" altLang="en-US" sz="4000" b="1">
                <a:latin typeface="楷体" panose="02010609060101010101" charset="-122"/>
                <a:ea typeface="楷体" panose="02010609060101010101" charset="-122"/>
                <a:cs typeface="楷体" panose="02010609060101010101" charset="-122"/>
                <a:sym typeface="+mn-ea"/>
              </a:rPr>
              <a:t>分）</a:t>
            </a:r>
            <a:endParaRPr lang="zh-CN" altLang="en-US"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（3）结合原著回答∶</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①文中"我"对"猫"报仇的手段有哪些?</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2</a:t>
            </a:r>
            <a:r>
              <a:rPr lang="zh-CN" altLang="en-US" sz="4000" b="1">
                <a:latin typeface="楷体" panose="02010609060101010101" charset="-122"/>
                <a:ea typeface="楷体" panose="02010609060101010101" charset="-122"/>
                <a:cs typeface="楷体" panose="02010609060101010101" charset="-122"/>
                <a:sym typeface="+mn-ea"/>
              </a:rPr>
              <a:t>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答：</a:t>
            </a:r>
            <a:r>
              <a:rPr lang="en-US" altLang="zh-CN" sz="4000" b="1">
                <a:solidFill>
                  <a:schemeClr val="accent5">
                    <a:lumMod val="75000"/>
                  </a:schemeClr>
                </a:solidFill>
                <a:latin typeface="楷体" panose="02010609060101010101" charset="-122"/>
                <a:ea typeface="楷体" panose="02010609060101010101" charset="-122"/>
                <a:cs typeface="楷体" panose="02010609060101010101" charset="-122"/>
                <a:sym typeface="+mn-ea"/>
              </a:rPr>
              <a:t>"我"对"猫"报仇的手段有∶追赶、袭击猫;飞石击中猫的头;诱入空屋里面，打得猫垂头丧气。</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②"那隐鼠其实并非被猫所害"，联系全文，说说"那隐鼠"是怎么死的。</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2</a:t>
            </a:r>
            <a:r>
              <a:rPr lang="zh-CN" altLang="en-US" sz="4000" b="1">
                <a:latin typeface="楷体" panose="02010609060101010101" charset="-122"/>
                <a:ea typeface="楷体" panose="02010609060101010101" charset="-122"/>
                <a:cs typeface="楷体" panose="02010609060101010101" charset="-122"/>
                <a:sym typeface="+mn-ea"/>
              </a:rPr>
              <a:t>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答：</a:t>
            </a:r>
            <a:r>
              <a:rPr lang="en-US" altLang="zh-CN" sz="4000" b="1">
                <a:solidFill>
                  <a:schemeClr val="accent5">
                    <a:lumMod val="75000"/>
                  </a:schemeClr>
                </a:solidFill>
                <a:latin typeface="楷体" panose="02010609060101010101" charset="-122"/>
                <a:ea typeface="楷体" panose="02010609060101010101" charset="-122"/>
                <a:cs typeface="楷体" panose="02010609060101010101" charset="-122"/>
                <a:sym typeface="+mn-ea"/>
              </a:rPr>
              <a:t>隐鼠缘着长妈妈的腿爬上去，被她一脚踏死了</a:t>
            </a:r>
            <a:r>
              <a:rPr lang="en-US" altLang="zh-CN"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1160145" y="1682750"/>
            <a:ext cx="10015855" cy="706755"/>
          </a:xfrm>
          <a:prstGeom prst="rect">
            <a:avLst/>
          </a:prstGeom>
          <a:noFill/>
        </p:spPr>
        <p:txBody>
          <a:bodyPr wrap="square" rtlCol="0" anchor="t">
            <a:spAutoFit/>
          </a:bodyPr>
          <a:lstStyle/>
          <a:p>
            <a:pPr marL="0" lvl="0" algn="l">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形容情绪低落、失望懊丧的神情</a:t>
            </a:r>
            <a:r>
              <a:rPr lang="zh-CN" altLang="en-US" sz="4000" b="1">
                <a:solidFill>
                  <a:srgbClr val="FF0000"/>
                </a:solidFill>
                <a:latin typeface="楷体" panose="02010609060101010101" charset="-122"/>
                <a:ea typeface="楷体" panose="02010609060101010101" charset="-122"/>
                <a:cs typeface="楷体" panose="02010609060101010101" charset="-122"/>
                <a:sym typeface="+mn-ea"/>
              </a:rPr>
              <a:t>。</a:t>
            </a:r>
            <a:endParaRPr lang="zh-CN" altLang="en-US"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8900795" y="0"/>
            <a:ext cx="2478405" cy="645160"/>
          </a:xfrm>
          <a:prstGeom prst="rect">
            <a:avLst/>
          </a:prstGeom>
          <a:noFill/>
        </p:spPr>
        <p:txBody>
          <a:bodyPr wrap="none" rtlCol="0" anchor="t">
            <a:spAutoFit/>
          </a:bodyPr>
          <a:lstStyle/>
          <a:p>
            <a:r>
              <a:rPr lang="en-US" altLang="zh-CN" sz="3600" b="1">
                <a:solidFill>
                  <a:srgbClr val="FF0000"/>
                </a:solidFill>
                <a:latin typeface="楷体" panose="02010609060101010101" charset="-122"/>
                <a:ea typeface="楷体" panose="02010609060101010101" charset="-122"/>
                <a:cs typeface="楷体" panose="02010609060101010101" charset="-122"/>
                <a:sym typeface="+mn-ea"/>
              </a:rPr>
              <a:t>狗·猫·鼠</a:t>
            </a:r>
            <a:endParaRPr lang="en-US" altLang="zh-CN" sz="36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4461510" y="539750"/>
            <a:ext cx="1101090" cy="645160"/>
          </a:xfrm>
          <a:prstGeom prst="rect">
            <a:avLst/>
          </a:prstGeom>
          <a:noFill/>
        </p:spPr>
        <p:txBody>
          <a:bodyPr wrap="none" rtlCol="0" anchor="t">
            <a:spAutoFit/>
          </a:bodyPr>
          <a:lstStyle/>
          <a:p>
            <a:r>
              <a:rPr lang="en-US" altLang="zh-CN" sz="3600" b="1">
                <a:solidFill>
                  <a:srgbClr val="FF0000"/>
                </a:solidFill>
                <a:latin typeface="楷体" panose="02010609060101010101" charset="-122"/>
                <a:ea typeface="楷体" panose="02010609060101010101" charset="-122"/>
                <a:cs typeface="楷体" panose="02010609060101010101" charset="-122"/>
                <a:sym typeface="+mn-ea"/>
              </a:rPr>
              <a:t>隐鼠</a:t>
            </a:r>
            <a:endParaRPr lang="en-US" altLang="zh-CN" sz="36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p:bld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20650" y="1040765"/>
            <a:ext cx="12282170" cy="5601970"/>
          </a:xfrm>
        </p:spPr>
        <p:txBody>
          <a:bodyPr>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   其实人禽之辨，本不必这样严。在动物界，虽然并不如古人所幻想的那样舒适自由，可是噜苏做作的事总比人间少。它们适性任情，对就对，错就错，不说一句分辩话。虫蛆也许是不干净的，但它们并没有自鸣清高;鸷禽猛兽以较弱的动物为饵，不妨说是凶残的罢，但它们从来就没有竖过"公理""正义"的旗子，使牺牲者直到被吃的时候为止，还是一味佩服赞叹它们。</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（1）本段选自鲁迅的散文集《</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》中的《</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2</a:t>
            </a:r>
            <a:r>
              <a:rPr lang="zh-CN" altLang="en-US" sz="3600" b="1">
                <a:latin typeface="楷体" panose="02010609060101010101" charset="-122"/>
                <a:ea typeface="楷体" panose="02010609060101010101" charset="-122"/>
                <a:cs typeface="楷体" panose="02010609060101010101" charset="-122"/>
                <a:sym typeface="+mn-ea"/>
              </a:rPr>
              <a:t>分）</a:t>
            </a:r>
            <a:endParaRPr lang="zh-CN" altLang="en-US" sz="18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（2）"自鸣清高"在句子中的意思是∶</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a:t>
            </a:r>
            <a:r>
              <a:rPr lang="zh-CN" altLang="en-US" sz="1600" b="1">
                <a:latin typeface="楷体" panose="02010609060101010101" charset="-122"/>
                <a:ea typeface="楷体" panose="02010609060101010101" charset="-122"/>
                <a:cs typeface="楷体" panose="02010609060101010101" charset="-122"/>
                <a:sym typeface="+mn-ea"/>
              </a:rPr>
              <a:t>（</a:t>
            </a:r>
            <a:r>
              <a:rPr lang="en-US" altLang="zh-CN" sz="1600" b="1">
                <a:latin typeface="楷体" panose="02010609060101010101" charset="-122"/>
                <a:ea typeface="楷体" panose="02010609060101010101" charset="-122"/>
                <a:cs typeface="楷体" panose="02010609060101010101" charset="-122"/>
                <a:sym typeface="+mn-ea"/>
              </a:rPr>
              <a:t>2</a:t>
            </a:r>
            <a:r>
              <a:rPr lang="zh-CN" altLang="en-US" sz="1600" b="1">
                <a:latin typeface="楷体" panose="02010609060101010101" charset="-122"/>
                <a:ea typeface="楷体" panose="02010609060101010101" charset="-122"/>
                <a:cs typeface="楷体" panose="02010609060101010101" charset="-122"/>
                <a:sym typeface="+mn-ea"/>
              </a:rPr>
              <a:t>分）</a:t>
            </a:r>
            <a:endParaRPr lang="en-US" altLang="zh-CN" sz="1600" b="1">
              <a:latin typeface="楷体" panose="02010609060101010101" charset="-122"/>
              <a:ea typeface="楷体" panose="02010609060101010101" charset="-122"/>
              <a:cs typeface="楷体" panose="02010609060101010101" charset="-122"/>
              <a:sym typeface="+mn-ea"/>
            </a:endParaRPr>
          </a:p>
          <a:p>
            <a:pPr marL="0" indent="0">
              <a:buNone/>
            </a:pPr>
            <a:endParaRPr lang="en-US" altLang="zh-CN" sz="4000" b="1">
              <a:latin typeface="楷体" panose="02010609060101010101" charset="-122"/>
              <a:ea typeface="楷体" panose="02010609060101010101" charset="-122"/>
              <a:cs typeface="楷体" panose="02010609060101010101" charset="-122"/>
              <a:sym typeface="+mn-ea"/>
            </a:endParaRPr>
          </a:p>
          <a:p>
            <a:pPr marL="0" indent="0">
              <a:buNone/>
            </a:pP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3074" name="标题 3073"/>
          <p:cNvSpPr>
            <a:spLocks noGrp="1"/>
          </p:cNvSpPr>
          <p:nvPr/>
        </p:nvSpPr>
        <p:spPr>
          <a:xfrm>
            <a:off x="2208530" y="0"/>
            <a:ext cx="7772400" cy="620395"/>
          </a:xfrm>
          <a:prstGeom prst="rect">
            <a:avLst/>
          </a:prstGeom>
          <a:noFill/>
          <a:ln w="9525">
            <a:noFill/>
          </a:ln>
        </p:spPr>
        <p:txBody>
          <a:bodyPr anchor="ctr" anchorCtr="0"/>
          <a:lstStyle>
            <a:lvl1pPr marL="0" lvl="0" indent="0" algn="ctr" defTabSz="914400" rtl="0" eaLnBrk="1" fontAlgn="base" latinLnBrk="0" hangingPunct="1">
              <a:lnSpc>
                <a:spcPct val="100000"/>
              </a:lnSpc>
              <a:spcBef>
                <a:spcPct val="0"/>
              </a:spcBef>
              <a:spcAft>
                <a:spcPct val="0"/>
              </a:spcAft>
              <a:buNone/>
              <a:defRPr sz="4500" b="0" i="0" u="none" kern="1200" baseline="0">
                <a:solidFill>
                  <a:schemeClr val="tx2"/>
                </a:solidFill>
                <a:latin typeface="+mj-lt"/>
                <a:ea typeface="+mj-ea"/>
                <a:cs typeface="+mj-cs"/>
              </a:defRPr>
            </a:lvl1pPr>
          </a:lstStyle>
          <a:p>
            <a:pPr defTabSz="914400">
              <a:buClrTx/>
              <a:buSzTx/>
              <a:buFontTx/>
              <a:buNone/>
            </a:pPr>
            <a:r>
              <a:rPr lang="en-US" altLang="zh-CN" sz="4400" b="1" kern="1200" baseline="0">
                <a:solidFill>
                  <a:srgbClr val="FF0000"/>
                </a:solidFill>
                <a:latin typeface="Arial" panose="020B0604020202020204" pitchFamily="34" charset="0"/>
                <a:ea typeface="宋体" panose="02010600030101010101" pitchFamily="2" charset="-122"/>
              </a:rPr>
              <a:t>《</a:t>
            </a:r>
            <a:r>
              <a:rPr lang="zh-CN" altLang="en-US" sz="4400" b="1" kern="1200" baseline="0">
                <a:solidFill>
                  <a:srgbClr val="FF0000"/>
                </a:solidFill>
                <a:latin typeface="Arial" panose="020B0604020202020204" pitchFamily="34" charset="0"/>
                <a:ea typeface="宋体" panose="02010600030101010101" pitchFamily="2" charset="-122"/>
              </a:rPr>
              <a:t>朝花夕拾</a:t>
            </a:r>
            <a:r>
              <a:rPr lang="en-US" altLang="zh-CN" sz="4400" b="1" kern="1200" baseline="0">
                <a:solidFill>
                  <a:srgbClr val="FF0000"/>
                </a:solidFill>
                <a:latin typeface="Arial" panose="020B0604020202020204" pitchFamily="34" charset="0"/>
                <a:ea typeface="宋体" panose="02010600030101010101" pitchFamily="2" charset="-122"/>
              </a:rPr>
              <a:t>》</a:t>
            </a:r>
            <a:r>
              <a:rPr lang="zh-CN" altLang="en-US" sz="4400" b="1" kern="1200" baseline="0">
                <a:solidFill>
                  <a:srgbClr val="FF0000"/>
                </a:solidFill>
                <a:latin typeface="Arial" panose="020B0604020202020204" pitchFamily="34" charset="0"/>
                <a:ea typeface="宋体" panose="02010600030101010101" pitchFamily="2" charset="-122"/>
              </a:rPr>
              <a:t>练习题（三）</a:t>
            </a:r>
            <a:endParaRPr lang="zh-CN" altLang="en-US" sz="4400" b="1" kern="1200" baseline="0">
              <a:solidFill>
                <a:srgbClr val="FF0000"/>
              </a:solidFill>
              <a:latin typeface="Arial" panose="020B0604020202020204" pitchFamily="34" charset="0"/>
              <a:ea typeface="宋体" panose="02010600030101010101" pitchFamily="2" charset="-122"/>
            </a:endParaRPr>
          </a:p>
        </p:txBody>
      </p:sp>
      <p:sp>
        <p:nvSpPr>
          <p:cNvPr id="2" name="文本框 1"/>
          <p:cNvSpPr txBox="1"/>
          <p:nvPr/>
        </p:nvSpPr>
        <p:spPr>
          <a:xfrm>
            <a:off x="7263765" y="4930140"/>
            <a:ext cx="3171825" cy="645160"/>
          </a:xfrm>
          <a:prstGeom prst="rect">
            <a:avLst/>
          </a:prstGeom>
          <a:noFill/>
        </p:spPr>
        <p:txBody>
          <a:bodyPr wrap="none" rtlCol="0" anchor="t">
            <a:spAutoFit/>
          </a:bodyPr>
          <a:lstStyle/>
          <a:p>
            <a:r>
              <a:rPr lang="en-US" altLang="zh-CN" sz="3600" b="1">
                <a:solidFill>
                  <a:srgbClr val="FF0000"/>
                </a:solidFill>
                <a:latin typeface="楷体" panose="02010609060101010101" charset="-122"/>
                <a:ea typeface="楷体" panose="02010609060101010101" charset="-122"/>
                <a:cs typeface="楷体" panose="02010609060101010101" charset="-122"/>
                <a:sym typeface="+mn-ea"/>
              </a:rPr>
              <a:t>朝花夕拾     </a:t>
            </a:r>
            <a:endParaRPr lang="en-US" altLang="zh-CN" sz="36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8468360" y="5997575"/>
            <a:ext cx="3208655" cy="645160"/>
          </a:xfrm>
          <a:prstGeom prst="rect">
            <a:avLst/>
          </a:prstGeom>
          <a:noFill/>
        </p:spPr>
        <p:txBody>
          <a:bodyPr wrap="square" rtlCol="0" anchor="t">
            <a:spAutoFit/>
          </a:bodyPr>
          <a:lstStyle/>
          <a:p>
            <a:r>
              <a:rPr lang="en-US" altLang="zh-CN" sz="3600" b="1">
                <a:solidFill>
                  <a:srgbClr val="FF0000"/>
                </a:solidFill>
                <a:latin typeface="楷体" panose="02010609060101010101" charset="-122"/>
                <a:ea typeface="楷体" panose="02010609060101010101" charset="-122"/>
                <a:cs typeface="楷体" panose="02010609060101010101" charset="-122"/>
                <a:sym typeface="+mn-ea"/>
              </a:rPr>
              <a:t>自以为很清高</a:t>
            </a:r>
            <a:endParaRPr lang="en-US" altLang="zh-CN" sz="36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193040" y="487045"/>
            <a:ext cx="9120505" cy="706755"/>
          </a:xfrm>
          <a:prstGeom prst="rect">
            <a:avLst/>
          </a:prstGeom>
          <a:noFill/>
        </p:spPr>
        <p:txBody>
          <a:bodyPr wrap="square" rtlCol="0" anchor="t">
            <a:spAutoFit/>
          </a:bodyPr>
          <a:lstStyle/>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阅读下面的文段，完成练习</a:t>
            </a:r>
            <a:r>
              <a:rPr lang="en-US" altLang="zh-CN" sz="4000" b="1">
                <a:latin typeface="楷体" panose="02010609060101010101" charset="-122"/>
                <a:ea typeface="楷体" panose="02010609060101010101" charset="-122"/>
                <a:cs typeface="楷体" panose="02010609060101010101" charset="-122"/>
                <a:sym typeface="+mn-ea"/>
              </a:rPr>
              <a:t>(9</a:t>
            </a:r>
            <a:r>
              <a:rPr lang="zh-CN" altLang="en-US" sz="4000" b="1">
                <a:latin typeface="楷体" panose="02010609060101010101" charset="-122"/>
                <a:ea typeface="楷体" panose="02010609060101010101" charset="-122"/>
                <a:cs typeface="楷体" panose="02010609060101010101" charset="-122"/>
                <a:sym typeface="+mn-ea"/>
              </a:rPr>
              <a:t>分</a:t>
            </a:r>
            <a:r>
              <a:rPr lang="en-US" altLang="zh-CN" sz="4000" b="1">
                <a:latin typeface="楷体" panose="02010609060101010101" charset="-122"/>
                <a:ea typeface="楷体" panose="02010609060101010101" charset="-122"/>
                <a:cs typeface="楷体" panose="02010609060101010101" charset="-122"/>
                <a:sym typeface="+mn-ea"/>
              </a:rPr>
              <a:t>)</a:t>
            </a:r>
            <a:endParaRPr lang="zh-CN" altLang="en-US" sz="4000"/>
          </a:p>
        </p:txBody>
      </p:sp>
      <p:sp>
        <p:nvSpPr>
          <p:cNvPr id="6" name="文本框 5"/>
          <p:cNvSpPr txBox="1"/>
          <p:nvPr/>
        </p:nvSpPr>
        <p:spPr>
          <a:xfrm>
            <a:off x="603885" y="5575300"/>
            <a:ext cx="2708910" cy="645160"/>
          </a:xfrm>
          <a:prstGeom prst="rect">
            <a:avLst/>
          </a:prstGeom>
          <a:noFill/>
        </p:spPr>
        <p:txBody>
          <a:bodyPr wrap="none" rtlCol="0" anchor="t">
            <a:spAutoFit/>
          </a:bodyPr>
          <a:lstStyle/>
          <a:p>
            <a:r>
              <a:rPr lang="en-US" altLang="zh-CN" sz="3600" b="1">
                <a:solidFill>
                  <a:srgbClr val="FF0000"/>
                </a:solidFill>
                <a:latin typeface="楷体" panose="02010609060101010101" charset="-122"/>
                <a:ea typeface="楷体" panose="02010609060101010101" charset="-122"/>
                <a:cs typeface="楷体" panose="02010609060101010101" charset="-122"/>
                <a:sym typeface="+mn-ea"/>
              </a:rPr>
              <a:t> 狗·猫·鼠</a:t>
            </a:r>
            <a:endParaRPr lang="en-US" altLang="zh-CN" sz="36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4" grpId="0"/>
    </p:bld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28905" y="106045"/>
            <a:ext cx="11647170" cy="6945630"/>
          </a:xfrm>
        </p:spPr>
        <p:txBody>
          <a:bodyPr vert="horz" lIns="91440" tIns="45720" rIns="91440" bIns="45720" rtlCol="0">
            <a:normAutofit lnSpcReduction="20000"/>
          </a:bodyPr>
          <a:lstStyle/>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（3） 作者在文中写"虫蛆、鸷禽猛兽"的目的是什么?</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2</a:t>
            </a:r>
            <a:r>
              <a:rPr lang="zh-CN" altLang="en-US" sz="4000" b="1">
                <a:latin typeface="楷体" panose="02010609060101010101" charset="-122"/>
                <a:ea typeface="楷体" panose="02010609060101010101" charset="-122"/>
                <a:cs typeface="楷体" panose="02010609060101010101" charset="-122"/>
                <a:sym typeface="+mn-ea"/>
              </a:rPr>
              <a:t>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zh-CN" altLang="en-US" sz="4000" b="1">
                <a:latin typeface="楷体" panose="02010609060101010101" charset="-122"/>
                <a:ea typeface="楷体" panose="02010609060101010101" charset="-122"/>
                <a:cs typeface="楷体" panose="02010609060101010101" charset="-122"/>
                <a:sym typeface="+mn-ea"/>
              </a:rPr>
              <a:t>答：</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目的是</a:t>
            </a: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把</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"正人，君子"们与"虫蛆、鸷禽猛兽"作</a:t>
            </a: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对比</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，将"正人，君子"们虚伪、丑恶的灵魂暴露在光天化日之下。</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4</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《朝花夕抬》中</a:t>
            </a:r>
            <a:r>
              <a:rPr lang="en-US" altLang="zh-CN" sz="4000" b="1">
                <a:solidFill>
                  <a:schemeClr val="tx1"/>
                </a:solidFill>
                <a:latin typeface="楷体" panose="02010609060101010101" charset="-122"/>
                <a:ea typeface="楷体" panose="02010609060101010101" charset="-122"/>
                <a:cs typeface="楷体" panose="02010609060101010101" charset="-122"/>
                <a:sym typeface="+mn-ea"/>
              </a:rPr>
              <a:t>《狗•猫•鼠》</a:t>
            </a:r>
            <a:r>
              <a:rPr lang="zh-CN" altLang="en-US" sz="4000" b="1">
                <a:solidFill>
                  <a:schemeClr val="tx1"/>
                </a:solidFill>
                <a:latin typeface="楷体" panose="02010609060101010101" charset="-122"/>
                <a:ea typeface="楷体" panose="02010609060101010101" charset="-122"/>
                <a:cs typeface="楷体" panose="02010609060101010101" charset="-122"/>
                <a:sym typeface="+mn-ea"/>
              </a:rPr>
              <a:t>是</a:t>
            </a:r>
            <a:r>
              <a:rPr lang="en-US" altLang="zh-CN" sz="4000" b="1">
                <a:latin typeface="楷体" panose="02010609060101010101" charset="-122"/>
                <a:ea typeface="楷体" panose="02010609060101010101" charset="-122"/>
                <a:cs typeface="楷体" panose="02010609060101010101" charset="-122"/>
                <a:sym typeface="+mn-ea"/>
              </a:rPr>
              <a:t>“为‘正人君子’之流所深恶痛疾的文字</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”请简要说明</a:t>
            </a:r>
            <a:r>
              <a:rPr lang="zh-CN" altLang="en-US" sz="4000" b="1">
                <a:latin typeface="楷体" panose="02010609060101010101" charset="-122"/>
                <a:ea typeface="楷体" panose="02010609060101010101" charset="-122"/>
                <a:cs typeface="楷体" panose="02010609060101010101" charset="-122"/>
                <a:sym typeface="+mn-ea"/>
              </a:rPr>
              <a:t>原因</a:t>
            </a:r>
            <a:r>
              <a:rPr lang="en-US" altLang="zh-CN" sz="4000" b="1">
                <a:latin typeface="楷体" panose="02010609060101010101" charset="-122"/>
                <a:ea typeface="楷体" panose="02010609060101010101" charset="-122"/>
                <a:cs typeface="楷体" panose="02010609060101010101" charset="-122"/>
                <a:sym typeface="+mn-ea"/>
              </a:rPr>
              <a:t>。</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3</a:t>
            </a:r>
            <a:r>
              <a:rPr lang="zh-CN" altLang="en-US" sz="4000" b="1">
                <a:latin typeface="楷体" panose="02010609060101010101" charset="-122"/>
                <a:ea typeface="楷体" panose="02010609060101010101" charset="-122"/>
                <a:cs typeface="楷体" panose="02010609060101010101" charset="-122"/>
                <a:sym typeface="+mn-ea"/>
              </a:rPr>
              <a:t>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fontAlgn="auto">
              <a:lnSpc>
                <a:spcPct val="10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这篇文章以动物写人，表面上写讨厌猫，实际上却鞭挞了具有与猫类似习性的一类人，如当时社会上的一些“正人君子”、军阀统治者的帮凶。</a:t>
            </a:r>
            <a:r>
              <a:rPr lang="zh-CN" altLang="en-US" sz="4000" b="1">
                <a:solidFill>
                  <a:srgbClr val="002060"/>
                </a:solidFill>
                <a:latin typeface="楷体" panose="02010609060101010101" charset="-122"/>
                <a:ea typeface="楷体" panose="02010609060101010101" charset="-122"/>
                <a:cs typeface="楷体" panose="02010609060101010101" charset="-122"/>
                <a:sym typeface="+mn-ea"/>
              </a:rPr>
              <a:t>所以</a:t>
            </a:r>
            <a:r>
              <a:rPr lang="en-US" altLang="zh-CN" sz="4000" b="1">
                <a:solidFill>
                  <a:schemeClr val="accent5">
                    <a:lumMod val="50000"/>
                  </a:schemeClr>
                </a:solidFill>
                <a:latin typeface="楷体" panose="02010609060101010101" charset="-122"/>
                <a:ea typeface="楷体" panose="02010609060101010101" charset="-122"/>
                <a:cs typeface="楷体" panose="02010609060101010101" charset="-122"/>
                <a:sym typeface="+mn-ea"/>
              </a:rPr>
              <a:t>为“正人君子”之流所深恶痛疾</a:t>
            </a:r>
            <a:r>
              <a:rPr lang="zh-CN" altLang="en-US" sz="4000" b="1">
                <a:solidFill>
                  <a:schemeClr val="accent5">
                    <a:lumMod val="50000"/>
                  </a:schemeClr>
                </a:solidFill>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pic>
        <p:nvPicPr>
          <p:cNvPr id="134" name="图片 133"/>
          <p:cNvPicPr/>
          <p:nvPr/>
        </p:nvPicPr>
        <p:blipFill>
          <a:blip r:embed="rId1"/>
          <a:stretch>
            <a:fillRect/>
          </a:stretch>
        </p:blipFill>
        <p:spPr>
          <a:xfrm>
            <a:off x="10695305" y="5344160"/>
            <a:ext cx="1496060" cy="151447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780" y="1252855"/>
            <a:ext cx="11903075" cy="5605145"/>
          </a:xfrm>
        </p:spPr>
        <p:txBody>
          <a:bodyPr vert="horz" lIns="91440" tIns="45720" rIns="91440" bIns="45720" rtlCol="0">
            <a:noAutofit/>
          </a:bodyPr>
          <a:lstStyle/>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    东京也无非是这样。上野的樱花烂熳的时节，望去确也像绯红的经云，但花下也缺不了成群结队的"清国留学生"的速成班，头顶上盘着大料子，顶得学生制帽的顶上高高耸起，形成一座富士山。也有解我料子。盘得平的，除下帽来，油光可鉴，宛如小姑娘的发髻一般，还要将脖子扭几扭。实在标致极了。</a:t>
            </a:r>
            <a:endParaRPr lang="en-US" altLang="zh-CN" sz="36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3600" b="1">
                <a:latin typeface="楷体" panose="02010609060101010101" charset="-122"/>
                <a:ea typeface="楷体" panose="02010609060101010101" charset="-122"/>
                <a:cs typeface="楷体" panose="02010609060101010101" charset="-122"/>
                <a:sym typeface="+mn-ea"/>
              </a:rPr>
              <a:t>   中国留学生会馆的门房里有几本书买，有时还值得去一转;倘在上午，里面的几间洋房里倒也还可以坐坐的。但到傍晚，有一间的地板使常不免要咚咚咚地响得震天，兼以满房烟尘斗乱;问问精通时事的人，答道，"那是在学跳舞。"</a:t>
            </a:r>
            <a:endParaRPr lang="en-US" altLang="zh-CN" sz="2100" b="1">
              <a:latin typeface="楷体" panose="02010609060101010101" charset="-122"/>
              <a:ea typeface="楷体" panose="02010609060101010101" charset="-122"/>
              <a:cs typeface="楷体" panose="02010609060101010101" charset="-122"/>
              <a:sym typeface="+mn-ea"/>
            </a:endParaRPr>
          </a:p>
        </p:txBody>
      </p:sp>
      <p:sp>
        <p:nvSpPr>
          <p:cNvPr id="5" name="标题 3073"/>
          <p:cNvSpPr>
            <a:spLocks noGrp="1"/>
          </p:cNvSpPr>
          <p:nvPr/>
        </p:nvSpPr>
        <p:spPr>
          <a:xfrm>
            <a:off x="2208530" y="0"/>
            <a:ext cx="7772400" cy="620395"/>
          </a:xfrm>
          <a:prstGeom prst="rect">
            <a:avLst/>
          </a:prstGeom>
          <a:noFill/>
          <a:ln w="9525">
            <a:noFill/>
          </a:ln>
        </p:spPr>
        <p:txBody>
          <a:bodyPr anchor="ctr" anchorCtr="0"/>
          <a:lstStyle>
            <a:lvl1pPr marL="0" lvl="0" indent="0" algn="ctr" defTabSz="914400" rtl="0" eaLnBrk="1" fontAlgn="base" latinLnBrk="0" hangingPunct="1">
              <a:lnSpc>
                <a:spcPct val="100000"/>
              </a:lnSpc>
              <a:spcBef>
                <a:spcPct val="0"/>
              </a:spcBef>
              <a:spcAft>
                <a:spcPct val="0"/>
              </a:spcAft>
              <a:buNone/>
              <a:defRPr sz="4500" b="0" i="0" u="none" kern="1200" baseline="0">
                <a:solidFill>
                  <a:schemeClr val="tx2"/>
                </a:solidFill>
                <a:latin typeface="+mj-lt"/>
                <a:ea typeface="+mj-ea"/>
                <a:cs typeface="+mj-cs"/>
              </a:defRPr>
            </a:lvl1pPr>
          </a:lstStyle>
          <a:p>
            <a:pPr defTabSz="914400">
              <a:buClrTx/>
              <a:buSzTx/>
              <a:buFontTx/>
              <a:buNone/>
            </a:pPr>
            <a:r>
              <a:rPr lang="en-US" altLang="zh-CN" sz="4400" b="1" kern="1200" baseline="0">
                <a:solidFill>
                  <a:srgbClr val="FF0000"/>
                </a:solidFill>
                <a:latin typeface="Arial" panose="020B0604020202020204" pitchFamily="34" charset="0"/>
                <a:ea typeface="宋体" panose="02010600030101010101" pitchFamily="2" charset="-122"/>
              </a:rPr>
              <a:t>《</a:t>
            </a:r>
            <a:r>
              <a:rPr lang="zh-CN" altLang="en-US" sz="4400" b="1" kern="1200" baseline="0">
                <a:solidFill>
                  <a:srgbClr val="FF0000"/>
                </a:solidFill>
                <a:latin typeface="Arial" panose="020B0604020202020204" pitchFamily="34" charset="0"/>
                <a:ea typeface="宋体" panose="02010600030101010101" pitchFamily="2" charset="-122"/>
              </a:rPr>
              <a:t>朝花夕拾</a:t>
            </a:r>
            <a:r>
              <a:rPr lang="en-US" altLang="zh-CN" sz="4400" b="1" kern="1200" baseline="0">
                <a:solidFill>
                  <a:srgbClr val="FF0000"/>
                </a:solidFill>
                <a:latin typeface="Arial" panose="020B0604020202020204" pitchFamily="34" charset="0"/>
                <a:ea typeface="宋体" panose="02010600030101010101" pitchFamily="2" charset="-122"/>
              </a:rPr>
              <a:t>》</a:t>
            </a:r>
            <a:r>
              <a:rPr lang="zh-CN" altLang="en-US" sz="4400" b="1" kern="1200" baseline="0">
                <a:solidFill>
                  <a:srgbClr val="FF0000"/>
                </a:solidFill>
                <a:latin typeface="Arial" panose="020B0604020202020204" pitchFamily="34" charset="0"/>
                <a:ea typeface="宋体" panose="02010600030101010101" pitchFamily="2" charset="-122"/>
              </a:rPr>
              <a:t>练习题（四）</a:t>
            </a:r>
            <a:endParaRPr lang="zh-CN" altLang="en-US" sz="4400" b="1" kern="1200" baseline="0">
              <a:solidFill>
                <a:srgbClr val="FF0000"/>
              </a:solidFill>
              <a:latin typeface="Arial" panose="020B0604020202020204" pitchFamily="34" charset="0"/>
              <a:ea typeface="宋体" panose="02010600030101010101" pitchFamily="2" charset="-122"/>
            </a:endParaRPr>
          </a:p>
        </p:txBody>
      </p:sp>
      <p:sp>
        <p:nvSpPr>
          <p:cNvPr id="2" name="文本框 1"/>
          <p:cNvSpPr txBox="1"/>
          <p:nvPr/>
        </p:nvSpPr>
        <p:spPr>
          <a:xfrm>
            <a:off x="193040" y="487045"/>
            <a:ext cx="9120505" cy="706755"/>
          </a:xfrm>
          <a:prstGeom prst="rect">
            <a:avLst/>
          </a:prstGeom>
          <a:noFill/>
        </p:spPr>
        <p:txBody>
          <a:bodyPr wrap="square" rtlCol="0" anchor="t">
            <a:spAutoFit/>
          </a:bodyPr>
          <a:lstStyle/>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阅读下面的文段，完成练习</a:t>
            </a:r>
            <a:r>
              <a:rPr lang="en-US" altLang="zh-CN" sz="4000" b="1">
                <a:latin typeface="楷体" panose="02010609060101010101" charset="-122"/>
                <a:ea typeface="楷体" panose="02010609060101010101" charset="-122"/>
                <a:cs typeface="楷体" panose="02010609060101010101" charset="-122"/>
                <a:sym typeface="+mn-ea"/>
              </a:rPr>
              <a:t>(8</a:t>
            </a:r>
            <a:r>
              <a:rPr lang="zh-CN" altLang="en-US" sz="4000" b="1">
                <a:latin typeface="楷体" panose="02010609060101010101" charset="-122"/>
                <a:ea typeface="楷体" panose="02010609060101010101" charset="-122"/>
                <a:cs typeface="楷体" panose="02010609060101010101" charset="-122"/>
                <a:sym typeface="+mn-ea"/>
              </a:rPr>
              <a:t>分</a:t>
            </a:r>
            <a:r>
              <a:rPr lang="en-US" altLang="zh-CN" sz="4000" b="1">
                <a:latin typeface="楷体" panose="02010609060101010101" charset="-122"/>
                <a:ea typeface="楷体" panose="02010609060101010101" charset="-122"/>
                <a:cs typeface="楷体" panose="02010609060101010101" charset="-122"/>
                <a:sym typeface="+mn-ea"/>
              </a:rPr>
              <a:t>)</a:t>
            </a:r>
            <a:endParaRPr lang="zh-CN" altLang="en-US" sz="4000"/>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4145" y="0"/>
            <a:ext cx="11903075" cy="6673850"/>
          </a:xfrm>
        </p:spPr>
        <p:txBody>
          <a:bodyPr vert="horz" lIns="91440" tIns="45720" rIns="91440" bIns="45720" rtlCol="0">
            <a:noAutofit/>
          </a:bodyPr>
          <a:lstStyle/>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（I）以上文段选自鲁迅</a:t>
            </a:r>
            <a:r>
              <a:rPr lang="zh-CN" altLang="en-US" sz="4000" b="1">
                <a:latin typeface="楷体" panose="02010609060101010101" charset="-122"/>
                <a:ea typeface="楷体" panose="02010609060101010101" charset="-122"/>
                <a:cs typeface="楷体" panose="02010609060101010101" charset="-122"/>
                <a:sym typeface="+mn-ea"/>
              </a:rPr>
              <a:t>散文集</a:t>
            </a:r>
            <a:r>
              <a:rPr lang="en-US" altLang="zh-CN" sz="4000" b="1">
                <a:latin typeface="楷体" panose="02010609060101010101" charset="-122"/>
                <a:ea typeface="楷体" panose="02010609060101010101" charset="-122"/>
                <a:cs typeface="楷体" panose="02010609060101010101" charset="-122"/>
                <a:sym typeface="+mn-ea"/>
              </a:rPr>
              <a:t>《 </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 》中的《</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2</a:t>
            </a:r>
            <a:r>
              <a:rPr lang="zh-CN" altLang="en-US" sz="4000" b="1">
                <a:latin typeface="楷体" panose="02010609060101010101" charset="-122"/>
                <a:ea typeface="楷体" panose="02010609060101010101" charset="-122"/>
                <a:cs typeface="楷体" panose="02010609060101010101" charset="-122"/>
                <a:sym typeface="+mn-ea"/>
              </a:rPr>
              <a:t>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（2）"标致"在句子中的意思是∶  </a:t>
            </a:r>
            <a:r>
              <a:rPr lang="en-US" altLang="zh-CN" sz="4000" b="1" u="sng">
                <a:latin typeface="楷体" panose="02010609060101010101" charset="-122"/>
                <a:ea typeface="楷体" panose="02010609060101010101" charset="-122"/>
                <a:cs typeface="楷体" panose="02010609060101010101" charset="-122"/>
                <a:sym typeface="+mn-ea"/>
              </a:rPr>
              <a:t>                              </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2</a:t>
            </a:r>
            <a:r>
              <a:rPr lang="zh-CN" altLang="en-US" sz="4000" b="1">
                <a:latin typeface="楷体" panose="02010609060101010101" charset="-122"/>
                <a:ea typeface="楷体" panose="02010609060101010101" charset="-122"/>
                <a:cs typeface="楷体" panose="02010609060101010101" charset="-122"/>
                <a:sym typeface="+mn-ea"/>
              </a:rPr>
              <a:t>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（3）请结合原著回答∶</a:t>
            </a:r>
            <a:r>
              <a:rPr lang="zh-CN" altLang="en-US" sz="4000" b="1">
                <a:latin typeface="楷体" panose="02010609060101010101" charset="-122"/>
                <a:ea typeface="楷体" panose="02010609060101010101" charset="-122"/>
                <a:cs typeface="楷体" panose="02010609060101010101" charset="-122"/>
                <a:sym typeface="+mn-ea"/>
              </a:rPr>
              <a:t>（</a:t>
            </a:r>
            <a:r>
              <a:rPr lang="en-US" altLang="zh-CN" sz="4000" b="1">
                <a:latin typeface="楷体" panose="02010609060101010101" charset="-122"/>
                <a:ea typeface="楷体" panose="02010609060101010101" charset="-122"/>
                <a:cs typeface="楷体" panose="02010609060101010101" charset="-122"/>
                <a:sym typeface="+mn-ea"/>
              </a:rPr>
              <a:t>4</a:t>
            </a:r>
            <a:r>
              <a:rPr lang="zh-CN" altLang="en-US" sz="4000" b="1">
                <a:latin typeface="楷体" panose="02010609060101010101" charset="-122"/>
                <a:ea typeface="楷体" panose="02010609060101010101" charset="-122"/>
                <a:cs typeface="楷体" panose="02010609060101010101" charset="-122"/>
                <a:sym typeface="+mn-ea"/>
              </a:rPr>
              <a:t>分）</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①用简洁的语言概括文段主要写了什么事情?</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答：</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写了在东京的"清国留学生"赏樱花和学跳舞的事情。</a:t>
            </a:r>
            <a:endParaRPr lang="en-US" altLang="zh-CN" sz="4000" b="1">
              <a:solidFill>
                <a:srgbClr val="002060"/>
              </a:solidFill>
              <a:latin typeface="楷体" panose="02010609060101010101" charset="-122"/>
              <a:ea typeface="楷体" panose="02010609060101010101" charset="-122"/>
              <a:cs typeface="楷体" panose="02010609060101010101" charset="-122"/>
              <a:sym typeface="+mn-ea"/>
            </a:endParaRPr>
          </a:p>
          <a:p>
            <a:pPr marL="0" lvl="0" algn="l">
              <a:buClrTx/>
              <a:buSzTx/>
              <a:buNone/>
            </a:pPr>
            <a:r>
              <a:rPr lang="en-US" altLang="zh-CN" sz="4000" b="1">
                <a:latin typeface="楷体" panose="02010609060101010101" charset="-122"/>
                <a:ea typeface="楷体" panose="02010609060101010101" charset="-122"/>
                <a:cs typeface="楷体" panose="02010609060101010101" charset="-122"/>
                <a:sym typeface="+mn-ea"/>
              </a:rPr>
              <a:t>②文段对"清国留学生"的描写表达了作者怎样的思想感情?</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答：</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表达了作者对"清国留学生"的失望和厌恶之情。</a:t>
            </a: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a:p>
            <a:pPr marL="0" lvl="0" algn="l">
              <a:buClrTx/>
              <a:buSzTx/>
              <a:buNone/>
            </a:pPr>
            <a:endParaRPr lang="en-US" altLang="zh-CN" sz="4000" b="1">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7877175" y="0"/>
            <a:ext cx="3507740" cy="706755"/>
          </a:xfrm>
          <a:prstGeom prst="rect">
            <a:avLst/>
          </a:prstGeom>
          <a:noFill/>
        </p:spPr>
        <p:txBody>
          <a:bodyPr wrap="none" rtlCol="0" anchor="t">
            <a:spAutoFit/>
          </a:bodyPr>
          <a:lstStyle/>
          <a:p>
            <a:pPr marL="0" lvl="0" algn="l">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朝花夕拾     </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1899920" y="1705610"/>
            <a:ext cx="6819900" cy="706755"/>
          </a:xfrm>
          <a:prstGeom prst="rect">
            <a:avLst/>
          </a:prstGeom>
          <a:noFill/>
        </p:spPr>
        <p:txBody>
          <a:bodyPr wrap="none" rtlCol="0" anchor="t">
            <a:spAutoFit/>
          </a:bodyPr>
          <a:lstStyle/>
          <a:p>
            <a:pPr marL="0" lvl="0" algn="l">
              <a:buClrTx/>
              <a:buSzTx/>
              <a:buNone/>
            </a:pPr>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漂亮。这里是反语，用来讽刺</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1440180" y="535305"/>
            <a:ext cx="2225040" cy="706755"/>
          </a:xfrm>
          <a:prstGeom prst="rect">
            <a:avLst/>
          </a:prstGeom>
          <a:noFill/>
        </p:spPr>
        <p:txBody>
          <a:bodyPr wrap="none" rtlCol="0" anchor="t">
            <a:spAutoFit/>
          </a:bodyPr>
          <a:lstStyle/>
          <a:p>
            <a:r>
              <a:rPr lang="en-US" altLang="zh-CN" sz="4000" b="1">
                <a:solidFill>
                  <a:srgbClr val="FF0000"/>
                </a:solidFill>
                <a:latin typeface="楷体" panose="02010609060101010101" charset="-122"/>
                <a:ea typeface="楷体" panose="02010609060101010101" charset="-122"/>
                <a:cs typeface="楷体" panose="02010609060101010101" charset="-122"/>
                <a:sym typeface="+mn-ea"/>
              </a:rPr>
              <a:t>藤野先生</a:t>
            </a:r>
            <a:endParaRPr lang="en-US" altLang="zh-CN" sz="40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35" y="620395"/>
            <a:ext cx="12191365" cy="6237605"/>
          </a:xfrm>
        </p:spPr>
        <p:txBody>
          <a:bodyPr>
            <a:noAutofit/>
          </a:bodyPr>
          <a:lstStyle/>
          <a:p>
            <a:pPr marL="0" indent="0">
              <a:buNone/>
            </a:pPr>
            <a:endParaRPr lang="zh-CN" altLang="en-US" sz="3600" b="1">
              <a:latin typeface="楷体" panose="02010609060101010101" charset="-122"/>
              <a:ea typeface="楷体" panose="02010609060101010101" charset="-122"/>
              <a:cs typeface="楷体" panose="02010609060101010101" charset="-122"/>
            </a:endParaRPr>
          </a:p>
          <a:p>
            <a:pPr marL="0" indent="0">
              <a:buNone/>
            </a:pPr>
            <a:r>
              <a:rPr lang="zh-CN" altLang="en-US" sz="3600" b="1">
                <a:latin typeface="楷体" panose="02010609060101010101" charset="-122"/>
                <a:ea typeface="楷体" panose="02010609060101010101" charset="-122"/>
                <a:cs typeface="楷体" panose="02010609060101010101" charset="-122"/>
              </a:rPr>
              <a:t>（1）下面是丰子恺先生为《朝花夕拾》画的三幅插图。根据画意和文字提示，写出相关文章的篇名。</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3</a:t>
            </a:r>
            <a:r>
              <a:rPr lang="zh-CN" altLang="en-US" sz="3600" b="1">
                <a:latin typeface="楷体" panose="02010609060101010101" charset="-122"/>
                <a:ea typeface="楷体" panose="02010609060101010101" charset="-122"/>
                <a:cs typeface="楷体" panose="02010609060101010101" charset="-122"/>
                <a:sym typeface="+mn-ea"/>
              </a:rPr>
              <a:t>分）</a:t>
            </a:r>
            <a:endParaRPr lang="zh-CN" altLang="en-US" sz="3600" b="1">
              <a:latin typeface="楷体" panose="02010609060101010101" charset="-122"/>
              <a:ea typeface="楷体" panose="02010609060101010101" charset="-122"/>
              <a:cs typeface="楷体" panose="02010609060101010101" charset="-122"/>
            </a:endParaRPr>
          </a:p>
          <a:p>
            <a:pPr marL="0" indent="0">
              <a:buNone/>
            </a:pPr>
            <a:endParaRPr lang="zh-CN" altLang="en-US" sz="3600" b="1">
              <a:latin typeface="楷体" panose="02010609060101010101" charset="-122"/>
              <a:ea typeface="楷体" panose="02010609060101010101" charset="-122"/>
              <a:cs typeface="楷体" panose="02010609060101010101" charset="-122"/>
            </a:endParaRPr>
          </a:p>
          <a:p>
            <a:pPr marL="0" indent="0">
              <a:buNone/>
            </a:pPr>
            <a:endParaRPr lang="zh-CN" altLang="en-US" sz="3600" b="1">
              <a:latin typeface="楷体" panose="02010609060101010101" charset="-122"/>
              <a:ea typeface="楷体" panose="02010609060101010101" charset="-122"/>
              <a:cs typeface="楷体" panose="02010609060101010101" charset="-122"/>
            </a:endParaRPr>
          </a:p>
          <a:p>
            <a:pPr marL="0" indent="0">
              <a:buNone/>
            </a:pPr>
            <a:endParaRPr lang="zh-CN" altLang="en-US" sz="3600" b="1">
              <a:latin typeface="楷体" panose="02010609060101010101" charset="-122"/>
              <a:ea typeface="楷体" panose="02010609060101010101" charset="-122"/>
              <a:cs typeface="楷体" panose="02010609060101010101" charset="-122"/>
            </a:endParaRPr>
          </a:p>
          <a:p>
            <a:pPr marL="0" indent="0">
              <a:buNone/>
            </a:pPr>
            <a:endParaRPr lang="zh-CN" altLang="en-US" sz="3600" b="1">
              <a:latin typeface="楷体" panose="02010609060101010101" charset="-122"/>
              <a:ea typeface="楷体" panose="02010609060101010101" charset="-122"/>
              <a:cs typeface="楷体" panose="02010609060101010101" charset="-122"/>
            </a:endParaRPr>
          </a:p>
          <a:p>
            <a:pPr marL="0" indent="0">
              <a:buNone/>
            </a:pPr>
            <a:endParaRPr lang="zh-CN" altLang="en-US" sz="3600" b="1">
              <a:latin typeface="楷体" panose="02010609060101010101" charset="-122"/>
              <a:ea typeface="楷体" panose="02010609060101010101" charset="-122"/>
              <a:cs typeface="楷体" panose="02010609060101010101" charset="-122"/>
            </a:endParaRPr>
          </a:p>
          <a:p>
            <a:pPr marL="0" indent="0">
              <a:buNone/>
            </a:pPr>
            <a:endParaRPr lang="zh-CN" altLang="en-US" sz="3600" b="1">
              <a:latin typeface="楷体" panose="02010609060101010101" charset="-122"/>
              <a:ea typeface="楷体" panose="02010609060101010101" charset="-122"/>
              <a:cs typeface="楷体" panose="02010609060101010101" charset="-122"/>
            </a:endParaRPr>
          </a:p>
          <a:p>
            <a:pPr marL="0" indent="0">
              <a:buNone/>
            </a:pPr>
            <a:r>
              <a:rPr lang="zh-CN" altLang="en-US" sz="3600" b="1">
                <a:latin typeface="楷体" panose="02010609060101010101" charset="-122"/>
                <a:ea typeface="楷体" panose="02010609060101010101" charset="-122"/>
                <a:cs typeface="楷体" panose="02010609060101010101" charset="-122"/>
              </a:rPr>
              <a:t>篇名是《</a:t>
            </a:r>
            <a:r>
              <a:rPr lang="en-US" altLang="zh-CN" sz="3600" b="1">
                <a:latin typeface="楷体" panose="02010609060101010101" charset="-122"/>
                <a:ea typeface="楷体" panose="02010609060101010101" charset="-122"/>
                <a:cs typeface="楷体" panose="02010609060101010101" charset="-122"/>
              </a:rPr>
              <a:t> </a:t>
            </a:r>
            <a:r>
              <a:rPr lang="en-US" altLang="zh-CN" sz="3600" b="1" u="sng">
                <a:latin typeface="楷体" panose="02010609060101010101" charset="-122"/>
                <a:ea typeface="楷体" panose="02010609060101010101" charset="-122"/>
                <a:cs typeface="楷体" panose="02010609060101010101" charset="-122"/>
              </a:rPr>
              <a:t>           </a:t>
            </a:r>
            <a:r>
              <a:rPr lang="en-US" altLang="zh-CN" sz="3600" b="1">
                <a:latin typeface="楷体" panose="02010609060101010101" charset="-122"/>
                <a:ea typeface="楷体" panose="02010609060101010101" charset="-122"/>
                <a:cs typeface="楷体" panose="02010609060101010101" charset="-122"/>
              </a:rPr>
              <a:t>  </a:t>
            </a:r>
            <a:r>
              <a:rPr lang="zh-CN" altLang="en-US" sz="3600" b="1">
                <a:latin typeface="楷体" panose="02010609060101010101" charset="-122"/>
                <a:ea typeface="楷体" panose="02010609060101010101" charset="-122"/>
                <a:cs typeface="楷体" panose="02010609060101010101" charset="-122"/>
              </a:rPr>
              <a:t>》、</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u="sng">
                <a:latin typeface="楷体" panose="02010609060101010101" charset="-122"/>
                <a:ea typeface="楷体" panose="02010609060101010101" charset="-122"/>
                <a:cs typeface="楷体" panose="02010609060101010101" charset="-122"/>
                <a:sym typeface="+mn-ea"/>
              </a:rPr>
              <a:t>       </a:t>
            </a:r>
            <a:r>
              <a:rPr lang="zh-CN" altLang="en-US" sz="3600" b="1">
                <a:latin typeface="楷体" panose="02010609060101010101" charset="-122"/>
                <a:ea typeface="楷体" panose="02010609060101010101" charset="-122"/>
                <a:cs typeface="楷体" panose="02010609060101010101" charset="-122"/>
                <a:sym typeface="+mn-ea"/>
              </a:rPr>
              <a:t>》</a:t>
            </a:r>
            <a:r>
              <a:rPr lang="zh-CN" altLang="en-US" sz="3600" b="1">
                <a:latin typeface="楷体" panose="02010609060101010101" charset="-122"/>
                <a:ea typeface="楷体" panose="02010609060101010101" charset="-122"/>
                <a:cs typeface="楷体" panose="02010609060101010101" charset="-122"/>
              </a:rPr>
              <a:t>和《</a:t>
            </a:r>
            <a:r>
              <a:rPr lang="en-US" altLang="zh-CN" sz="3600" b="1">
                <a:latin typeface="楷体" panose="02010609060101010101" charset="-122"/>
                <a:ea typeface="楷体" panose="02010609060101010101" charset="-122"/>
                <a:cs typeface="楷体" panose="02010609060101010101" charset="-122"/>
              </a:rPr>
              <a:t> </a:t>
            </a:r>
            <a:r>
              <a:rPr lang="en-US" altLang="zh-CN" sz="3600" b="1" u="sng">
                <a:latin typeface="楷体" panose="02010609060101010101" charset="-122"/>
                <a:ea typeface="楷体" panose="02010609060101010101" charset="-122"/>
                <a:cs typeface="楷体" panose="02010609060101010101" charset="-122"/>
              </a:rPr>
              <a:t>     </a:t>
            </a:r>
            <a:r>
              <a:rPr lang="en-US" altLang="zh-CN" sz="3600" b="1">
                <a:latin typeface="楷体" panose="02010609060101010101" charset="-122"/>
                <a:ea typeface="楷体" panose="02010609060101010101" charset="-122"/>
                <a:cs typeface="楷体" panose="02010609060101010101" charset="-122"/>
              </a:rPr>
              <a:t> </a:t>
            </a:r>
            <a:r>
              <a:rPr lang="zh-CN" altLang="en-US" sz="3600" b="1">
                <a:latin typeface="楷体" panose="02010609060101010101" charset="-122"/>
                <a:ea typeface="楷体" panose="02010609060101010101" charset="-122"/>
                <a:cs typeface="楷体" panose="02010609060101010101" charset="-122"/>
              </a:rPr>
              <a:t>》。</a:t>
            </a:r>
            <a:endParaRPr lang="zh-CN" altLang="en-US" sz="3600" b="1">
              <a:latin typeface="楷体" panose="02010609060101010101" charset="-122"/>
              <a:ea typeface="楷体" panose="02010609060101010101" charset="-122"/>
              <a:cs typeface="楷体" panose="02010609060101010101" charset="-122"/>
            </a:endParaRPr>
          </a:p>
          <a:p>
            <a:pPr marL="0" indent="0">
              <a:buNone/>
            </a:pPr>
            <a:endParaRPr lang="zh-CN" altLang="en-US" sz="3600" b="1">
              <a:latin typeface="楷体" panose="02010609060101010101" charset="-122"/>
              <a:ea typeface="楷体" panose="02010609060101010101" charset="-122"/>
              <a:cs typeface="楷体" panose="02010609060101010101" charset="-122"/>
            </a:endParaRPr>
          </a:p>
        </p:txBody>
      </p:sp>
      <p:sp>
        <p:nvSpPr>
          <p:cNvPr id="5" name="标题 3073"/>
          <p:cNvSpPr>
            <a:spLocks noGrp="1"/>
          </p:cNvSpPr>
          <p:nvPr/>
        </p:nvSpPr>
        <p:spPr>
          <a:xfrm>
            <a:off x="2208530" y="0"/>
            <a:ext cx="7772400" cy="620395"/>
          </a:xfrm>
          <a:prstGeom prst="rect">
            <a:avLst/>
          </a:prstGeom>
          <a:noFill/>
          <a:ln w="9525">
            <a:noFill/>
          </a:ln>
        </p:spPr>
        <p:txBody>
          <a:bodyPr anchor="ctr" anchorCtr="0"/>
          <a:lstStyle>
            <a:lvl1pPr marL="0" lvl="0" indent="0" algn="ctr" defTabSz="914400" rtl="0" eaLnBrk="1" fontAlgn="base" latinLnBrk="0" hangingPunct="1">
              <a:lnSpc>
                <a:spcPct val="100000"/>
              </a:lnSpc>
              <a:spcBef>
                <a:spcPct val="0"/>
              </a:spcBef>
              <a:spcAft>
                <a:spcPct val="0"/>
              </a:spcAft>
              <a:buNone/>
              <a:defRPr sz="4500" b="0" i="0" u="none" kern="1200" baseline="0">
                <a:solidFill>
                  <a:schemeClr val="tx2"/>
                </a:solidFill>
                <a:latin typeface="+mj-lt"/>
                <a:ea typeface="+mj-ea"/>
                <a:cs typeface="+mj-cs"/>
              </a:defRPr>
            </a:lvl1pPr>
          </a:lstStyle>
          <a:p>
            <a:pPr defTabSz="914400">
              <a:buClrTx/>
              <a:buSzTx/>
              <a:buFontTx/>
              <a:buNone/>
            </a:pPr>
            <a:r>
              <a:rPr lang="en-US" altLang="zh-CN" sz="4400" b="1" kern="1200" baseline="0">
                <a:solidFill>
                  <a:srgbClr val="FF0000"/>
                </a:solidFill>
                <a:latin typeface="Arial" panose="020B0604020202020204" pitchFamily="34" charset="0"/>
                <a:ea typeface="宋体" panose="02010600030101010101" pitchFamily="2" charset="-122"/>
              </a:rPr>
              <a:t>《</a:t>
            </a:r>
            <a:r>
              <a:rPr lang="zh-CN" altLang="en-US" sz="4400" b="1" kern="1200" baseline="0">
                <a:solidFill>
                  <a:srgbClr val="FF0000"/>
                </a:solidFill>
                <a:latin typeface="Arial" panose="020B0604020202020204" pitchFamily="34" charset="0"/>
                <a:ea typeface="宋体" panose="02010600030101010101" pitchFamily="2" charset="-122"/>
              </a:rPr>
              <a:t>朝花夕拾</a:t>
            </a:r>
            <a:r>
              <a:rPr lang="en-US" altLang="zh-CN" sz="4400" b="1" kern="1200" baseline="0">
                <a:solidFill>
                  <a:srgbClr val="FF0000"/>
                </a:solidFill>
                <a:latin typeface="Arial" panose="020B0604020202020204" pitchFamily="34" charset="0"/>
                <a:ea typeface="宋体" panose="02010600030101010101" pitchFamily="2" charset="-122"/>
              </a:rPr>
              <a:t>》</a:t>
            </a:r>
            <a:r>
              <a:rPr lang="zh-CN" altLang="en-US" sz="4400" b="1" kern="1200" baseline="0">
                <a:solidFill>
                  <a:srgbClr val="FF0000"/>
                </a:solidFill>
                <a:latin typeface="Arial" panose="020B0604020202020204" pitchFamily="34" charset="0"/>
                <a:ea typeface="宋体" panose="02010600030101010101" pitchFamily="2" charset="-122"/>
              </a:rPr>
              <a:t>练习题（五）</a:t>
            </a:r>
            <a:endParaRPr lang="zh-CN" altLang="en-US" sz="4400" b="1" kern="1200" baseline="0">
              <a:solidFill>
                <a:srgbClr val="FF0000"/>
              </a:solidFill>
              <a:latin typeface="Arial" panose="020B0604020202020204" pitchFamily="34" charset="0"/>
              <a:ea typeface="宋体" panose="02010600030101010101" pitchFamily="2" charset="-122"/>
            </a:endParaRPr>
          </a:p>
        </p:txBody>
      </p:sp>
      <p:pic>
        <p:nvPicPr>
          <p:cNvPr id="2" name="图片 2042425740" descr="学科网 版权所有"/>
          <p:cNvPicPr>
            <a:picLocks noChangeAspect="1"/>
          </p:cNvPicPr>
          <p:nvPr>
            <p:custDataLst>
              <p:tags r:id="rId1"/>
            </p:custDataLst>
          </p:nvPr>
        </p:nvPicPr>
        <p:blipFill>
          <a:blip r:embed="rId2"/>
          <a:stretch>
            <a:fillRect/>
          </a:stretch>
        </p:blipFill>
        <p:spPr>
          <a:xfrm>
            <a:off x="-107950" y="2233295"/>
            <a:ext cx="12005310" cy="3773170"/>
          </a:xfrm>
          <a:prstGeom prst="rect">
            <a:avLst/>
          </a:prstGeom>
          <a:noFill/>
          <a:ln w="9525">
            <a:noFill/>
          </a:ln>
        </p:spPr>
      </p:pic>
      <p:sp>
        <p:nvSpPr>
          <p:cNvPr id="4" name="文本框 3"/>
          <p:cNvSpPr txBox="1"/>
          <p:nvPr/>
        </p:nvSpPr>
        <p:spPr>
          <a:xfrm>
            <a:off x="1651635" y="6006465"/>
            <a:ext cx="9385935" cy="583565"/>
          </a:xfrm>
          <a:prstGeom prst="rect">
            <a:avLst/>
          </a:prstGeom>
          <a:noFill/>
        </p:spPr>
        <p:txBody>
          <a:bodyPr wrap="none" rtlCol="0" anchor="t">
            <a:spAutoFit/>
          </a:bodyPr>
          <a:lstStyle/>
          <a:p>
            <a:pPr marL="0" indent="0">
              <a:buNone/>
            </a:pPr>
            <a:r>
              <a:rPr lang="zh-CN" altLang="en-US" sz="3200" b="1">
                <a:solidFill>
                  <a:srgbClr val="FF0000"/>
                </a:solidFill>
                <a:latin typeface="楷体" panose="02010609060101010101" charset="-122"/>
                <a:ea typeface="楷体" panose="02010609060101010101" charset="-122"/>
                <a:cs typeface="楷体" panose="02010609060101010101" charset="-122"/>
                <a:sym typeface="+mn-ea"/>
              </a:rPr>
              <a:t>从百草园到三味书屋</a:t>
            </a:r>
            <a:r>
              <a:rPr lang="en-US" altLang="zh-CN" sz="3200" b="1">
                <a:solidFill>
                  <a:srgbClr val="FF0000"/>
                </a:solidFill>
                <a:latin typeface="楷体" panose="02010609060101010101" charset="-122"/>
                <a:ea typeface="楷体" panose="02010609060101010101" charset="-122"/>
                <a:cs typeface="楷体" panose="02010609060101010101" charset="-122"/>
                <a:sym typeface="+mn-ea"/>
              </a:rPr>
              <a:t>    </a:t>
            </a:r>
            <a:r>
              <a:rPr lang="zh-CN" altLang="en-US" sz="3200" b="1">
                <a:solidFill>
                  <a:srgbClr val="FF0000"/>
                </a:solidFill>
                <a:latin typeface="楷体" panose="02010609060101010101" charset="-122"/>
                <a:ea typeface="楷体" panose="02010609060101010101" charset="-122"/>
                <a:cs typeface="楷体" panose="02010609060101010101" charset="-122"/>
                <a:sym typeface="+mn-ea"/>
              </a:rPr>
              <a:t>   五猖会 </a:t>
            </a:r>
            <a:r>
              <a:rPr lang="en-US" altLang="zh-CN" sz="3200" b="1">
                <a:solidFill>
                  <a:srgbClr val="FF0000"/>
                </a:solidFill>
                <a:latin typeface="楷体" panose="02010609060101010101" charset="-122"/>
                <a:ea typeface="楷体" panose="02010609060101010101" charset="-122"/>
                <a:cs typeface="楷体" panose="02010609060101010101" charset="-122"/>
                <a:sym typeface="+mn-ea"/>
              </a:rPr>
              <a:t>        </a:t>
            </a:r>
            <a:r>
              <a:rPr lang="zh-CN" altLang="en-US" sz="3200" b="1">
                <a:solidFill>
                  <a:srgbClr val="FF0000"/>
                </a:solidFill>
                <a:latin typeface="楷体" panose="02010609060101010101" charset="-122"/>
                <a:ea typeface="楷体" panose="02010609060101010101" charset="-122"/>
                <a:cs typeface="楷体" panose="02010609060101010101" charset="-122"/>
                <a:sym typeface="+mn-ea"/>
              </a:rPr>
              <a:t>无常</a:t>
            </a:r>
            <a:r>
              <a:rPr lang="zh-CN" altLang="en-US" sz="3200" b="1">
                <a:latin typeface="楷体" panose="02010609060101010101" charset="-122"/>
                <a:ea typeface="楷体" panose="02010609060101010101" charset="-122"/>
                <a:cs typeface="楷体" panose="02010609060101010101" charset="-122"/>
                <a:sym typeface="+mn-ea"/>
              </a:rPr>
              <a:t> </a:t>
            </a:r>
            <a:endParaRPr lang="zh-CN" altLang="en-US" sz="3200"/>
          </a:p>
        </p:txBody>
      </p:sp>
      <p:sp>
        <p:nvSpPr>
          <p:cNvPr id="6" name="文本框 5"/>
          <p:cNvSpPr txBox="1"/>
          <p:nvPr/>
        </p:nvSpPr>
        <p:spPr>
          <a:xfrm>
            <a:off x="193040" y="487045"/>
            <a:ext cx="9120505" cy="706755"/>
          </a:xfrm>
          <a:prstGeom prst="rect">
            <a:avLst/>
          </a:prstGeom>
          <a:noFill/>
        </p:spPr>
        <p:txBody>
          <a:bodyPr wrap="square" rtlCol="0" anchor="t">
            <a:spAutoFit/>
          </a:bodyPr>
          <a:lstStyle/>
          <a:p>
            <a:pPr marL="0" lvl="0" algn="l">
              <a:buClrTx/>
              <a:buSzTx/>
              <a:buNone/>
            </a:pPr>
            <a:r>
              <a:rPr lang="zh-CN" altLang="en-US" sz="4000" b="1">
                <a:latin typeface="楷体" panose="02010609060101010101" charset="-122"/>
                <a:ea typeface="楷体" panose="02010609060101010101" charset="-122"/>
                <a:cs typeface="楷体" panose="02010609060101010101" charset="-122"/>
                <a:sym typeface="+mn-ea"/>
              </a:rPr>
              <a:t>阅读下面的文段，完成练习</a:t>
            </a:r>
            <a:r>
              <a:rPr lang="en-US" altLang="zh-CN" sz="4000" b="1">
                <a:latin typeface="楷体" panose="02010609060101010101" charset="-122"/>
                <a:ea typeface="楷体" panose="02010609060101010101" charset="-122"/>
                <a:cs typeface="楷体" panose="02010609060101010101" charset="-122"/>
                <a:sym typeface="+mn-ea"/>
              </a:rPr>
              <a:t>(6</a:t>
            </a:r>
            <a:r>
              <a:rPr lang="zh-CN" altLang="en-US" sz="4000" b="1">
                <a:latin typeface="楷体" panose="02010609060101010101" charset="-122"/>
                <a:ea typeface="楷体" panose="02010609060101010101" charset="-122"/>
                <a:cs typeface="楷体" panose="02010609060101010101" charset="-122"/>
                <a:sym typeface="+mn-ea"/>
              </a:rPr>
              <a:t>分</a:t>
            </a:r>
            <a:r>
              <a:rPr lang="en-US" altLang="zh-CN" sz="4000" b="1">
                <a:latin typeface="楷体" panose="02010609060101010101" charset="-122"/>
                <a:ea typeface="楷体" panose="02010609060101010101" charset="-122"/>
                <a:cs typeface="楷体" panose="02010609060101010101" charset="-122"/>
                <a:sym typeface="+mn-ea"/>
              </a:rPr>
              <a:t>)</a:t>
            </a:r>
            <a:endParaRPr lang="zh-CN" altLang="en-US" sz="40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770" y="255905"/>
            <a:ext cx="3975100" cy="627380"/>
          </a:xfrm>
        </p:spPr>
        <p:txBody>
          <a:bodyPr>
            <a:normAutofit lnSpcReduction="20000"/>
          </a:bodyPr>
          <a:lstStyle/>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7.</a:t>
            </a:r>
            <a:r>
              <a:rPr lang="en-US" altLang="zh-CN" sz="4000" b="1">
                <a:solidFill>
                  <a:srgbClr val="002060"/>
                </a:solidFill>
                <a:latin typeface="楷体" panose="02010609060101010101" charset="-122"/>
                <a:ea typeface="楷体" panose="02010609060101010101" charset="-122"/>
                <a:cs typeface="楷体" panose="02010609060101010101" charset="-122"/>
                <a:sym typeface="+mn-ea"/>
              </a:rPr>
              <a:t>《父亲的病》</a:t>
            </a:r>
            <a:endParaRPr lang="en-US" altLang="zh-CN" sz="4000" b="1">
              <a:latin typeface="楷体" panose="02010609060101010101" charset="-122"/>
              <a:ea typeface="楷体" panose="02010609060101010101" charset="-122"/>
              <a:cs typeface="楷体" panose="02010609060101010101" charset="-122"/>
              <a:sym typeface="+mn-ea"/>
            </a:endParaRPr>
          </a:p>
          <a:p>
            <a:endParaRPr lang="zh-CN" altLang="en-US" sz="4000"/>
          </a:p>
        </p:txBody>
      </p:sp>
      <p:sp>
        <p:nvSpPr>
          <p:cNvPr id="4" name="文本框 3"/>
          <p:cNvSpPr txBox="1"/>
          <p:nvPr/>
        </p:nvSpPr>
        <p:spPr>
          <a:xfrm>
            <a:off x="290195" y="668655"/>
            <a:ext cx="11901805" cy="3046095"/>
          </a:xfrm>
          <a:prstGeom prst="rect">
            <a:avLst/>
          </a:prstGeom>
          <a:noFill/>
        </p:spPr>
        <p:txBody>
          <a:bodyPr wrap="square" rtlCol="0" anchor="t">
            <a:spAutoFit/>
          </a:bodyPr>
          <a:lstStyle/>
          <a:p>
            <a:pPr marL="0" lvl="0" algn="l">
              <a:lnSpc>
                <a:spcPct val="80000"/>
              </a:lnSpc>
              <a:buClrTx/>
              <a:buSzTx/>
              <a:buNone/>
            </a:pPr>
            <a:r>
              <a:rPr lang="en-US" altLang="zh-CN" sz="4000" b="1">
                <a:latin typeface="楷体" panose="02010609060101010101" charset="-122"/>
                <a:ea typeface="楷体" panose="02010609060101010101" charset="-122"/>
                <a:cs typeface="楷体" panose="02010609060101010101" charset="-122"/>
                <a:sym typeface="+mn-ea"/>
              </a:rPr>
              <a:t>回忆儿时为父亲延医治病的情景，</a:t>
            </a:r>
            <a:r>
              <a:rPr lang="zh-CN" altLang="en-US" sz="4000" b="1" smtClean="0">
                <a:latin typeface="楷体" panose="02010609060101010101" charset="-122"/>
                <a:ea typeface="楷体" panose="02010609060101010101" charset="-122"/>
                <a:sym typeface="+mn-ea"/>
              </a:rPr>
              <a:t>用</a:t>
            </a:r>
            <a:r>
              <a:rPr lang="zh-CN" altLang="en-US" sz="4000" b="1">
                <a:latin typeface="楷体" panose="02010609060101010101" charset="-122"/>
                <a:ea typeface="楷体" panose="02010609060101010101" charset="-122"/>
                <a:sym typeface="+mn-ea"/>
              </a:rPr>
              <a:t>讽刺的笔调写了</a:t>
            </a:r>
            <a:r>
              <a:rPr lang="zh-CN" altLang="en-US" sz="4000" b="1">
                <a:solidFill>
                  <a:srgbClr val="C00000"/>
                </a:solidFill>
                <a:latin typeface="楷体" panose="02010609060101010101" charset="-122"/>
                <a:ea typeface="楷体" panose="02010609060101010101" charset="-122"/>
                <a:sym typeface="+mn-ea"/>
              </a:rPr>
              <a:t>庸医误人</a:t>
            </a:r>
            <a:r>
              <a:rPr lang="zh-CN" altLang="en-US" sz="4000" b="1">
                <a:latin typeface="楷体" panose="02010609060101010101" charset="-122"/>
                <a:ea typeface="楷体" panose="02010609060101010101" charset="-122"/>
                <a:sym typeface="+mn-ea"/>
              </a:rPr>
              <a:t>，以两个所谓的“名医”的药引一个比一个独特，表现了某些中医的故作高深，通过他们的相继借故辞去，体现出父亲的病一步步恶化，</a:t>
            </a:r>
            <a:r>
              <a:rPr lang="en-US" altLang="zh-CN" sz="4000" b="1">
                <a:latin typeface="楷体" panose="02010609060101010101" charset="-122"/>
                <a:ea typeface="楷体" panose="02010609060101010101" charset="-122"/>
                <a:cs typeface="楷体" panose="02010609060101010101" charset="-122"/>
                <a:sym typeface="+mn-ea"/>
              </a:rPr>
              <a:t>揭示了这些人</a:t>
            </a:r>
            <a:r>
              <a:rPr lang="en-US" altLang="zh-CN" sz="4000" b="1">
                <a:solidFill>
                  <a:srgbClr val="C00000"/>
                </a:solidFill>
                <a:latin typeface="楷体" panose="02010609060101010101" charset="-122"/>
                <a:ea typeface="楷体" panose="02010609060101010101" charset="-122"/>
                <a:cs typeface="楷体" panose="02010609060101010101" charset="-122"/>
                <a:sym typeface="+mn-ea"/>
              </a:rPr>
              <a:t>巫医不分、故弄玄虚、勒索钱财、草菅人命</a:t>
            </a:r>
            <a:r>
              <a:rPr lang="en-US" altLang="zh-CN" sz="4000" b="1">
                <a:latin typeface="楷体" panose="02010609060101010101" charset="-122"/>
                <a:ea typeface="楷体" panose="02010609060101010101" charset="-122"/>
                <a:cs typeface="楷体" panose="02010609060101010101" charset="-122"/>
                <a:sym typeface="+mn-ea"/>
              </a:rPr>
              <a:t>的实质。</a:t>
            </a:r>
            <a:endParaRPr lang="zh-CN" altLang="en-US" sz="4000"/>
          </a:p>
        </p:txBody>
      </p:sp>
      <p:sp>
        <p:nvSpPr>
          <p:cNvPr id="5" name="文本框 4"/>
          <p:cNvSpPr txBox="1"/>
          <p:nvPr/>
        </p:nvSpPr>
        <p:spPr>
          <a:xfrm>
            <a:off x="231775" y="4419600"/>
            <a:ext cx="11728450" cy="1714500"/>
          </a:xfrm>
          <a:prstGeom prst="rect">
            <a:avLst/>
          </a:prstGeom>
          <a:noFill/>
        </p:spPr>
        <p:txBody>
          <a:bodyPr wrap="square" rtlCol="0" anchor="t">
            <a:spAutoFit/>
          </a:bodyPr>
          <a:lstStyle/>
          <a:p>
            <a:pPr marL="0" lvl="0" algn="l">
              <a:lnSpc>
                <a:spcPct val="80000"/>
              </a:lnSpc>
              <a:buClrTx/>
              <a:buSzTx/>
              <a:buNone/>
            </a:pPr>
            <a:r>
              <a:rPr lang="en-US" altLang="zh-CN" sz="4400" b="1">
                <a:latin typeface="楷体" panose="02010609060101010101" charset="-122"/>
                <a:ea typeface="楷体" panose="02010609060101010101" charset="-122"/>
                <a:cs typeface="楷体" panose="02010609060101010101" charset="-122"/>
                <a:sym typeface="+mn-ea"/>
              </a:rPr>
              <a:t>上述7篇作品，记述鲁迅</a:t>
            </a:r>
            <a:r>
              <a:rPr lang="en-US" altLang="zh-CN" sz="4400" b="1">
                <a:solidFill>
                  <a:srgbClr val="C00000"/>
                </a:solidFill>
                <a:latin typeface="楷体" panose="02010609060101010101" charset="-122"/>
                <a:ea typeface="楷体" panose="02010609060101010101" charset="-122"/>
                <a:cs typeface="楷体" panose="02010609060101010101" charset="-122"/>
                <a:sym typeface="+mn-ea"/>
              </a:rPr>
              <a:t>儿童时期</a:t>
            </a:r>
            <a:r>
              <a:rPr lang="en-US" altLang="zh-CN" sz="4400" b="1">
                <a:latin typeface="楷体" panose="02010609060101010101" charset="-122"/>
                <a:ea typeface="楷体" panose="02010609060101010101" charset="-122"/>
                <a:cs typeface="楷体" panose="02010609060101010101" charset="-122"/>
                <a:sym typeface="+mn-ea"/>
              </a:rPr>
              <a:t>在故乡的生活片段，展现了当时的人情世态和社会风貌，是了解少年鲁迅的可贵篇章。</a:t>
            </a:r>
            <a:endParaRPr lang="en-US" altLang="zh-CN" sz="4400" b="1">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289560"/>
            <a:ext cx="11986895" cy="1763395"/>
          </a:xfrm>
        </p:spPr>
        <p:txBody>
          <a:bodyPr>
            <a:normAutofit fontScale="90000"/>
          </a:bodyPr>
          <a:lstStyle/>
          <a:p>
            <a:r>
              <a:rPr lang="zh-CN" altLang="en-US" sz="4000" b="1">
                <a:latin typeface="楷体" panose="02010609060101010101" charset="-122"/>
                <a:ea typeface="楷体" panose="02010609060101010101" charset="-122"/>
                <a:cs typeface="楷体" panose="02010609060101010101" charset="-122"/>
                <a:sym typeface="+mn-ea"/>
              </a:rPr>
              <a:t>（2）有人说，《朝花夕拾》，包含了作者“温馨的回忆与理性的批判”。根据与图片相关的文章，写出各篇文中一处能够表现作者“温馨的回忆”的内容。（</a:t>
            </a:r>
            <a:r>
              <a:rPr lang="en-US" altLang="zh-CN" sz="4000" b="1">
                <a:latin typeface="楷体" panose="02010609060101010101" charset="-122"/>
                <a:ea typeface="楷体" panose="02010609060101010101" charset="-122"/>
                <a:cs typeface="楷体" panose="02010609060101010101" charset="-122"/>
                <a:sym typeface="+mn-ea"/>
              </a:rPr>
              <a:t>3</a:t>
            </a:r>
            <a:r>
              <a:rPr lang="zh-CN" altLang="en-US" sz="4000" b="1">
                <a:latin typeface="楷体" panose="02010609060101010101" charset="-122"/>
                <a:ea typeface="楷体" panose="02010609060101010101" charset="-122"/>
                <a:cs typeface="楷体" panose="02010609060101010101" charset="-122"/>
                <a:sym typeface="+mn-ea"/>
              </a:rPr>
              <a:t>分）</a:t>
            </a:r>
            <a:endParaRPr lang="zh-CN" altLang="en-US" sz="4000" b="1">
              <a:latin typeface="楷体" panose="02010609060101010101" charset="-122"/>
              <a:ea typeface="楷体" panose="02010609060101010101" charset="-122"/>
              <a:cs typeface="楷体" panose="02010609060101010101" charset="-122"/>
            </a:endParaRPr>
          </a:p>
        </p:txBody>
      </p:sp>
      <p:sp>
        <p:nvSpPr>
          <p:cNvPr id="3" name="内容占位符 2"/>
          <p:cNvSpPr>
            <a:spLocks noGrp="1"/>
          </p:cNvSpPr>
          <p:nvPr>
            <p:ph idx="1"/>
          </p:nvPr>
        </p:nvSpPr>
        <p:spPr>
          <a:xfrm>
            <a:off x="102870" y="2052955"/>
            <a:ext cx="11986895" cy="4351655"/>
          </a:xfrm>
        </p:spPr>
        <p:txBody>
          <a:bodyPr>
            <a:normAutofit lnSpcReduction="10000"/>
          </a:bodyPr>
          <a:lstStyle/>
          <a:p>
            <a:pPr marL="0" indent="0">
              <a:buNone/>
            </a:pPr>
            <a:r>
              <a:rPr lang="zh-CN" altLang="en-US" sz="3600" b="1">
                <a:latin typeface="楷体" panose="02010609060101010101" charset="-122"/>
                <a:ea typeface="楷体" panose="02010609060101010101" charset="-122"/>
                <a:cs typeface="楷体" panose="02010609060101010101" charset="-122"/>
                <a:sym typeface="+mn-ea"/>
              </a:rPr>
              <a:t>示例：</a:t>
            </a:r>
            <a:endParaRPr lang="zh-CN" altLang="en-US" sz="3600" b="1">
              <a:latin typeface="楷体" panose="02010609060101010101" charset="-122"/>
              <a:ea typeface="楷体" panose="02010609060101010101" charset="-122"/>
              <a:cs typeface="楷体" panose="02010609060101010101" charset="-122"/>
              <a:sym typeface="+mn-ea"/>
            </a:endParaRPr>
          </a:p>
          <a:p>
            <a:pPr marL="0" indent="0">
              <a:buNone/>
            </a:pPr>
            <a:r>
              <a:rPr lang="zh-CN" altLang="en-US" sz="3600" b="1">
                <a:gradFill>
                  <a:gsLst>
                    <a:gs pos="0">
                      <a:srgbClr val="012D86"/>
                    </a:gs>
                    <a:gs pos="100000">
                      <a:srgbClr val="0E2557"/>
                    </a:gs>
                  </a:gsLst>
                  <a:lin scaled="0"/>
                </a:gradFill>
                <a:latin typeface="楷体" panose="02010609060101010101" charset="-122"/>
                <a:ea typeface="楷体" panose="02010609060101010101" charset="-122"/>
                <a:cs typeface="楷体" panose="02010609060101010101" charset="-122"/>
                <a:sym typeface="+mn-ea"/>
              </a:rPr>
              <a:t>温馨的回忆：</a:t>
            </a:r>
            <a:endParaRPr lang="zh-CN" altLang="en-US" sz="3600" b="1">
              <a:gradFill>
                <a:gsLst>
                  <a:gs pos="0">
                    <a:srgbClr val="012D86"/>
                  </a:gs>
                  <a:gs pos="100000">
                    <a:srgbClr val="0E2557"/>
                  </a:gs>
                </a:gsLst>
                <a:lin scaled="0"/>
              </a:gradFill>
              <a:latin typeface="楷体" panose="02010609060101010101" charset="-122"/>
              <a:ea typeface="楷体" panose="02010609060101010101" charset="-122"/>
              <a:cs typeface="楷体" panose="02010609060101010101" charset="-122"/>
            </a:endParaRPr>
          </a:p>
          <a:p>
            <a:pPr marL="0" indent="0">
              <a:buNone/>
            </a:pPr>
            <a:r>
              <a:rPr lang="zh-CN" altLang="en-US" sz="3600" b="1">
                <a:gradFill>
                  <a:gsLst>
                    <a:gs pos="0">
                      <a:srgbClr val="012D86"/>
                    </a:gs>
                    <a:gs pos="100000">
                      <a:srgbClr val="0E2557"/>
                    </a:gs>
                  </a:gsLst>
                  <a:lin scaled="0"/>
                </a:gradFill>
                <a:latin typeface="楷体" panose="02010609060101010101" charset="-122"/>
                <a:ea typeface="楷体" panose="02010609060101010101" charset="-122"/>
                <a:cs typeface="楷体" panose="02010609060101010101" charset="-122"/>
                <a:sym typeface="+mn-ea"/>
              </a:rPr>
              <a:t>《从百草园到三味书屋》一文描述孩子们在百草园的雪地上捕鸟的情景。</a:t>
            </a:r>
            <a:endParaRPr lang="zh-CN" altLang="en-US" sz="3600" b="1">
              <a:gradFill>
                <a:gsLst>
                  <a:gs pos="0">
                    <a:srgbClr val="012D86"/>
                  </a:gs>
                  <a:gs pos="100000">
                    <a:srgbClr val="0E2557"/>
                  </a:gs>
                </a:gsLst>
                <a:lin scaled="0"/>
              </a:gradFill>
              <a:latin typeface="楷体" panose="02010609060101010101" charset="-122"/>
              <a:ea typeface="楷体" panose="02010609060101010101" charset="-122"/>
              <a:cs typeface="楷体" panose="02010609060101010101" charset="-122"/>
            </a:endParaRPr>
          </a:p>
          <a:p>
            <a:pPr marL="0" indent="0">
              <a:buNone/>
            </a:pPr>
            <a:r>
              <a:rPr lang="zh-CN" altLang="en-US" sz="3600" b="1">
                <a:gradFill>
                  <a:gsLst>
                    <a:gs pos="0">
                      <a:srgbClr val="012D86"/>
                    </a:gs>
                    <a:gs pos="100000">
                      <a:srgbClr val="0E2557"/>
                    </a:gs>
                  </a:gsLst>
                  <a:lin scaled="0"/>
                </a:gradFill>
                <a:latin typeface="楷体" panose="02010609060101010101" charset="-122"/>
                <a:ea typeface="楷体" panose="02010609060101010101" charset="-122"/>
                <a:cs typeface="楷体" panose="02010609060101010101" charset="-122"/>
                <a:sym typeface="+mn-ea"/>
              </a:rPr>
              <a:t>《五猖会》一文中迎神赛会时，孩子们买一个“吹嘟嘟”，呲呲地吹上两天，享受一份游戏的快乐。</a:t>
            </a:r>
            <a:endParaRPr lang="zh-CN" altLang="en-US" sz="3600" b="1">
              <a:gradFill>
                <a:gsLst>
                  <a:gs pos="0">
                    <a:srgbClr val="012D86"/>
                  </a:gs>
                  <a:gs pos="100000">
                    <a:srgbClr val="0E2557"/>
                  </a:gs>
                </a:gsLst>
                <a:lin scaled="0"/>
              </a:gradFill>
              <a:latin typeface="楷体" panose="02010609060101010101" charset="-122"/>
              <a:ea typeface="楷体" panose="02010609060101010101" charset="-122"/>
              <a:cs typeface="楷体" panose="02010609060101010101" charset="-122"/>
            </a:endParaRPr>
          </a:p>
          <a:p>
            <a:pPr marL="0" indent="0">
              <a:buNone/>
            </a:pPr>
            <a:r>
              <a:rPr lang="zh-CN" altLang="en-US" sz="3600" b="1">
                <a:gradFill>
                  <a:gsLst>
                    <a:gs pos="0">
                      <a:srgbClr val="012D86"/>
                    </a:gs>
                    <a:gs pos="100000">
                      <a:srgbClr val="0E2557"/>
                    </a:gs>
                  </a:gsLst>
                  <a:lin scaled="0"/>
                </a:gradFill>
                <a:latin typeface="楷体" panose="02010609060101010101" charset="-122"/>
                <a:ea typeface="楷体" panose="02010609060101010101" charset="-122"/>
                <a:cs typeface="楷体" panose="02010609060101010101" charset="-122"/>
                <a:sym typeface="+mn-ea"/>
              </a:rPr>
              <a:t>《无常》一文中无常看到一位母亲为死去的儿子哭得伤心，放她的儿子还阳半刻。</a:t>
            </a:r>
            <a:endParaRPr lang="zh-CN" altLang="en-US" sz="3600" b="1">
              <a:gradFill>
                <a:gsLst>
                  <a:gs pos="0">
                    <a:srgbClr val="012D86"/>
                  </a:gs>
                  <a:gs pos="100000">
                    <a:srgbClr val="0E2557"/>
                  </a:gs>
                </a:gsLst>
                <a:lin scaled="0"/>
              </a:gradFill>
              <a:latin typeface="楷体" panose="02010609060101010101" charset="-122"/>
              <a:ea typeface="楷体" panose="02010609060101010101" charset="-122"/>
              <a:cs typeface="楷体" panose="02010609060101010101" charset="-122"/>
            </a:endParaRPr>
          </a:p>
          <a:p>
            <a:endParaRPr lang="zh-CN" altLang="en-US" sz="3600" b="1">
              <a:gradFill>
                <a:gsLst>
                  <a:gs pos="0">
                    <a:srgbClr val="012D86"/>
                  </a:gs>
                  <a:gs pos="100000">
                    <a:srgbClr val="0E2557"/>
                  </a:gs>
                </a:gsLst>
                <a:lin scaled="0"/>
              </a:gradFill>
              <a:latin typeface="楷体" panose="02010609060101010101" charset="-122"/>
              <a:ea typeface="楷体" panose="02010609060101010101" charset="-122"/>
              <a:cs typeface="楷体" panose="02010609060101010101" charset="-122"/>
            </a:endParaRPr>
          </a:p>
        </p:txBody>
      </p:sp>
      <p:pic>
        <p:nvPicPr>
          <p:cNvPr id="4" name="New picture"/>
          <p:cNvPicPr/>
          <p:nvPr/>
        </p:nvPicPr>
        <p:blipFill>
          <a:blip r:embed="rId1"/>
          <a:stretch>
            <a:fillRect/>
          </a:stretch>
        </p:blipFill>
        <p:spPr>
          <a:xfrm>
            <a:off x="11518900" y="11557000"/>
            <a:ext cx="355600" cy="254000"/>
          </a:xfrm>
          <a:prstGeom prst="cube">
            <a:avLst/>
          </a:prstGeom>
        </p:spPr>
      </p:pic>
      <p:pic>
        <p:nvPicPr>
          <p:cNvPr id="5" name="New picture"/>
          <p:cNvPicPr/>
          <p:nvPr/>
        </p:nvPicPr>
        <p:blipFill>
          <a:blip r:embed="rId2"/>
          <a:stretch>
            <a:fillRect/>
          </a:stretch>
        </p:blipFill>
        <p:spPr>
          <a:xfrm>
            <a:off x="11049000" y="12357100"/>
            <a:ext cx="304800" cy="2159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BEAUTIFY_FLAG" val="#wm#"/>
  <p:tag name="KSO_WM_SLIDE_BACKGROUND_TYPE" val="belt"/>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8*i*1"/>
  <p:tag name="KSO_WM_UNIT_INDEX" val="1"/>
  <p:tag name="KSO_WM_UNIT_LAYERLEVEL" val="1"/>
  <p:tag name="KSO_WM_UNIT_SUBTYPE" val="h"/>
  <p:tag name="KSO_WM_UNIT_TYPE" val="i"/>
</p:tagLst>
</file>

<file path=ppt/tags/tag10.xml><?xml version="1.0" encoding="utf-8"?>
<p:tagLst xmlns:p="http://schemas.openxmlformats.org/presentationml/2006/main">
  <p:tag name="KSO_WM_UNIT_TABLE_BEAUTIFY" val="smartTable{65c57b9c-1a55-4239-911e-ad4ac421827d}"/>
  <p:tag name="TABLE_ENDDRAG_ORIGIN_RECT" val="924*511"/>
  <p:tag name="TABLE_ENDDRAG_RECT" val="18*19*924*511"/>
</p:tagLst>
</file>

<file path=ppt/tags/tag11.xml><?xml version="1.0" encoding="utf-8"?>
<p:tagLst xmlns:p="http://schemas.openxmlformats.org/presentationml/2006/main">
  <p:tag name="KSO_WM_UNIT_TABLE_BEAUTIFY" val="smartTable{65c57b9c-1a55-4239-911e-ad4ac421827d}"/>
  <p:tag name="TABLE_ENDDRAG_ORIGIN_RECT" val="924*511"/>
  <p:tag name="TABLE_ENDDRAG_RECT" val="18*19*924*511"/>
</p:tagLst>
</file>

<file path=ppt/tags/tag12.xml><?xml version="1.0" encoding="utf-8"?>
<p:tagLst xmlns:p="http://schemas.openxmlformats.org/presentationml/2006/main">
  <p:tag name="KSO_WM_UNIT_TABLE_BEAUTIFY" val="smartTable{3a77cca0-48f7-4694-b549-83fba1677761}"/>
</p:tagLst>
</file>

<file path=ppt/tags/tag13.xml><?xml version="1.0" encoding="utf-8"?>
<p:tagLst xmlns:p="http://schemas.openxmlformats.org/presentationml/2006/main">
  <p:tag name="KSO_WM_UNIT_PLACING_PICTURE_USER_VIEWPORT" val="{&quot;height&quot;:2909,&quot;width&quot;:8372}"/>
</p:tagLst>
</file>

<file path=ppt/tags/tag14.xml><?xml version="1.0" encoding="utf-8"?>
<p:tagLst xmlns:p="http://schemas.openxmlformats.org/presentationml/2006/main">
  <p:tag name="AS_OS" val="Unix 3.10 unknown"/>
  <p:tag name="AS_RELEASE_DATE" val="2020.11.30"/>
  <p:tag name="AS_TITLE" val="Aspose.Slides for Java"/>
  <p:tag name="AS_VERSION" val="20.11"/>
  <p:tag name="COMMONDATA" val="eyJoZGlkIjoiOTAxZDEyN2UyYjc4ZTU3Zjk3M2JmYWU2YTU4ZTQ0ZmUifQ=="/>
  <p:tag name="KSO_WPP_MARK_KEY" val="3e5826f6-54ab-456e-9024-15019e4bc542"/>
</p:tagLst>
</file>

<file path=ppt/tags/tag2.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3.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4.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5.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6.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7.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8.xml><?xml version="1.0" encoding="utf-8"?>
<p:tagLst xmlns:p="http://schemas.openxmlformats.org/presentationml/2006/main">
  <p:tag name="KSO_WM_UNIT_TABLE_BEAUTIFY" val="smartTable{65c57b9c-1a55-4239-911e-ad4ac421827d}"/>
  <p:tag name="TABLE_ENDDRAG_ORIGIN_RECT" val="924*471"/>
  <p:tag name="TABLE_ENDDRAG_RECT" val="17*53*924*471"/>
</p:tagLst>
</file>

<file path=ppt/tags/tag9.xml><?xml version="1.0" encoding="utf-8"?>
<p:tagLst xmlns:p="http://schemas.openxmlformats.org/presentationml/2006/main">
  <p:tag name="TABLE_ENDDRAG_ORIGIN_RECT" val="924*252"/>
  <p:tag name="TABLE_ENDDRAG_RECT" val="17*283*924*25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Arial"/>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19234</Words>
  <Application>WPS 演示</Application>
  <PresentationFormat/>
  <Paragraphs>965</Paragraphs>
  <Slides>90</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90</vt:i4>
      </vt:variant>
    </vt:vector>
  </HeadingPairs>
  <TitlesOfParts>
    <vt:vector size="102" baseType="lpstr">
      <vt:lpstr>Arial</vt:lpstr>
      <vt:lpstr>宋体</vt:lpstr>
      <vt:lpstr>Wingdings</vt:lpstr>
      <vt:lpstr>幼圆</vt:lpstr>
      <vt:lpstr>楷体</vt:lpstr>
      <vt:lpstr>微软雅黑</vt:lpstr>
      <vt:lpstr>Calibri</vt:lpstr>
      <vt:lpstr>Arial Unicode MS</vt:lpstr>
      <vt:lpstr>Times New Roman</vt:lpstr>
      <vt:lpstr>Calibri</vt:lpstr>
      <vt:lpstr>黑体</vt:lpstr>
      <vt:lpstr>Office 主题</vt:lpstr>
      <vt:lpstr>名著导读                    《 朝花夕拾》                                  考前复习</vt:lpstr>
      <vt:lpstr>作者简介</vt:lpstr>
      <vt:lpstr>内容概括</vt:lpstr>
      <vt:lpstr>PowerPoint 演示文稿</vt:lpstr>
      <vt:lpstr>PowerPoint 演示文稿</vt:lpstr>
      <vt:lpstr>各篇内容简介</vt:lpstr>
      <vt:lpstr>PowerPoint 演示文稿</vt:lpstr>
      <vt:lpstr>PowerPoint 演示文稿</vt:lpstr>
      <vt:lpstr>PowerPoint 演示文稿</vt:lpstr>
      <vt:lpstr>PowerPoint 演示文稿</vt:lpstr>
      <vt:lpstr>PowerPoint 演示文稿</vt:lpstr>
      <vt:lpstr>人物形象</vt:lpstr>
      <vt:lpstr>PowerPoint 演示文稿</vt:lpstr>
      <vt:lpstr>PowerPoint 演示文稿</vt:lpstr>
      <vt:lpstr>PowerPoint 演示文稿</vt:lpstr>
      <vt:lpstr>主题思想</vt:lpstr>
      <vt:lpstr>写作特色</vt:lpstr>
      <vt:lpstr>推荐理由</vt:lpstr>
      <vt:lpstr>PowerPoint 演示文稿</vt:lpstr>
      <vt:lpstr>PowerPoint 演示文稿</vt:lpstr>
      <vt:lpstr>PowerPoint 演示文稿</vt:lpstr>
      <vt:lpstr>PowerPoint 演示文稿</vt:lpstr>
      <vt:lpstr>PowerPoint 演示文稿</vt:lpstr>
      <vt:lpstr>PowerPoint 演示文稿</vt:lpstr>
      <vt:lpstr>填空题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选择题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判断题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4.《朝花夕拾》中既有童真童趣，又有对亲人、朋友、老师的真挚情谊，更有对现实的讽刺或批判，请结合《朝花夕拾》中的具体内容（《从百草园到三味书屋》除外），就以上要点的某一方面，谈谈你的感受。 </vt:lpstr>
      <vt:lpstr>PowerPoint 演示文稿</vt:lpstr>
      <vt:lpstr>5.鲁迅一直热切地关注着中国儿童。在《朝花夕拾》的众多篇章中，我们更可以体悟出鲁迅的这种教育观念。请结合具体的文章内容谈谈你的理解。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15《朝花夕拾》中少年时的“我”性格鲜明，请结合相关情节简要分析“我”的特点。（不少于三点）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（2）有人说，《朝花夕拾》，包含了作者“温馨的回忆与理性的批判”。根据与图片相关的文章，写出各篇文中一处能够表现作者“温馨的回忆”的内容。（3分）</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C30</cp:lastModifiedBy>
  <cp:revision>2</cp:revision>
  <cp:lastPrinted>2022-10-21T14:53:00Z</cp:lastPrinted>
  <dcterms:created xsi:type="dcterms:W3CDTF">2022-10-21T14:53:00Z</dcterms:created>
  <dcterms:modified xsi:type="dcterms:W3CDTF">2022-11-02T14:59:43Z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81B87CF9C70148988EAC72CC8A59408C</vt:lpwstr>
  </property>
  <property fmtid="{D5CDD505-2E9C-101B-9397-08002B2CF9AE}" pid="7" name="KSOProductBuildVer">
    <vt:lpwstr>2052-11.1.0.12598</vt:lpwstr>
  </property>
</Properties>
</file>