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" Type="http://schemas.openxmlformats.org/officeDocument/2006/relationships/slide" Target="slides/slide3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tags" Target="tags/tag1.xml" /><Relationship Id="rId43" Type="http://schemas.openxmlformats.org/officeDocument/2006/relationships/presProps" Target="presProps.xml" /><Relationship Id="rId44" Type="http://schemas.openxmlformats.org/officeDocument/2006/relationships/viewProps" Target="viewProps.xml" /><Relationship Id="rId45" Type="http://schemas.openxmlformats.org/officeDocument/2006/relationships/theme" Target="theme/theme1.xml" /><Relationship Id="rId46" Type="http://schemas.openxmlformats.org/officeDocument/2006/relationships/tableStyles" Target="tableStyles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slideLayout" Target="../slideLayouts/slideLayout37.xml" /><Relationship Id="rId38" Type="http://schemas.openxmlformats.org/officeDocument/2006/relationships/slideLayout" Target="../slideLayouts/slideLayout38.xml" /><Relationship Id="rId39" Type="http://schemas.openxmlformats.org/officeDocument/2006/relationships/slideLayout" Target="../slideLayouts/slideLayout39.xml" /><Relationship Id="rId4" Type="http://schemas.openxmlformats.org/officeDocument/2006/relationships/slideLayout" Target="../slideLayouts/slideLayout4.xml" /><Relationship Id="rId40" Type="http://schemas.openxmlformats.org/officeDocument/2006/relationships/slideLayout" Target="../slideLayouts/slideLayout40.xml" /><Relationship Id="rId41" Type="http://schemas.openxmlformats.org/officeDocument/2006/relationships/image" Target="file:///D:\qq&#25991;&#20214;\712321467\Image\C2C\Image2\%7b75232B38-A165-1FB7-499C-2E1C792CACB5%7d.png" TargetMode="External" /><Relationship Id="rId42" Type="http://schemas.openxmlformats.org/officeDocument/2006/relationships/image" Target="../media/image1.png" /><Relationship Id="rId43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42" r:link="rId4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.png" /><Relationship Id="rId11" Type="http://schemas.openxmlformats.org/officeDocument/2006/relationships/image" Target="../media/image11.png" /><Relationship Id="rId12" Type="http://schemas.openxmlformats.org/officeDocument/2006/relationships/image" Target="../media/image12.jpeg" /><Relationship Id="rId13" Type="http://schemas.openxmlformats.org/officeDocument/2006/relationships/image" Target="../media/image13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openxmlformats.org/officeDocument/2006/relationships/image" Target="../media/image8.png" /><Relationship Id="rId9" Type="http://schemas.openxmlformats.org/officeDocument/2006/relationships/image" Target="../media/image9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40.jpeg" /><Relationship Id="rId3" Type="http://schemas.openxmlformats.org/officeDocument/2006/relationships/image" Target="../media/image41.png" /><Relationship Id="rId4" Type="http://schemas.openxmlformats.org/officeDocument/2006/relationships/image" Target="../media/image42.png" /><Relationship Id="rId5" Type="http://schemas.openxmlformats.org/officeDocument/2006/relationships/image" Target="../media/image13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43.png" /><Relationship Id="rId3" Type="http://schemas.openxmlformats.org/officeDocument/2006/relationships/image" Target="../media/image44.png" /><Relationship Id="rId4" Type="http://schemas.openxmlformats.org/officeDocument/2006/relationships/image" Target="../media/image45.jpeg" /><Relationship Id="rId5" Type="http://schemas.openxmlformats.org/officeDocument/2006/relationships/image" Target="../media/image46.jpeg" /><Relationship Id="rId6" Type="http://schemas.openxmlformats.org/officeDocument/2006/relationships/image" Target="../media/image13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7.jpeg" /><Relationship Id="rId3" Type="http://schemas.openxmlformats.org/officeDocument/2006/relationships/image" Target="../media/image48.png" /><Relationship Id="rId4" Type="http://schemas.openxmlformats.org/officeDocument/2006/relationships/image" Target="../media/image49.jpeg" /><Relationship Id="rId5" Type="http://schemas.openxmlformats.org/officeDocument/2006/relationships/image" Target="../media/image1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9.jpeg" /><Relationship Id="rId3" Type="http://schemas.openxmlformats.org/officeDocument/2006/relationships/image" Target="../media/image50.jpeg" /><Relationship Id="rId4" Type="http://schemas.openxmlformats.org/officeDocument/2006/relationships/image" Target="../media/image51.jpeg" /><Relationship Id="rId5" Type="http://schemas.openxmlformats.org/officeDocument/2006/relationships/image" Target="../media/image47.jpeg" /><Relationship Id="rId6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8.png" /><Relationship Id="rId3" Type="http://schemas.openxmlformats.org/officeDocument/2006/relationships/image" Target="../media/image52.jpeg" /><Relationship Id="rId4" Type="http://schemas.openxmlformats.org/officeDocument/2006/relationships/image" Target="../media/image1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52.jpeg" /><Relationship Id="rId3" Type="http://schemas.openxmlformats.org/officeDocument/2006/relationships/image" Target="../media/image53.png" /><Relationship Id="rId4" Type="http://schemas.openxmlformats.org/officeDocument/2006/relationships/image" Target="../media/image54.png" /><Relationship Id="rId5" Type="http://schemas.openxmlformats.org/officeDocument/2006/relationships/image" Target="../media/image1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52.jpeg" /><Relationship Id="rId3" Type="http://schemas.openxmlformats.org/officeDocument/2006/relationships/image" Target="../media/image55.jpeg" /><Relationship Id="rId4" Type="http://schemas.openxmlformats.org/officeDocument/2006/relationships/image" Target="../media/image53.png" /><Relationship Id="rId5" Type="http://schemas.openxmlformats.org/officeDocument/2006/relationships/image" Target="../media/image56.png" /><Relationship Id="rId6" Type="http://schemas.openxmlformats.org/officeDocument/2006/relationships/image" Target="../media/image13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38.png" /><Relationship Id="rId3" Type="http://schemas.openxmlformats.org/officeDocument/2006/relationships/image" Target="../media/image57.jpeg" /><Relationship Id="rId4" Type="http://schemas.openxmlformats.org/officeDocument/2006/relationships/image" Target="../media/image13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57.jpeg" /><Relationship Id="rId3" Type="http://schemas.openxmlformats.org/officeDocument/2006/relationships/image" Target="../media/image58.jpeg" /><Relationship Id="rId4" Type="http://schemas.openxmlformats.org/officeDocument/2006/relationships/image" Target="../media/image1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57.jpeg" /><Relationship Id="rId3" Type="http://schemas.openxmlformats.org/officeDocument/2006/relationships/image" Target="../media/image59.jpeg" /><Relationship Id="rId4" Type="http://schemas.openxmlformats.org/officeDocument/2006/relationships/image" Target="../media/image58.jpeg" /><Relationship Id="rId5" Type="http://schemas.openxmlformats.org/officeDocument/2006/relationships/image" Target="../media/image1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Relationship Id="rId3" Type="http://schemas.openxmlformats.org/officeDocument/2006/relationships/image" Target="../media/image13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38.png" /><Relationship Id="rId3" Type="http://schemas.openxmlformats.org/officeDocument/2006/relationships/image" Target="../media/image60.jpeg" /><Relationship Id="rId4" Type="http://schemas.openxmlformats.org/officeDocument/2006/relationships/image" Target="../media/image13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38.png" /><Relationship Id="rId3" Type="http://schemas.openxmlformats.org/officeDocument/2006/relationships/image" Target="../media/image61.jpeg" /><Relationship Id="rId4" Type="http://schemas.openxmlformats.org/officeDocument/2006/relationships/image" Target="../media/image13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38.png" /><Relationship Id="rId3" Type="http://schemas.openxmlformats.org/officeDocument/2006/relationships/image" Target="../media/image62.jpeg" /><Relationship Id="rId4" Type="http://schemas.openxmlformats.org/officeDocument/2006/relationships/image" Target="../media/image63.png" /><Relationship Id="rId5" Type="http://schemas.openxmlformats.org/officeDocument/2006/relationships/image" Target="../media/image13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38.png" /><Relationship Id="rId3" Type="http://schemas.openxmlformats.org/officeDocument/2006/relationships/image" Target="../media/image39.jpeg" /><Relationship Id="rId4" Type="http://schemas.openxmlformats.org/officeDocument/2006/relationships/image" Target="../media/image1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image" Target="../media/image38.png" /><Relationship Id="rId3" Type="http://schemas.openxmlformats.org/officeDocument/2006/relationships/image" Target="../media/image64.jpeg" /><Relationship Id="rId4" Type="http://schemas.openxmlformats.org/officeDocument/2006/relationships/image" Target="../media/image13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image" Target="../media/image64.jpeg" /><Relationship Id="rId3" Type="http://schemas.openxmlformats.org/officeDocument/2006/relationships/image" Target="../media/image65.png" /><Relationship Id="rId4" Type="http://schemas.openxmlformats.org/officeDocument/2006/relationships/image" Target="../media/image66.gif" /><Relationship Id="rId5" Type="http://schemas.openxmlformats.org/officeDocument/2006/relationships/image" Target="../media/image67.png" /><Relationship Id="rId6" Type="http://schemas.openxmlformats.org/officeDocument/2006/relationships/image" Target="../media/image68.png" /><Relationship Id="rId7" Type="http://schemas.openxmlformats.org/officeDocument/2006/relationships/image" Target="../media/image13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8.png" /><Relationship Id="rId3" Type="http://schemas.openxmlformats.org/officeDocument/2006/relationships/image" Target="../media/image69.jpeg" /><Relationship Id="rId4" Type="http://schemas.openxmlformats.org/officeDocument/2006/relationships/image" Target="../media/image70.png" /><Relationship Id="rId5" Type="http://schemas.openxmlformats.org/officeDocument/2006/relationships/image" Target="../media/image71.png" /><Relationship Id="rId6" Type="http://schemas.openxmlformats.org/officeDocument/2006/relationships/image" Target="../media/image13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2" Type="http://schemas.openxmlformats.org/officeDocument/2006/relationships/image" Target="../media/image69.jpeg" /><Relationship Id="rId3" Type="http://schemas.openxmlformats.org/officeDocument/2006/relationships/image" Target="../media/image72.png" /><Relationship Id="rId4" Type="http://schemas.openxmlformats.org/officeDocument/2006/relationships/image" Target="../media/image1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 /><Relationship Id="rId2" Type="http://schemas.openxmlformats.org/officeDocument/2006/relationships/image" Target="../media/image69.jpeg" /><Relationship Id="rId3" Type="http://schemas.openxmlformats.org/officeDocument/2006/relationships/image" Target="../media/image13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10" Type="http://schemas.openxmlformats.org/officeDocument/2006/relationships/image" Target="../media/image79.png" /><Relationship Id="rId11" Type="http://schemas.openxmlformats.org/officeDocument/2006/relationships/image" Target="../media/image80.png" /><Relationship Id="rId12" Type="http://schemas.openxmlformats.org/officeDocument/2006/relationships/image" Target="../media/image81.png" /><Relationship Id="rId13" Type="http://schemas.openxmlformats.org/officeDocument/2006/relationships/image" Target="../media/image82.png" /><Relationship Id="rId14" Type="http://schemas.openxmlformats.org/officeDocument/2006/relationships/image" Target="../media/image13.png" /><Relationship Id="rId2" Type="http://schemas.openxmlformats.org/officeDocument/2006/relationships/image" Target="../media/image61.jpeg" /><Relationship Id="rId3" Type="http://schemas.openxmlformats.org/officeDocument/2006/relationships/image" Target="../media/image2.png" /><Relationship Id="rId4" Type="http://schemas.openxmlformats.org/officeDocument/2006/relationships/image" Target="../media/image73.png" /><Relationship Id="rId5" Type="http://schemas.openxmlformats.org/officeDocument/2006/relationships/image" Target="../media/image74.png" /><Relationship Id="rId6" Type="http://schemas.openxmlformats.org/officeDocument/2006/relationships/image" Target="../media/image75.png" /><Relationship Id="rId7" Type="http://schemas.openxmlformats.org/officeDocument/2006/relationships/image" Target="../media/image76.png" /><Relationship Id="rId8" Type="http://schemas.openxmlformats.org/officeDocument/2006/relationships/image" Target="../media/image77.png" /><Relationship Id="rId9" Type="http://schemas.openxmlformats.org/officeDocument/2006/relationships/image" Target="../media/image7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png" /><Relationship Id="rId3" Type="http://schemas.openxmlformats.org/officeDocument/2006/relationships/image" Target="../media/image13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image" Target="../media/image38.png" /><Relationship Id="rId3" Type="http://schemas.openxmlformats.org/officeDocument/2006/relationships/image" Target="../media/image83.jpeg" /><Relationship Id="rId4" Type="http://schemas.openxmlformats.org/officeDocument/2006/relationships/image" Target="../media/image84.png" /><Relationship Id="rId5" Type="http://schemas.openxmlformats.org/officeDocument/2006/relationships/image" Target="../media/image85.png" /><Relationship Id="rId6" Type="http://schemas.openxmlformats.org/officeDocument/2006/relationships/image" Target="../media/image13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2" Type="http://schemas.openxmlformats.org/officeDocument/2006/relationships/image" Target="../media/image83.jpeg" /><Relationship Id="rId3" Type="http://schemas.openxmlformats.org/officeDocument/2006/relationships/image" Target="../media/image13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2" Type="http://schemas.openxmlformats.org/officeDocument/2006/relationships/image" Target="../media/image38.png" /><Relationship Id="rId3" Type="http://schemas.openxmlformats.org/officeDocument/2006/relationships/image" Target="../media/image86.jpeg" /><Relationship Id="rId4" Type="http://schemas.openxmlformats.org/officeDocument/2006/relationships/image" Target="../media/image87.png" /><Relationship Id="rId5" Type="http://schemas.openxmlformats.org/officeDocument/2006/relationships/image" Target="../media/image88.png" /><Relationship Id="rId6" Type="http://schemas.openxmlformats.org/officeDocument/2006/relationships/image" Target="../media/image13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2" Type="http://schemas.openxmlformats.org/officeDocument/2006/relationships/image" Target="../media/image86.jpeg" /><Relationship Id="rId3" Type="http://schemas.openxmlformats.org/officeDocument/2006/relationships/image" Target="../media/image13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2" Type="http://schemas.openxmlformats.org/officeDocument/2006/relationships/image" Target="../media/image38.png" /><Relationship Id="rId3" Type="http://schemas.openxmlformats.org/officeDocument/2006/relationships/image" Target="../media/image89.jpeg" /><Relationship Id="rId4" Type="http://schemas.openxmlformats.org/officeDocument/2006/relationships/image" Target="../media/image13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10" Type="http://schemas.openxmlformats.org/officeDocument/2006/relationships/image" Target="../media/image37.png" /><Relationship Id="rId11" Type="http://schemas.openxmlformats.org/officeDocument/2006/relationships/image" Target="../media/image13.png" /><Relationship Id="rId2" Type="http://schemas.openxmlformats.org/officeDocument/2006/relationships/image" Target="../media/image89.jpeg" /><Relationship Id="rId3" Type="http://schemas.openxmlformats.org/officeDocument/2006/relationships/image" Target="../media/image90.png" /><Relationship Id="rId4" Type="http://schemas.openxmlformats.org/officeDocument/2006/relationships/image" Target="../media/image91.png" /><Relationship Id="rId5" Type="http://schemas.openxmlformats.org/officeDocument/2006/relationships/image" Target="../media/image92.png" /><Relationship Id="rId6" Type="http://schemas.openxmlformats.org/officeDocument/2006/relationships/image" Target="../media/image93.png" /><Relationship Id="rId7" Type="http://schemas.openxmlformats.org/officeDocument/2006/relationships/image" Target="../media/image94.png" /><Relationship Id="rId8" Type="http://schemas.openxmlformats.org/officeDocument/2006/relationships/image" Target="../media/image95.png" /><Relationship Id="rId9" Type="http://schemas.openxmlformats.org/officeDocument/2006/relationships/image" Target="../media/image96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2" Type="http://schemas.openxmlformats.org/officeDocument/2006/relationships/image" Target="../media/image97.jpeg" /><Relationship Id="rId3" Type="http://schemas.openxmlformats.org/officeDocument/2006/relationships/image" Target="../media/image98.png" /><Relationship Id="rId4" Type="http://schemas.openxmlformats.org/officeDocument/2006/relationships/image" Target="../media/image99.png" /><Relationship Id="rId5" Type="http://schemas.openxmlformats.org/officeDocument/2006/relationships/image" Target="../media/image100.png" /><Relationship Id="rId6" Type="http://schemas.openxmlformats.org/officeDocument/2006/relationships/image" Target="../media/image101.png" /><Relationship Id="rId7" Type="http://schemas.openxmlformats.org/officeDocument/2006/relationships/image" Target="../media/image13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2" Type="http://schemas.openxmlformats.org/officeDocument/2006/relationships/image" Target="../media/image97.jpeg" /><Relationship Id="rId3" Type="http://schemas.openxmlformats.org/officeDocument/2006/relationships/image" Target="../media/image100.png" /><Relationship Id="rId4" Type="http://schemas.openxmlformats.org/officeDocument/2006/relationships/image" Target="../media/image101.png" /><Relationship Id="rId5" Type="http://schemas.openxmlformats.org/officeDocument/2006/relationships/image" Target="../media/image102.png" /><Relationship Id="rId6" Type="http://schemas.openxmlformats.org/officeDocument/2006/relationships/image" Target="../media/image103.png" /><Relationship Id="rId7" Type="http://schemas.openxmlformats.org/officeDocument/2006/relationships/image" Target="../media/image13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8.xml" /><Relationship Id="rId2" Type="http://schemas.openxmlformats.org/officeDocument/2006/relationships/image" Target="../media/image97.jpeg" /><Relationship Id="rId3" Type="http://schemas.openxmlformats.org/officeDocument/2006/relationships/image" Target="../media/image104.png" /><Relationship Id="rId4" Type="http://schemas.openxmlformats.org/officeDocument/2006/relationships/image" Target="../media/image105.png" /><Relationship Id="rId5" Type="http://schemas.openxmlformats.org/officeDocument/2006/relationships/image" Target="../media/image106.png" /><Relationship Id="rId6" Type="http://schemas.openxmlformats.org/officeDocument/2006/relationships/image" Target="../media/image107.png" /><Relationship Id="rId7" Type="http://schemas.openxmlformats.org/officeDocument/2006/relationships/image" Target="../media/image13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9.xml" /><Relationship Id="rId2" Type="http://schemas.openxmlformats.org/officeDocument/2006/relationships/image" Target="../media/image108.jpe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1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6.png" /><Relationship Id="rId3" Type="http://schemas.openxmlformats.org/officeDocument/2006/relationships/image" Target="../media/image17.png" /><Relationship Id="rId4" Type="http://schemas.openxmlformats.org/officeDocument/2006/relationships/image" Target="../media/image12.jpeg" /><Relationship Id="rId5" Type="http://schemas.openxmlformats.org/officeDocument/2006/relationships/image" Target="../media/image13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image" Target="../media/image108.jpe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13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8.jpe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19.png" /><Relationship Id="rId6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jpe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13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8.png" /><Relationship Id="rId11" Type="http://schemas.openxmlformats.org/officeDocument/2006/relationships/image" Target="../media/image29.png" /><Relationship Id="rId12" Type="http://schemas.openxmlformats.org/officeDocument/2006/relationships/image" Target="../media/image30.png" /><Relationship Id="rId13" Type="http://schemas.openxmlformats.org/officeDocument/2006/relationships/image" Target="../media/image31.png" /><Relationship Id="rId14" Type="http://schemas.openxmlformats.org/officeDocument/2006/relationships/image" Target="../media/image32.png" /><Relationship Id="rId15" Type="http://schemas.openxmlformats.org/officeDocument/2006/relationships/image" Target="../media/image33.png" /><Relationship Id="rId16" Type="http://schemas.openxmlformats.org/officeDocument/2006/relationships/image" Target="../media/image34.png" /><Relationship Id="rId17" Type="http://schemas.openxmlformats.org/officeDocument/2006/relationships/image" Target="../media/image35.png" /><Relationship Id="rId18" Type="http://schemas.openxmlformats.org/officeDocument/2006/relationships/image" Target="../media/image36.png" /><Relationship Id="rId19" Type="http://schemas.openxmlformats.org/officeDocument/2006/relationships/image" Target="../media/image37.png" /><Relationship Id="rId2" Type="http://schemas.openxmlformats.org/officeDocument/2006/relationships/image" Target="../media/image20.png" /><Relationship Id="rId20" Type="http://schemas.openxmlformats.org/officeDocument/2006/relationships/image" Target="../media/image19.png" /><Relationship Id="rId21" Type="http://schemas.openxmlformats.org/officeDocument/2006/relationships/image" Target="../media/image13.png" /><Relationship Id="rId3" Type="http://schemas.openxmlformats.org/officeDocument/2006/relationships/image" Target="../media/image21.pn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image" Target="../media/image25.png" /><Relationship Id="rId8" Type="http://schemas.openxmlformats.org/officeDocument/2006/relationships/image" Target="../media/image26.png" /><Relationship Id="rId9" Type="http://schemas.openxmlformats.org/officeDocument/2006/relationships/image" Target="../media/image2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8.png" /><Relationship Id="rId3" Type="http://schemas.openxmlformats.org/officeDocument/2006/relationships/image" Target="../media/image39.jpeg" /><Relationship Id="rId4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猜一猜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217024" cy="639467"/>
            <a:chExt cx="9217024" cy="639467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217024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163049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根据下面两句话，你知道是哪位伟大人物吗？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89" y="2564789"/>
            <a:ext cx="812800" cy="812800"/>
          </a:xfrm>
          <a:prstGeom prst="rect">
            <a:avLst/>
          </a:prstGeom>
        </p:spPr>
      </p:pic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949" y="2578067"/>
            <a:ext cx="812800" cy="81280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189" y="4984915"/>
            <a:ext cx="812800" cy="81280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949" y="3390867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189" y="3379716"/>
            <a:ext cx="812800" cy="812800"/>
          </a:xfrm>
          <a:prstGeom prst="rect">
            <a:avLst/>
          </a:prstGeom>
        </p:spPr>
      </p:pic>
      <p:pic>
        <p:nvPicPr>
          <p:cNvPr id="14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189" y="1765267"/>
            <a:ext cx="812800" cy="812800"/>
          </a:xfrm>
          <a:prstGeom prst="rect">
            <a:avLst/>
          </a:prstGeom>
        </p:spPr>
      </p:pic>
      <p:pic>
        <p:nvPicPr>
          <p:cNvPr id="15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949" y="1751989"/>
            <a:ext cx="812800" cy="812800"/>
          </a:xfrm>
          <a:prstGeom prst="rect">
            <a:avLst/>
          </a:prstGeom>
        </p:spPr>
      </p:pic>
      <p:pic>
        <p:nvPicPr>
          <p:cNvPr id="16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7949" y="5016467"/>
            <a:ext cx="812800" cy="812800"/>
          </a:xfrm>
          <a:prstGeom prst="rect">
            <a:avLst/>
          </a:prstGeom>
        </p:spPr>
      </p:pic>
      <p:pic>
        <p:nvPicPr>
          <p:cNvPr id="17" name="图片9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7949" y="4203667"/>
            <a:ext cx="812800" cy="812800"/>
          </a:xfrm>
          <a:prstGeom prst="rect">
            <a:avLst/>
          </a:prstGeom>
        </p:spPr>
      </p:pic>
      <p:pic>
        <p:nvPicPr>
          <p:cNvPr id="18" name="图片10" title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189" y="4192516"/>
            <a:ext cx="812800" cy="812800"/>
          </a:xfrm>
          <a:prstGeom prst="rect">
            <a:avLst/>
          </a:prstGeom>
        </p:spPr>
      </p:pic>
      <p:pic>
        <p:nvPicPr>
          <p:cNvPr id="19" name="图片11" title=""/>
          <p:cNvPicPr>
            <a:picLocks noChangeAspect="1"/>
          </p:cNvPicPr>
          <p:nvPr/>
        </p:nvPicPr>
        <p:blipFill>
          <a:blip r:embed="rId12"/>
          <a:srcRect r="50000"/>
          <a:stretch>
            <a:fillRect/>
          </a:stretch>
        </p:blipFill>
        <p:spPr>
          <a:xfrm>
            <a:off x="2831637" y="1153057"/>
            <a:ext cx="2641600" cy="4925568"/>
          </a:xfrm>
          <a:prstGeom prst="rect">
            <a:avLst/>
          </a:prstGeom>
        </p:spPr>
      </p:pic>
      <p:grpSp>
        <p:nvGrpSpPr>
          <p:cNvPr id="20" name="组合3" title=""/>
          <p:cNvGrpSpPr/>
          <p:nvPr/>
        </p:nvGrpSpPr>
        <p:grpSpPr>
          <a:xfrm>
            <a:off x="5903979" y="2296859"/>
            <a:ext cx="1257577" cy="2133867"/>
            <a:chExt cx="1257577" cy="2133867"/>
          </a:xfrm>
        </p:grpSpPr>
        <p:sp>
          <p:nvSpPr>
            <p:cNvPr id="21" name="形状4"/>
            <p:cNvSpPr txBox="1"/>
            <p:nvPr/>
          </p:nvSpPr>
          <p:spPr>
            <a:xfrm>
              <a:off x="0" y="34290"/>
              <a:ext cx="1257577" cy="20928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3"/>
            <p:cNvSpPr txBox="1"/>
            <p:nvPr/>
          </p:nvSpPr>
          <p:spPr>
            <a:xfrm>
              <a:off x="26670" y="0"/>
              <a:ext cx="1203602" cy="21338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6400" b="0" i="0">
                  <a:solidFill>
                    <a:srgbClr val="FFFFFF"/>
                  </a:solidFill>
                  <a:latin typeface="隶书"/>
                  <a:ea typeface="隶书"/>
                </a:rPr>
                <a:t>孔子</a:t>
              </a:r>
              <a:endParaRPr lang="zh-CN" altLang="en-US" sz="6400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  <p:grpSp>
        <p:nvGrpSpPr>
          <p:cNvPr id="23" name="组合4" title=""/>
          <p:cNvGrpSpPr/>
          <p:nvPr/>
        </p:nvGrpSpPr>
        <p:grpSpPr>
          <a:xfrm>
            <a:off x="7344139" y="2242582"/>
            <a:ext cx="3896995" cy="2639466"/>
            <a:chExt cx="3896995" cy="2639466"/>
          </a:xfrm>
        </p:grpSpPr>
        <p:sp>
          <p:nvSpPr>
            <p:cNvPr id="24" name="形状5"/>
            <p:cNvSpPr txBox="1"/>
            <p:nvPr/>
          </p:nvSpPr>
          <p:spPr>
            <a:xfrm>
              <a:off x="0" y="34290"/>
              <a:ext cx="3889109" cy="20928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4"/>
            <p:cNvSpPr txBox="1"/>
            <p:nvPr/>
          </p:nvSpPr>
          <p:spPr>
            <a:xfrm>
              <a:off x="26670" y="0"/>
              <a:ext cx="3870325" cy="26394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明月千里，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朗照千年。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孔子如月，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是世界文明的光华。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思考探究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543605" y="312935"/>
            <a:ext cx="3896995" cy="1170087"/>
            <a:chExt cx="3896995" cy="1170087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3744416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3870325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你觉得学习快乐吗？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3119669" y="2065714"/>
            <a:ext cx="2400267" cy="1170087"/>
            <a:chExt cx="2400267" cy="1170087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2400267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2346292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师傅领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进门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修行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靠个人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4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9" y="1068268"/>
            <a:ext cx="2554629" cy="2596885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grpSp>
        <p:nvGrpSpPr>
          <p:cNvPr id="15" name="组合4" title=""/>
          <p:cNvGrpSpPr/>
          <p:nvPr/>
        </p:nvGrpSpPr>
        <p:grpSpPr>
          <a:xfrm>
            <a:off x="3119669" y="1186465"/>
            <a:ext cx="4896544" cy="680293"/>
            <a:chExt cx="4896544" cy="680293"/>
          </a:xfrm>
        </p:grpSpPr>
        <p:sp>
          <p:nvSpPr>
            <p:cNvPr id="16" name="形状5"/>
            <p:cNvSpPr txBox="1"/>
            <p:nvPr/>
          </p:nvSpPr>
          <p:spPr>
            <a:xfrm>
              <a:off x="0" y="34290"/>
              <a:ext cx="4896544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26670" y="0"/>
              <a:ext cx="4842569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学而时习之，不亦说乎？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8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221" y="2247601"/>
            <a:ext cx="812800" cy="812800"/>
          </a:xfrm>
          <a:prstGeom prst="rect">
            <a:avLst/>
          </a:prstGeom>
        </p:spPr>
      </p:pic>
      <p:pic>
        <p:nvPicPr>
          <p:cNvPr id="19" name="图片5" title=""/>
          <p:cNvPicPr>
            <a:picLocks noChangeAspect="1"/>
          </p:cNvPicPr>
          <p:nvPr/>
        </p:nvPicPr>
        <p:blipFill>
          <a:blip r:embed="rId4"/>
          <a:srcRect t="20979" b="21258"/>
          <a:stretch>
            <a:fillRect/>
          </a:stretch>
        </p:blipFill>
        <p:spPr>
          <a:xfrm>
            <a:off x="239349" y="3937288"/>
            <a:ext cx="7968885" cy="1987989"/>
          </a:xfrm>
          <a:prstGeom prst="rect">
            <a:avLst/>
          </a:prstGeom>
        </p:spPr>
      </p:pic>
      <p:grpSp>
        <p:nvGrpSpPr>
          <p:cNvPr id="20" name="组合5" title=""/>
          <p:cNvGrpSpPr/>
          <p:nvPr/>
        </p:nvGrpSpPr>
        <p:grpSpPr>
          <a:xfrm>
            <a:off x="6384032" y="1971582"/>
            <a:ext cx="2032856" cy="680293"/>
            <a:chExt cx="2032856" cy="680293"/>
          </a:xfrm>
        </p:grpSpPr>
        <p:sp>
          <p:nvSpPr>
            <p:cNvPr id="21" name="形状6"/>
            <p:cNvSpPr txBox="1"/>
            <p:nvPr/>
          </p:nvSpPr>
          <p:spPr>
            <a:xfrm>
              <a:off x="0" y="34290"/>
              <a:ext cx="2032856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26670" y="0"/>
              <a:ext cx="1978881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鸟数飞也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6392348" y="2587135"/>
            <a:ext cx="2032856" cy="680293"/>
            <a:chExt cx="2032856" cy="680293"/>
          </a:xfrm>
        </p:grpSpPr>
        <p:sp>
          <p:nvSpPr>
            <p:cNvPr id="24" name="形状7"/>
            <p:cNvSpPr txBox="1"/>
            <p:nvPr/>
          </p:nvSpPr>
          <p:spPr>
            <a:xfrm>
              <a:off x="0" y="34290"/>
              <a:ext cx="2032856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6"/>
            <p:cNvSpPr txBox="1"/>
            <p:nvPr/>
          </p:nvSpPr>
          <p:spPr>
            <a:xfrm>
              <a:off x="26670" y="0"/>
              <a:ext cx="1978881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反复练习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6" name="组合7" title=""/>
          <p:cNvGrpSpPr/>
          <p:nvPr/>
        </p:nvGrpSpPr>
        <p:grpSpPr>
          <a:xfrm>
            <a:off x="9120336" y="514390"/>
            <a:ext cx="2448272" cy="1170087"/>
            <a:chExt cx="2448272" cy="1170087"/>
          </a:xfrm>
        </p:grpSpPr>
        <p:sp>
          <p:nvSpPr>
            <p:cNvPr id="27" name="形状8"/>
            <p:cNvSpPr txBox="1"/>
            <p:nvPr/>
          </p:nvSpPr>
          <p:spPr>
            <a:xfrm>
              <a:off x="0" y="34290"/>
              <a:ext cx="2448272" cy="1107996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7"/>
            <p:cNvSpPr txBox="1"/>
            <p:nvPr/>
          </p:nvSpPr>
          <p:spPr>
            <a:xfrm>
              <a:off x="26670" y="0"/>
              <a:ext cx="2394297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温故而知新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可以为师矣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9" name="组合8" title=""/>
          <p:cNvGrpSpPr/>
          <p:nvPr/>
        </p:nvGrpSpPr>
        <p:grpSpPr>
          <a:xfrm>
            <a:off x="8669544" y="1757937"/>
            <a:ext cx="3283107" cy="1659880"/>
            <a:chExt cx="3283107" cy="1659880"/>
          </a:xfrm>
        </p:grpSpPr>
        <p:sp>
          <p:nvSpPr>
            <p:cNvPr id="30" name="形状9"/>
            <p:cNvSpPr txBox="1"/>
            <p:nvPr/>
          </p:nvSpPr>
          <p:spPr>
            <a:xfrm>
              <a:off x="0" y="34290"/>
              <a:ext cx="3283107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1" name="文本8"/>
            <p:cNvSpPr txBox="1"/>
            <p:nvPr/>
          </p:nvSpPr>
          <p:spPr>
            <a:xfrm>
              <a:off x="26670" y="0"/>
              <a:ext cx="3229132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学习不仅要传承，更重要的是创新！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2" name="组合9" title=""/>
          <p:cNvGrpSpPr/>
          <p:nvPr/>
        </p:nvGrpSpPr>
        <p:grpSpPr>
          <a:xfrm>
            <a:off x="9120336" y="3342831"/>
            <a:ext cx="2832315" cy="1170087"/>
            <a:chExt cx="2832315" cy="1170087"/>
          </a:xfrm>
        </p:grpSpPr>
        <p:sp>
          <p:nvSpPr>
            <p:cNvPr id="33" name="形状10"/>
            <p:cNvSpPr txBox="1"/>
            <p:nvPr/>
          </p:nvSpPr>
          <p:spPr>
            <a:xfrm>
              <a:off x="0" y="34290"/>
              <a:ext cx="2832315" cy="1107996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4" name="文本9"/>
            <p:cNvSpPr txBox="1"/>
            <p:nvPr/>
          </p:nvSpPr>
          <p:spPr>
            <a:xfrm>
              <a:off x="26670" y="0"/>
              <a:ext cx="2778340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学而不思则罔思而不学则殆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5" name="组合10" title=""/>
          <p:cNvGrpSpPr/>
          <p:nvPr/>
        </p:nvGrpSpPr>
        <p:grpSpPr>
          <a:xfrm>
            <a:off x="8669544" y="4510445"/>
            <a:ext cx="3626062" cy="2231305"/>
            <a:chExt cx="3626062" cy="2231305"/>
          </a:xfrm>
        </p:grpSpPr>
        <p:sp>
          <p:nvSpPr>
            <p:cNvPr id="36" name="形状11"/>
            <p:cNvSpPr txBox="1"/>
            <p:nvPr/>
          </p:nvSpPr>
          <p:spPr>
            <a:xfrm>
              <a:off x="0" y="34290"/>
              <a:ext cx="3475128" cy="17645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7" name="文本10"/>
            <p:cNvSpPr txBox="1"/>
            <p:nvPr/>
          </p:nvSpPr>
          <p:spPr>
            <a:xfrm>
              <a:off x="26670" y="0"/>
              <a:ext cx="3599392" cy="223130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离开思考的学习，永远是浮光掠影。离开了学习的思考，则是闭门造车，精神疲惫。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1" grpId="0" animBg="1"/>
      <p:bldP spid="20" grpId="0" animBg="1"/>
      <p:bldP spid="23" grpId="0" animBg="1"/>
      <p:bldP spid="26" grpId="0" animBg="1"/>
      <p:bldP spid="29" grpId="0" animBg="1"/>
      <p:bldP spid="32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思考探究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543605" y="312935"/>
            <a:ext cx="5568619" cy="680293"/>
            <a:chExt cx="5568619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5568619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5514644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想象此处“乐”的具体表现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3023659" y="2065714"/>
            <a:ext cx="5116195" cy="1659880"/>
            <a:chExt cx="5116195" cy="1659880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4992555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5089525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有志同道合的人来，大家可以切磋学问，交流思想。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3119669" y="1186465"/>
            <a:ext cx="5116195" cy="1170087"/>
            <a:chExt cx="5116195" cy="1170087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4896544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5089525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有朋自远方来，不亦乐乎？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7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925" y="4293096"/>
            <a:ext cx="812800" cy="812800"/>
          </a:xfrm>
          <a:prstGeom prst="rect">
            <a:avLst/>
          </a:prstGeom>
        </p:spPr>
      </p:pic>
      <p:pic>
        <p:nvPicPr>
          <p:cNvPr id="18" name="图片4" title=""/>
          <p:cNvPicPr>
            <a:picLocks noChangeAspect="1"/>
          </p:cNvPicPr>
          <p:nvPr/>
        </p:nvPicPr>
        <p:blipFill>
          <a:blip r:embed="rId3"/>
          <a:srcRect l="1867" t="7347" r="19676" b="20967"/>
          <a:stretch>
            <a:fillRect/>
          </a:stretch>
        </p:blipFill>
        <p:spPr>
          <a:xfrm>
            <a:off x="332083" y="3525011"/>
            <a:ext cx="4231024" cy="2688299"/>
          </a:xfrm>
          <a:prstGeom prst="rect">
            <a:avLst/>
          </a:prstGeom>
        </p:spPr>
      </p:pic>
      <p:grpSp>
        <p:nvGrpSpPr>
          <p:cNvPr id="19" name="组合5" title=""/>
          <p:cNvGrpSpPr/>
          <p:nvPr/>
        </p:nvGrpSpPr>
        <p:grpSpPr>
          <a:xfrm>
            <a:off x="6768075" y="3593697"/>
            <a:ext cx="4820157" cy="2639466"/>
            <a:chExt cx="4820157" cy="2639466"/>
          </a:xfrm>
        </p:grpSpPr>
        <p:sp>
          <p:nvSpPr>
            <p:cNvPr id="20" name="形状6"/>
            <p:cNvSpPr txBox="1"/>
            <p:nvPr/>
          </p:nvSpPr>
          <p:spPr>
            <a:xfrm>
              <a:off x="0" y="34290"/>
              <a:ext cx="4820157" cy="258532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5"/>
            <p:cNvSpPr txBox="1"/>
            <p:nvPr/>
          </p:nvSpPr>
          <p:spPr>
            <a:xfrm>
              <a:off x="26670" y="0"/>
              <a:ext cx="4766182" cy="26394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朋，古文写作“鳳”，像凤的形象。凤高翔时多以万计的鸟群追随，因此用凤翔之形作为“朋党”的“朋”字。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2" name="图片5" title=""/>
          <p:cNvPicPr>
            <a:picLocks noChangeAspect="1"/>
          </p:cNvPicPr>
          <p:nvPr/>
        </p:nvPicPr>
        <p:blipFill>
          <a:blip r:embed="rId4"/>
          <a:srcRect b="7479"/>
          <a:stretch>
            <a:fillRect/>
          </a:stretch>
        </p:blipFill>
        <p:spPr>
          <a:xfrm>
            <a:off x="628727" y="1220755"/>
            <a:ext cx="1812328" cy="1851028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pic>
        <p:nvPicPr>
          <p:cNvPr id="23" name="图片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185" y="644691"/>
            <a:ext cx="1892829" cy="1892829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1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思考探究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543605" y="312935"/>
            <a:ext cx="5568619" cy="680293"/>
            <a:chExt cx="5568619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5568619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5514644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体会“愠”与“怒”的区别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3503712" y="2249547"/>
            <a:ext cx="8053475" cy="2639466"/>
            <a:chExt cx="8053475" cy="2639466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8053475" cy="258532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7999500" cy="26394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形声。从心，从昷(wēn).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昷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”意为“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热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”、“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暖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“心”与“昷”联合起来表示“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心里燥热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”。本义：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心燥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不冷静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引申义：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含怒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生气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3119669" y="1289441"/>
            <a:ext cx="5116195" cy="1170087"/>
            <a:chExt cx="5116195" cy="1170087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4896544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5089525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人不知而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愠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，不亦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君子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7" name="图片3" title=""/>
          <p:cNvPicPr>
            <a:picLocks noChangeAspect="1"/>
          </p:cNvPicPr>
          <p:nvPr/>
        </p:nvPicPr>
        <p:blipFill>
          <a:blip r:embed="rId2"/>
          <a:srcRect r="46365" b="3846"/>
          <a:stretch>
            <a:fillRect/>
          </a:stretch>
        </p:blipFill>
        <p:spPr>
          <a:xfrm>
            <a:off x="527381" y="1440807"/>
            <a:ext cx="1516496" cy="1524345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pic>
        <p:nvPicPr>
          <p:cNvPr id="18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147" y="2194584"/>
            <a:ext cx="812800" cy="812800"/>
          </a:xfrm>
          <a:prstGeom prst="rect">
            <a:avLst/>
          </a:prstGeom>
        </p:spPr>
      </p:pic>
      <p:grpSp>
        <p:nvGrpSpPr>
          <p:cNvPr id="19" name="组合5" title=""/>
          <p:cNvGrpSpPr/>
          <p:nvPr/>
        </p:nvGrpSpPr>
        <p:grpSpPr>
          <a:xfrm>
            <a:off x="623392" y="5122902"/>
            <a:ext cx="10805795" cy="1170087"/>
            <a:chExt cx="10805795" cy="1170087"/>
          </a:xfrm>
        </p:grpSpPr>
        <p:sp>
          <p:nvSpPr>
            <p:cNvPr id="20" name="形状6"/>
            <p:cNvSpPr txBox="1"/>
            <p:nvPr/>
          </p:nvSpPr>
          <p:spPr>
            <a:xfrm>
              <a:off x="0" y="34290"/>
              <a:ext cx="10657184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5"/>
            <p:cNvSpPr txBox="1"/>
            <p:nvPr/>
          </p:nvSpPr>
          <p:spPr>
            <a:xfrm>
              <a:off x="26670" y="0"/>
              <a:ext cx="10779125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做到“不愠”需要有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强大的内心力量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和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对理想的执着追求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。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22" name="图片5" title=""/>
          <p:cNvPicPr>
            <a:picLocks noChangeAspect="1"/>
          </p:cNvPicPr>
          <p:nvPr/>
        </p:nvPicPr>
        <p:blipFill>
          <a:blip r:embed="rId4"/>
          <a:srcRect l="45595" t="10306"/>
          <a:stretch>
            <a:fillRect/>
          </a:stretch>
        </p:blipFill>
        <p:spPr>
          <a:xfrm>
            <a:off x="9041600" y="650729"/>
            <a:ext cx="1950944" cy="1787031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5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4847861" y="1090454"/>
            <a:ext cx="4896544" cy="680293"/>
            <a:chExt cx="4896544" cy="680293"/>
          </a:xfrm>
        </p:grpSpPr>
        <p:sp>
          <p:nvSpPr>
            <p:cNvPr id="7" name="形状6"/>
            <p:cNvSpPr txBox="1"/>
            <p:nvPr/>
          </p:nvSpPr>
          <p:spPr>
            <a:xfrm>
              <a:off x="0" y="34290"/>
              <a:ext cx="4896544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4842569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学而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时习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之，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不亦说乎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7183491" y="1936351"/>
            <a:ext cx="3105605" cy="680293"/>
            <a:chExt cx="3105605" cy="680293"/>
          </a:xfrm>
        </p:grpSpPr>
        <p:sp>
          <p:nvSpPr>
            <p:cNvPr id="10" name="形状7"/>
            <p:cNvSpPr txBox="1"/>
            <p:nvPr/>
          </p:nvSpPr>
          <p:spPr>
            <a:xfrm>
              <a:off x="0" y="34290"/>
              <a:ext cx="310560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305163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学习方法</a:t>
              </a:r>
              <a:endParaRPr lang="zh-CN" altLang="en-US" sz="32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rcRect l="5600" t="7199" r="54200" b="2000"/>
          <a:stretch>
            <a:fillRect/>
          </a:stretch>
        </p:blipFill>
        <p:spPr>
          <a:xfrm>
            <a:off x="269655" y="1280761"/>
            <a:ext cx="2058685" cy="4639223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4891863" y="2927003"/>
            <a:ext cx="5277824" cy="680293"/>
            <a:chExt cx="5277824" cy="680293"/>
          </a:xfrm>
        </p:grpSpPr>
        <p:sp>
          <p:nvSpPr>
            <p:cNvPr id="14" name="形状8"/>
            <p:cNvSpPr txBox="1"/>
            <p:nvPr/>
          </p:nvSpPr>
          <p:spPr>
            <a:xfrm>
              <a:off x="0" y="34290"/>
              <a:ext cx="5277824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5223849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有朋自远方来，不亦乐乎？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4891863" y="4609874"/>
            <a:ext cx="5654341" cy="680293"/>
            <a:chExt cx="5654341" cy="680293"/>
          </a:xfrm>
        </p:grpSpPr>
        <p:sp>
          <p:nvSpPr>
            <p:cNvPr id="17" name="形状9"/>
            <p:cNvSpPr txBox="1"/>
            <p:nvPr/>
          </p:nvSpPr>
          <p:spPr>
            <a:xfrm>
              <a:off x="0" y="34290"/>
              <a:ext cx="565434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560036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人不知而不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愠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，不亦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君子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7214864" y="3778753"/>
            <a:ext cx="3105605" cy="680293"/>
            <a:chExt cx="3105605" cy="680293"/>
          </a:xfrm>
        </p:grpSpPr>
        <p:sp>
          <p:nvSpPr>
            <p:cNvPr id="20" name="形状10"/>
            <p:cNvSpPr txBox="1"/>
            <p:nvPr/>
          </p:nvSpPr>
          <p:spPr>
            <a:xfrm>
              <a:off x="0" y="34290"/>
              <a:ext cx="310560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305163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学习乐趣</a:t>
              </a:r>
              <a:endParaRPr lang="zh-CN" altLang="en-US" sz="32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7248128" y="5467455"/>
            <a:ext cx="3105605" cy="680293"/>
            <a:chExt cx="3105605" cy="680293"/>
          </a:xfrm>
        </p:grpSpPr>
        <p:sp>
          <p:nvSpPr>
            <p:cNvPr id="23" name="形状11"/>
            <p:cNvSpPr txBox="1"/>
            <p:nvPr/>
          </p:nvSpPr>
          <p:spPr>
            <a:xfrm>
              <a:off x="0" y="34290"/>
              <a:ext cx="310560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305163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个人修养</a:t>
              </a:r>
              <a:endParaRPr lang="zh-CN" altLang="en-US" sz="32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5" name="形状2" title=""/>
          <p:cNvSpPr txBox="1"/>
          <p:nvPr/>
        </p:nvSpPr>
        <p:spPr>
          <a:xfrm>
            <a:off x="6223384" y="2282768"/>
            <a:ext cx="1536171" cy="21167"/>
          </a:xfrm>
          <a:prstGeom prst="line">
            <a:avLst/>
          </a:prstGeom>
          <a:solidFill>
            <a:srgbClr val="FFFFFF">
              <a:alpha val="0"/>
            </a:srgbClr>
          </a:solidFill>
          <a:ln w="15875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26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637" y="726617"/>
            <a:ext cx="1465751" cy="1454245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sp>
        <p:nvSpPr>
          <p:cNvPr id="27" name="形状3" title=""/>
          <p:cNvSpPr txBox="1"/>
          <p:nvPr/>
        </p:nvSpPr>
        <p:spPr>
          <a:xfrm>
            <a:off x="6223384" y="4120819"/>
            <a:ext cx="1536171" cy="21167"/>
          </a:xfrm>
          <a:prstGeom prst="line">
            <a:avLst/>
          </a:prstGeom>
          <a:solidFill>
            <a:srgbClr val="FFFFFF">
              <a:alpha val="0"/>
            </a:srgbClr>
          </a:solidFill>
          <a:ln w="15875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  <p:txBody>
          <a:bodyPr wrap="square" rtlCol="0" anchor="ctr"/>
          <a:lstStyle/>
          <a:p>
            <a:pPr marL="0" algn="ctr"/>
          </a:p>
        </p:txBody>
      </p:sp>
      <p:sp>
        <p:nvSpPr>
          <p:cNvPr id="28" name="形状4" title=""/>
          <p:cNvSpPr txBox="1"/>
          <p:nvPr/>
        </p:nvSpPr>
        <p:spPr>
          <a:xfrm>
            <a:off x="6223384" y="5829267"/>
            <a:ext cx="1536171" cy="21167"/>
          </a:xfrm>
          <a:prstGeom prst="line">
            <a:avLst/>
          </a:prstGeom>
          <a:solidFill>
            <a:srgbClr val="FFFFFF">
              <a:alpha val="0"/>
            </a:srgbClr>
          </a:solidFill>
          <a:ln w="15875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29" name="图片3" title=""/>
          <p:cNvPicPr>
            <a:picLocks noChangeAspect="1"/>
          </p:cNvPicPr>
          <p:nvPr/>
        </p:nvPicPr>
        <p:blipFill>
          <a:blip r:embed="rId4"/>
          <a:srcRect b="7615"/>
          <a:stretch>
            <a:fillRect/>
          </a:stretch>
        </p:blipFill>
        <p:spPr>
          <a:xfrm>
            <a:off x="2794213" y="2577569"/>
            <a:ext cx="1510985" cy="1543251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pic>
        <p:nvPicPr>
          <p:cNvPr id="30" name="图片4" title=""/>
          <p:cNvPicPr>
            <a:picLocks noChangeAspect="1"/>
          </p:cNvPicPr>
          <p:nvPr/>
        </p:nvPicPr>
        <p:blipFill>
          <a:blip r:embed="rId5"/>
          <a:srcRect r="46365" b="3846"/>
          <a:stretch>
            <a:fillRect/>
          </a:stretch>
        </p:blipFill>
        <p:spPr>
          <a:xfrm>
            <a:off x="2927648" y="4428596"/>
            <a:ext cx="1516496" cy="1524345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9" grpId="0" animBg="1"/>
      <p:bldP spid="19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曾子曰：“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吾日三省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吾身：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为人谋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乎？与朋友交而不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信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不习乎？”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368418"/>
            <a:ext cx="9296071" cy="3455873"/>
            <a:chExt cx="9296071" cy="3455873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34060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345587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［吾（wú）］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人称代词，我。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［日］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每天。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［三省（xǐng）］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多次进行自我检查。三，泛指多次。一说，实指，即三个方面。省，自我检查，反省。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［为人谋］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替人谋划事情。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［忠］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竭尽自己的心力。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［信］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诚信。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［传（chuán）］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传授，指老师传授的知识。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3278428" y="4893713"/>
            <a:ext cx="8597397" cy="1537400"/>
            <a:chExt cx="8597397" cy="1537400"/>
          </a:xfrm>
        </p:grpSpPr>
        <p:sp>
          <p:nvSpPr>
            <p:cNvPr id="13" name="形状5"/>
            <p:cNvSpPr txBox="1"/>
            <p:nvPr/>
          </p:nvSpPr>
          <p:spPr>
            <a:xfrm>
              <a:off x="0" y="34290"/>
              <a:ext cx="8597397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26670" y="0"/>
              <a:ext cx="8543422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曾子说：“我每天多次进行自我检查：替人谋划事情是不是竭尽自己的心力呢？跟朋友交往是不是诚信呢？老师传授的知识是否复习过了呢？”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5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80" y="4869160"/>
            <a:ext cx="621848" cy="621848"/>
          </a:xfrm>
          <a:prstGeom prst="rect">
            <a:avLst/>
          </a:prstGeom>
        </p:spPr>
      </p:pic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l="34516" t="5483" r="35161" b="6451"/>
          <a:stretch>
            <a:fillRect/>
          </a:stretch>
        </p:blipFill>
        <p:spPr>
          <a:xfrm>
            <a:off x="392125" y="1236899"/>
            <a:ext cx="1767437" cy="51587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曾子曰：“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吾日三省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吾身：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为人谋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乎？与朋友交而不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信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不习乎？”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34516" t="5483" r="35161" b="6451"/>
          <a:stretch>
            <a:fillRect/>
          </a:stretch>
        </p:blipFill>
        <p:spPr>
          <a:xfrm>
            <a:off x="392125" y="1236899"/>
            <a:ext cx="1767437" cy="5158755"/>
          </a:xfrm>
          <a:prstGeom prst="rect">
            <a:avLst/>
          </a:prstGeom>
        </p:spPr>
      </p:pic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028" y="1766332"/>
            <a:ext cx="812800" cy="81280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rcRect l="31510" t="25648" r="34687" b="55185"/>
          <a:stretch>
            <a:fillRect/>
          </a:stretch>
        </p:blipFill>
        <p:spPr>
          <a:xfrm>
            <a:off x="3983765" y="1595928"/>
            <a:ext cx="3714327" cy="1185333"/>
          </a:xfrm>
          <a:prstGeom prst="rect">
            <a:avLst/>
          </a:prstGeom>
        </p:spPr>
      </p:pic>
      <p:grpSp>
        <p:nvGrpSpPr>
          <p:cNvPr id="12" name="组合3" title=""/>
          <p:cNvGrpSpPr/>
          <p:nvPr/>
        </p:nvGrpSpPr>
        <p:grpSpPr>
          <a:xfrm>
            <a:off x="7824192" y="1666518"/>
            <a:ext cx="4308272" cy="1414983"/>
            <a:chExt cx="4308272" cy="1414983"/>
          </a:xfrm>
        </p:grpSpPr>
        <p:sp>
          <p:nvSpPr>
            <p:cNvPr id="13" name="形状4"/>
            <p:cNvSpPr txBox="1"/>
            <p:nvPr/>
          </p:nvSpPr>
          <p:spPr>
            <a:xfrm>
              <a:off x="0" y="34290"/>
              <a:ext cx="4308272" cy="94384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3"/>
            <p:cNvSpPr txBox="1"/>
            <p:nvPr/>
          </p:nvSpPr>
          <p:spPr>
            <a:xfrm>
              <a:off x="26670" y="0"/>
              <a:ext cx="4276725" cy="141498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上部 “屮”（草）字，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下部是一只大眼睛（横目）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5" name="组合4" title=""/>
          <p:cNvGrpSpPr/>
          <p:nvPr/>
        </p:nvGrpSpPr>
        <p:grpSpPr>
          <a:xfrm>
            <a:off x="2884673" y="2914657"/>
            <a:ext cx="7531807" cy="639467"/>
            <a:chExt cx="7531807" cy="639467"/>
          </a:xfrm>
        </p:grpSpPr>
        <p:sp>
          <p:nvSpPr>
            <p:cNvPr id="16" name="形状5"/>
            <p:cNvSpPr txBox="1"/>
            <p:nvPr/>
          </p:nvSpPr>
          <p:spPr>
            <a:xfrm>
              <a:off x="0" y="34290"/>
              <a:ext cx="753180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26670" y="0"/>
              <a:ext cx="7477832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用眼睛观察草→对自己的思想行为进行检查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8" name="组合5" title=""/>
          <p:cNvGrpSpPr/>
          <p:nvPr/>
        </p:nvGrpSpPr>
        <p:grpSpPr>
          <a:xfrm>
            <a:off x="3451856" y="4078931"/>
            <a:ext cx="1240156" cy="694218"/>
            <a:chExt cx="1240156" cy="694218"/>
          </a:xfrm>
        </p:grpSpPr>
        <p:sp>
          <p:nvSpPr>
            <p:cNvPr id="19" name="形状6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0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反省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1" name="组合6" title=""/>
          <p:cNvGrpSpPr/>
          <p:nvPr/>
        </p:nvGrpSpPr>
        <p:grpSpPr>
          <a:xfrm>
            <a:off x="4847861" y="3588279"/>
            <a:ext cx="4896544" cy="639467"/>
            <a:chExt cx="4896544" cy="639467"/>
          </a:xfrm>
        </p:grpSpPr>
        <p:sp>
          <p:nvSpPr>
            <p:cNvPr id="22" name="形状7"/>
            <p:cNvSpPr txBox="1"/>
            <p:nvPr/>
          </p:nvSpPr>
          <p:spPr>
            <a:xfrm>
              <a:off x="0" y="34290"/>
              <a:ext cx="4896544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3" name="文本6"/>
            <p:cNvSpPr txBox="1"/>
            <p:nvPr/>
          </p:nvSpPr>
          <p:spPr>
            <a:xfrm>
              <a:off x="26670" y="0"/>
              <a:ext cx="4842569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忠——食人之禄，事人以忠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4" name="组合7" title=""/>
          <p:cNvGrpSpPr/>
          <p:nvPr/>
        </p:nvGrpSpPr>
        <p:grpSpPr>
          <a:xfrm>
            <a:off x="4847861" y="4168119"/>
            <a:ext cx="4896544" cy="639467"/>
            <a:chExt cx="4896544" cy="639467"/>
          </a:xfrm>
        </p:grpSpPr>
        <p:sp>
          <p:nvSpPr>
            <p:cNvPr id="25" name="形状8"/>
            <p:cNvSpPr txBox="1"/>
            <p:nvPr/>
          </p:nvSpPr>
          <p:spPr>
            <a:xfrm>
              <a:off x="0" y="34290"/>
              <a:ext cx="4896544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6" name="文本7"/>
            <p:cNvSpPr txBox="1"/>
            <p:nvPr/>
          </p:nvSpPr>
          <p:spPr>
            <a:xfrm>
              <a:off x="26670" y="0"/>
              <a:ext cx="4842569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信——对待朋友，诚实守信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7" name="组合8" title=""/>
          <p:cNvGrpSpPr/>
          <p:nvPr/>
        </p:nvGrpSpPr>
        <p:grpSpPr>
          <a:xfrm>
            <a:off x="4847861" y="4834870"/>
            <a:ext cx="4896544" cy="639467"/>
            <a:chExt cx="4896544" cy="639467"/>
          </a:xfrm>
        </p:grpSpPr>
        <p:sp>
          <p:nvSpPr>
            <p:cNvPr id="28" name="形状9"/>
            <p:cNvSpPr txBox="1"/>
            <p:nvPr/>
          </p:nvSpPr>
          <p:spPr>
            <a:xfrm>
              <a:off x="0" y="34290"/>
              <a:ext cx="4896544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9" name="文本8"/>
            <p:cNvSpPr txBox="1"/>
            <p:nvPr/>
          </p:nvSpPr>
          <p:spPr>
            <a:xfrm>
              <a:off x="26670" y="0"/>
              <a:ext cx="4842569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习——及时温习，掌握知识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0" name="组合9" title=""/>
          <p:cNvGrpSpPr/>
          <p:nvPr/>
        </p:nvGrpSpPr>
        <p:grpSpPr>
          <a:xfrm>
            <a:off x="2485491" y="5519091"/>
            <a:ext cx="1240156" cy="694218"/>
            <a:chExt cx="1240156" cy="694218"/>
          </a:xfrm>
        </p:grpSpPr>
        <p:sp>
          <p:nvSpPr>
            <p:cNvPr id="31" name="形状10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2" name="文本9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3" name="组合10" title=""/>
          <p:cNvGrpSpPr/>
          <p:nvPr/>
        </p:nvGrpSpPr>
        <p:grpSpPr>
          <a:xfrm>
            <a:off x="3983765" y="5617198"/>
            <a:ext cx="6432715" cy="639467"/>
            <a:chExt cx="6432715" cy="639467"/>
          </a:xfrm>
        </p:grpSpPr>
        <p:sp>
          <p:nvSpPr>
            <p:cNvPr id="34" name="形状11"/>
            <p:cNvSpPr txBox="1"/>
            <p:nvPr/>
          </p:nvSpPr>
          <p:spPr>
            <a:xfrm>
              <a:off x="0" y="34290"/>
              <a:ext cx="643271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5" name="文本10"/>
            <p:cNvSpPr txBox="1"/>
            <p:nvPr/>
          </p:nvSpPr>
          <p:spPr>
            <a:xfrm>
              <a:off x="26670" y="0"/>
              <a:ext cx="637874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他为什么不把学习放在第一位呢？</a:t>
              </a:r>
              <a:endParaRPr lang="zh-CN" altLang="en-US" sz="29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1" grpId="0" animBg="1"/>
      <p:bldP spid="24" grpId="0" animBg="1"/>
      <p:bldP spid="27" grpId="0" animBg="1"/>
      <p:bldP spid="30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曾子曰：“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吾日三省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吾身：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为人谋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乎？与朋友交而不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信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不习乎？”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34516" t="5483" r="35161" b="6451"/>
          <a:stretch>
            <a:fillRect/>
          </a:stretch>
        </p:blipFill>
        <p:spPr>
          <a:xfrm>
            <a:off x="392125" y="1236899"/>
            <a:ext cx="1767437" cy="5158755"/>
          </a:xfrm>
          <a:prstGeom prst="rect">
            <a:avLst/>
          </a:prstGeom>
        </p:spPr>
      </p:pic>
      <p:grpSp>
        <p:nvGrpSpPr>
          <p:cNvPr id="10" name="组合3" title=""/>
          <p:cNvGrpSpPr/>
          <p:nvPr/>
        </p:nvGrpSpPr>
        <p:grpSpPr>
          <a:xfrm>
            <a:off x="6677597" y="2530613"/>
            <a:ext cx="2976331" cy="1088433"/>
            <a:chExt cx="2976331" cy="1088433"/>
          </a:xfrm>
        </p:grpSpPr>
        <p:sp>
          <p:nvSpPr>
            <p:cNvPr id="11" name="形状4"/>
            <p:cNvSpPr txBox="1"/>
            <p:nvPr/>
          </p:nvSpPr>
          <p:spPr>
            <a:xfrm>
              <a:off x="0" y="34290"/>
              <a:ext cx="2976331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2922356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加强自我反省，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提高自我修养。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2743609" y="1486643"/>
            <a:ext cx="1240156" cy="694218"/>
            <a:chExt cx="1240156" cy="694218"/>
          </a:xfrm>
        </p:grpSpPr>
        <p:sp>
          <p:nvSpPr>
            <p:cNvPr id="14" name="形状5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4241884" y="1584750"/>
            <a:ext cx="6432715" cy="639467"/>
            <a:chExt cx="6432715" cy="639467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643271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637874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学习方法，强调随时都该反省自己。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19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781" y="2816317"/>
            <a:ext cx="2607967" cy="3204971"/>
          </a:xfrm>
          <a:prstGeom prst="rect">
            <a:avLst/>
          </a:prstGeom>
        </p:spPr>
      </p:pic>
      <p:pic>
        <p:nvPicPr>
          <p:cNvPr id="20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491" y="4389107"/>
            <a:ext cx="812800" cy="812800"/>
          </a:xfrm>
          <a:prstGeom prst="rect">
            <a:avLst/>
          </a:prstGeom>
        </p:spPr>
      </p:pic>
      <p:pic>
        <p:nvPicPr>
          <p:cNvPr id="21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455" y="4389107"/>
            <a:ext cx="812800" cy="812800"/>
          </a:xfrm>
          <a:prstGeom prst="rect">
            <a:avLst/>
          </a:prstGeom>
        </p:spPr>
      </p:pic>
      <p:grpSp>
        <p:nvGrpSpPr>
          <p:cNvPr id="22" name="组合6" title=""/>
          <p:cNvGrpSpPr/>
          <p:nvPr/>
        </p:nvGrpSpPr>
        <p:grpSpPr>
          <a:xfrm>
            <a:off x="7685925" y="4248255"/>
            <a:ext cx="1866459" cy="1088433"/>
            <a:chExt cx="1866459" cy="1088433"/>
          </a:xfrm>
        </p:grpSpPr>
        <p:sp>
          <p:nvSpPr>
            <p:cNvPr id="23" name="形状7"/>
            <p:cNvSpPr txBox="1"/>
            <p:nvPr/>
          </p:nvSpPr>
          <p:spPr>
            <a:xfrm>
              <a:off x="0" y="34290"/>
              <a:ext cx="1866459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6"/>
            <p:cNvSpPr txBox="1"/>
            <p:nvPr/>
          </p:nvSpPr>
          <p:spPr>
            <a:xfrm>
              <a:off x="26670" y="0"/>
              <a:ext cx="1812484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自我教育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自我修德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5" name="组合7" title=""/>
          <p:cNvGrpSpPr/>
          <p:nvPr/>
        </p:nvGrpSpPr>
        <p:grpSpPr>
          <a:xfrm>
            <a:off x="9413224" y="4450827"/>
            <a:ext cx="2778776" cy="639467"/>
            <a:chExt cx="2778776" cy="639467"/>
          </a:xfrm>
        </p:grpSpPr>
        <p:sp>
          <p:nvSpPr>
            <p:cNvPr id="26" name="形状8"/>
            <p:cNvSpPr txBox="1"/>
            <p:nvPr/>
          </p:nvSpPr>
          <p:spPr>
            <a:xfrm>
              <a:off x="0" y="34290"/>
              <a:ext cx="277877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7" name="文本7"/>
            <p:cNvSpPr txBox="1"/>
            <p:nvPr/>
          </p:nvSpPr>
          <p:spPr>
            <a:xfrm>
              <a:off x="26670" y="0"/>
              <a:ext cx="272480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的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方法和途径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0" grpId="0" animBg="1"/>
      <p:bldP spid="22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子曰：“吾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十有五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而志于学，三十而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，四十而不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惑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，五十而知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天命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，六十而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耳顺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，七十而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从心所欲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，不逾矩。”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189675" y="1385451"/>
            <a:ext cx="9383395" cy="3047627"/>
            <a:chExt cx="9383395" cy="3047627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258532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356725" cy="304762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［十有五］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十五岁。有，同“又”，用于整数和零数之间。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［立］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立身，指能有所成就。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［惑］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迷惑，疑惑。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［天命］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上天的意旨。命，命令。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［耳顺］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对此有多种解释，通常认为是能听得进不同的意见。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［从心所欲］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顺从意愿。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65" y="4101075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1005213" y="4182150"/>
            <a:ext cx="11139459" cy="2639466"/>
            <a:chExt cx="11139459" cy="2639466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11139459" cy="20928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11085484" cy="26394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说：“我十五岁时，有志于做学问；三十岁时能有所成就，说话办事都有把握；四十岁，心里不再感到迷惑；五十岁知道上天的意旨是什么；六十岁能听得进不同的意见而加以容纳；七十岁我就可以顺从意愿，但也举越过法度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l="16666" t="23820" r="18666" b="33490"/>
          <a:stretch>
            <a:fillRect/>
          </a:stretch>
        </p:blipFill>
        <p:spPr>
          <a:xfrm>
            <a:off x="9840416" y="1920876"/>
            <a:ext cx="1730907" cy="1613817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子曰：“吾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十有五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而志于学，三十而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，四十而不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惑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，五十而知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天命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，六十而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耳顺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，七十而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从心所欲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，不逾矩。”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16666" t="23820" r="18666" b="33490"/>
          <a:stretch>
            <a:fillRect/>
          </a:stretch>
        </p:blipFill>
        <p:spPr>
          <a:xfrm>
            <a:off x="357165" y="1113967"/>
            <a:ext cx="1730907" cy="1613817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rcRect r="51530"/>
          <a:stretch>
            <a:fillRect/>
          </a:stretch>
        </p:blipFill>
        <p:spPr>
          <a:xfrm>
            <a:off x="363229" y="2948947"/>
            <a:ext cx="1578460" cy="3038848"/>
          </a:xfrm>
          <a:prstGeom prst="rect">
            <a:avLst/>
          </a:prstGeom>
        </p:spPr>
      </p:pic>
      <p:grpSp>
        <p:nvGrpSpPr>
          <p:cNvPr id="11" name="组合3" title=""/>
          <p:cNvGrpSpPr/>
          <p:nvPr/>
        </p:nvGrpSpPr>
        <p:grpSpPr>
          <a:xfrm>
            <a:off x="2639616" y="1706709"/>
            <a:ext cx="1240156" cy="694219"/>
            <a:chExt cx="1240156" cy="694219"/>
          </a:xfrm>
        </p:grpSpPr>
        <p:sp>
          <p:nvSpPr>
            <p:cNvPr id="12" name="形状4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十五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3983765" y="1790574"/>
            <a:ext cx="8064896" cy="639467"/>
            <a:chExt cx="8064896" cy="639467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没落家庭的少年→博学多才、德高望重的圣人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7" name="组合5" title=""/>
          <p:cNvGrpSpPr/>
          <p:nvPr/>
        </p:nvGrpSpPr>
        <p:grpSpPr>
          <a:xfrm>
            <a:off x="2639616" y="2446749"/>
            <a:ext cx="1240156" cy="694219"/>
            <a:chExt cx="1240156" cy="694219"/>
          </a:xfrm>
        </p:grpSpPr>
        <p:sp>
          <p:nvSpPr>
            <p:cNvPr id="18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三十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3983765" y="2530614"/>
            <a:ext cx="8064896" cy="639467"/>
            <a:chExt cx="8064896" cy="639467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在思想、学问上，自立一家→社会上一席之地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3" name="组合7" title=""/>
          <p:cNvGrpSpPr/>
          <p:nvPr/>
        </p:nvGrpSpPr>
        <p:grpSpPr>
          <a:xfrm>
            <a:off x="2639616" y="3214835"/>
            <a:ext cx="1240156" cy="694218"/>
            <a:chExt cx="1240156" cy="694218"/>
          </a:xfrm>
        </p:grpSpPr>
        <p:sp>
          <p:nvSpPr>
            <p:cNvPr id="24" name="形状8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四十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6" name="组合8" title=""/>
          <p:cNvGrpSpPr/>
          <p:nvPr/>
        </p:nvGrpSpPr>
        <p:grpSpPr>
          <a:xfrm>
            <a:off x="3983765" y="3298699"/>
            <a:ext cx="8064896" cy="639467"/>
            <a:chExt cx="8064896" cy="639467"/>
          </a:xfrm>
        </p:grpSpPr>
        <p:sp>
          <p:nvSpPr>
            <p:cNvPr id="27" name="形状9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8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学问上大彻大悟→人情世故上也通达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9" name="组合9" title=""/>
          <p:cNvGrpSpPr/>
          <p:nvPr/>
        </p:nvGrpSpPr>
        <p:grpSpPr>
          <a:xfrm>
            <a:off x="2639616" y="3933241"/>
            <a:ext cx="1240156" cy="694219"/>
            <a:chExt cx="1240156" cy="694219"/>
          </a:xfrm>
        </p:grpSpPr>
        <p:sp>
          <p:nvSpPr>
            <p:cNvPr id="30" name="形状10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1" name="文本9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五十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2" name="组合10" title=""/>
          <p:cNvGrpSpPr/>
          <p:nvPr/>
        </p:nvGrpSpPr>
        <p:grpSpPr>
          <a:xfrm>
            <a:off x="3983765" y="4017106"/>
            <a:ext cx="8064896" cy="639467"/>
            <a:chExt cx="8064896" cy="639467"/>
          </a:xfrm>
        </p:grpSpPr>
        <p:sp>
          <p:nvSpPr>
            <p:cNvPr id="33" name="形状11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4" name="文本10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不能为人力所支配的事情→知其不可而为之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5" name="组合11" title=""/>
          <p:cNvGrpSpPr/>
          <p:nvPr/>
        </p:nvGrpSpPr>
        <p:grpSpPr>
          <a:xfrm>
            <a:off x="2639616" y="4654995"/>
            <a:ext cx="1240156" cy="694218"/>
            <a:chExt cx="1240156" cy="694218"/>
          </a:xfrm>
        </p:grpSpPr>
        <p:sp>
          <p:nvSpPr>
            <p:cNvPr id="36" name="形状12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7" name="文本11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六十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8" name="组合12" title=""/>
          <p:cNvGrpSpPr/>
          <p:nvPr/>
        </p:nvGrpSpPr>
        <p:grpSpPr>
          <a:xfrm>
            <a:off x="3983765" y="4738859"/>
            <a:ext cx="8064896" cy="639467"/>
            <a:chExt cx="8064896" cy="639467"/>
          </a:xfrm>
        </p:grpSpPr>
        <p:sp>
          <p:nvSpPr>
            <p:cNvPr id="39" name="形状13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0" name="文本12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漂泊了十四年，推销周礼→不会心烦意乱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1" name="组合13" title=""/>
          <p:cNvGrpSpPr/>
          <p:nvPr/>
        </p:nvGrpSpPr>
        <p:grpSpPr>
          <a:xfrm>
            <a:off x="2639616" y="5327069"/>
            <a:ext cx="1240156" cy="694219"/>
            <a:chExt cx="1240156" cy="694219"/>
          </a:xfrm>
        </p:grpSpPr>
        <p:sp>
          <p:nvSpPr>
            <p:cNvPr id="42" name="形状14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3" name="文本1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七十</a:t>
              </a:r>
              <a:endParaRPr lang="zh-CN" altLang="en-US" sz="3200" b="0" i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44" name="组合14" title=""/>
          <p:cNvGrpSpPr/>
          <p:nvPr/>
        </p:nvGrpSpPr>
        <p:grpSpPr>
          <a:xfrm>
            <a:off x="3983765" y="5410934"/>
            <a:ext cx="8064896" cy="639467"/>
            <a:chExt cx="8064896" cy="639467"/>
          </a:xfrm>
        </p:grpSpPr>
        <p:sp>
          <p:nvSpPr>
            <p:cNvPr id="45" name="形状15"/>
            <p:cNvSpPr txBox="1"/>
            <p:nvPr/>
          </p:nvSpPr>
          <p:spPr>
            <a:xfrm>
              <a:off x="0" y="34290"/>
              <a:ext cx="806489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6" name="文本14"/>
            <p:cNvSpPr txBox="1"/>
            <p:nvPr/>
          </p:nvSpPr>
          <p:spPr>
            <a:xfrm>
              <a:off x="26670" y="0"/>
              <a:ext cx="801092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知行合一的自由境界→在规矩中，随心所欲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6" grpId="0" animBg="1"/>
      <p:bldP spid="32" grpId="0" animBg="1"/>
      <p:bldP spid="38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子曰：“吾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十有五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而志于学，三十而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，四十而不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惑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，五十而知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天命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，六十而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耳顺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，七十而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从心所欲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，不逾矩。”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16666" t="23820" r="18666" b="33490"/>
          <a:stretch>
            <a:fillRect/>
          </a:stretch>
        </p:blipFill>
        <p:spPr>
          <a:xfrm>
            <a:off x="376979" y="1300507"/>
            <a:ext cx="1730907" cy="1613817"/>
          </a:xfrm>
          <a:prstGeom prst="rect">
            <a:avLst/>
          </a:prstGeom>
          <a:ln w="63500">
            <a:solidFill>
              <a:srgbClr val="333333"/>
            </a:solidFill>
            <a:prstDash val="solid"/>
          </a:ln>
        </p:spPr>
      </p:pic>
      <p:grpSp>
        <p:nvGrpSpPr>
          <p:cNvPr id="10" name="组合3" title=""/>
          <p:cNvGrpSpPr/>
          <p:nvPr/>
        </p:nvGrpSpPr>
        <p:grpSpPr>
          <a:xfrm>
            <a:off x="2543605" y="1486643"/>
            <a:ext cx="1240156" cy="694218"/>
            <a:chExt cx="1240156" cy="694218"/>
          </a:xfrm>
        </p:grpSpPr>
        <p:sp>
          <p:nvSpPr>
            <p:cNvPr id="11" name="形状4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4065864" y="1533339"/>
            <a:ext cx="6899605" cy="639467"/>
            <a:chExt cx="6899605" cy="639467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689960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684563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讲个人修养，要循序渐进，讲德修业。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456356" y="2338593"/>
            <a:ext cx="8344167" cy="1537400"/>
            <a:chExt cx="8344167" cy="1537400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8344167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8290192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孔子自述其一生进德修业的发展过程。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随着年龄的增长，思想境界也会逐步提高。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这个过程也是循序渐进的一个过程。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9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191" y="4005064"/>
            <a:ext cx="6483085" cy="2295492"/>
          </a:xfrm>
          <a:prstGeom prst="rect">
            <a:avLst/>
          </a:prstGeom>
        </p:spPr>
      </p:pic>
      <p:pic>
        <p:nvPicPr>
          <p:cNvPr id="20" name="图片3" title=""/>
          <p:cNvPicPr>
            <a:picLocks noChangeAspect="1"/>
          </p:cNvPicPr>
          <p:nvPr/>
        </p:nvPicPr>
        <p:blipFill>
          <a:blip r:embed="rId4"/>
          <a:srcRect r="51530"/>
          <a:stretch>
            <a:fillRect/>
          </a:stretch>
        </p:blipFill>
        <p:spPr>
          <a:xfrm>
            <a:off x="529425" y="3111547"/>
            <a:ext cx="1578460" cy="30388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20227" y="215795"/>
            <a:ext cx="2049780" cy="490325"/>
            <a:chExt cx="2049780" cy="490325"/>
          </a:xfrm>
        </p:grpSpPr>
        <p:sp>
          <p:nvSpPr>
            <p:cNvPr id="3" name="形状2"/>
            <p:cNvSpPr txBox="1"/>
            <p:nvPr/>
          </p:nvSpPr>
          <p:spPr>
            <a:xfrm>
              <a:off x="0" y="77152"/>
              <a:ext cx="2049780" cy="41317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1995805" cy="435397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1600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部编教材七年级上</a:t>
              </a:r>
              <a:endParaRPr lang="zh-CN" altLang="en-US" sz="16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2" title=""/>
          <p:cNvGrpSpPr/>
          <p:nvPr/>
        </p:nvGrpSpPr>
        <p:grpSpPr>
          <a:xfrm>
            <a:off x="3820724" y="1954550"/>
            <a:ext cx="4483521" cy="761925"/>
            <a:chExt cx="4483521" cy="761925"/>
          </a:xfrm>
        </p:grpSpPr>
        <p:sp>
          <p:nvSpPr>
            <p:cNvPr id="6" name="形状3"/>
            <p:cNvSpPr txBox="1"/>
            <p:nvPr/>
          </p:nvSpPr>
          <p:spPr>
            <a:xfrm>
              <a:off x="0" y="34290"/>
              <a:ext cx="4483521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7" name="文本2"/>
            <p:cNvSpPr txBox="1"/>
            <p:nvPr/>
          </p:nvSpPr>
          <p:spPr>
            <a:xfrm>
              <a:off x="26670" y="0"/>
              <a:ext cx="4429546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1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11《论语》十二章</a:t>
              </a:r>
              <a:endParaRPr lang="zh-CN" altLang="en-US" sz="3735" b="1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8" name="形状1" title=""/>
          <p:cNvSpPr txBox="1"/>
          <p:nvPr/>
        </p:nvSpPr>
        <p:spPr>
          <a:xfrm>
            <a:off x="2927648" y="2756925"/>
            <a:ext cx="5472608" cy="12700"/>
          </a:xfrm>
          <a:prstGeom prst="line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941" y="3084259"/>
            <a:ext cx="4956851" cy="2512689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子曰:“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温故而知新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,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可以为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师矣。”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090454"/>
            <a:ext cx="9383395" cy="1823144"/>
            <a:chExt cx="9383395" cy="1823144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35421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356725" cy="1823144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［温故而知新］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温习学过的知识，可以得到新的理解和体会。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［可以］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可以凭借。 以：凭借。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［为］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做，成为。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220" y="2564904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3159591" y="2530614"/>
            <a:ext cx="8793060" cy="1659880"/>
            <a:chExt cx="8793060" cy="165988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793060" cy="160043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739085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孔子说：“温习学过的知识，可以获得新的理解与体会，那么就可以凭借这一点去当（别人的）老师了。”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743609" y="4174941"/>
            <a:ext cx="1240156" cy="694219"/>
            <a:chExt cx="1240156" cy="694219"/>
          </a:xfrm>
        </p:grpSpPr>
        <p:sp>
          <p:nvSpPr>
            <p:cNvPr id="17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4079776" y="4258806"/>
            <a:ext cx="7732765" cy="1088433"/>
            <a:chExt cx="7732765" cy="1088433"/>
          </a:xfrm>
        </p:grpSpPr>
        <p:sp>
          <p:nvSpPr>
            <p:cNvPr id="20" name="形状7"/>
            <p:cNvSpPr txBox="1"/>
            <p:nvPr/>
          </p:nvSpPr>
          <p:spPr>
            <a:xfrm>
              <a:off x="0" y="34290"/>
              <a:ext cx="773276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7678790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学习方法，强调学习关键要</a:t>
              </a:r>
              <a:r>
                <a:rPr lang="zh-CN" altLang="en-US" sz="29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思考</a:t>
              </a:r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，要“</a:t>
              </a:r>
              <a:r>
                <a:rPr lang="zh-CN" altLang="en-US" sz="29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知新</a:t>
              </a:r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”。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2639616" y="4930881"/>
            <a:ext cx="9313035" cy="1537400"/>
            <a:chExt cx="9313035" cy="1537400"/>
          </a:xfrm>
        </p:grpSpPr>
        <p:sp>
          <p:nvSpPr>
            <p:cNvPr id="23" name="形状8"/>
            <p:cNvSpPr txBox="1"/>
            <p:nvPr/>
          </p:nvSpPr>
          <p:spPr>
            <a:xfrm>
              <a:off x="0" y="34290"/>
              <a:ext cx="9313035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9259060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温故而知新，强调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“悟”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，即思考。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“温故”和“知新”并非并列的两件事，关键在于要“知新”，这就需要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独立思考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了。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5" name="图片2" title=""/>
          <p:cNvPicPr>
            <a:picLocks noChangeAspect="1"/>
          </p:cNvPicPr>
          <p:nvPr/>
        </p:nvPicPr>
        <p:blipFill>
          <a:blip r:embed="rId3"/>
          <a:srcRect l="56399" t="10533" r="5866" b="9199"/>
          <a:stretch>
            <a:fillRect/>
          </a:stretch>
        </p:blipFill>
        <p:spPr>
          <a:xfrm>
            <a:off x="370880" y="1557224"/>
            <a:ext cx="1945183" cy="41404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9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子曰：“三人行，必有我师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焉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。择其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善者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而从之，其不善者而改之。”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378486"/>
            <a:ext cx="9296071" cy="1006843"/>
            <a:chExt cx="9296071" cy="1006843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94384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于此，意思是在其中。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②［善者］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好的方面，优点。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324" y="2468893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2899603" y="2562357"/>
            <a:ext cx="8793060" cy="1659880"/>
            <a:chExt cx="8793060" cy="165988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793060" cy="160043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739085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孔子说：“几个人一起走路，在其中必定有可以做我老师的人。选取他们的优点而学习，如果也有他们的缺点就加以改正。”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l="9825" t="13636" r="8733" b="8627"/>
          <a:stretch>
            <a:fillRect/>
          </a:stretch>
        </p:blipFill>
        <p:spPr>
          <a:xfrm>
            <a:off x="311357" y="1387613"/>
            <a:ext cx="2064229" cy="4653880"/>
          </a:xfrm>
          <a:prstGeom prst="rect">
            <a:avLst/>
          </a:prstGeom>
        </p:spPr>
      </p:pic>
      <p:grpSp>
        <p:nvGrpSpPr>
          <p:cNvPr id="17" name="组合5" title=""/>
          <p:cNvGrpSpPr/>
          <p:nvPr/>
        </p:nvGrpSpPr>
        <p:grpSpPr>
          <a:xfrm>
            <a:off x="2447595" y="4174941"/>
            <a:ext cx="1240156" cy="694219"/>
            <a:chExt cx="1240156" cy="694219"/>
          </a:xfrm>
        </p:grpSpPr>
        <p:sp>
          <p:nvSpPr>
            <p:cNvPr id="18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3695733" y="4258806"/>
            <a:ext cx="8807662" cy="1088412"/>
            <a:chExt cx="8807662" cy="1088412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8452112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8780992" cy="108841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通过这句话，你对“学习”这个词有了新的认识吗？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3" name="组合7" title=""/>
          <p:cNvGrpSpPr/>
          <p:nvPr/>
        </p:nvGrpSpPr>
        <p:grpSpPr>
          <a:xfrm>
            <a:off x="3695733" y="4911049"/>
            <a:ext cx="6947135" cy="639467"/>
            <a:chExt cx="6947135" cy="639467"/>
          </a:xfrm>
        </p:grpSpPr>
        <p:sp>
          <p:nvSpPr>
            <p:cNvPr id="24" name="形状8"/>
            <p:cNvSpPr txBox="1"/>
            <p:nvPr/>
          </p:nvSpPr>
          <p:spPr>
            <a:xfrm>
              <a:off x="0" y="34290"/>
              <a:ext cx="694713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26670" y="0"/>
              <a:ext cx="689316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学习的对象：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老师 书本 学校 社会……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6" name="组合8" title=""/>
          <p:cNvGrpSpPr/>
          <p:nvPr/>
        </p:nvGrpSpPr>
        <p:grpSpPr>
          <a:xfrm>
            <a:off x="3695733" y="5485565"/>
            <a:ext cx="6947135" cy="1088433"/>
            <a:chExt cx="6947135" cy="1088433"/>
          </a:xfrm>
        </p:grpSpPr>
        <p:sp>
          <p:nvSpPr>
            <p:cNvPr id="27" name="形状9"/>
            <p:cNvSpPr txBox="1"/>
            <p:nvPr/>
          </p:nvSpPr>
          <p:spPr>
            <a:xfrm>
              <a:off x="0" y="34290"/>
              <a:ext cx="6947135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8"/>
            <p:cNvSpPr txBox="1"/>
            <p:nvPr/>
          </p:nvSpPr>
          <p:spPr>
            <a:xfrm>
              <a:off x="26670" y="0"/>
              <a:ext cx="6893160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学习的内容：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别人优点，增长才干；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        别人缺点，对照反思。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20" grpId="0" animBg="1"/>
      <p:bldP spid="23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子曰：“学而不思则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罔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，思而不学则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殆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090454"/>
            <a:ext cx="9296071" cy="1006843"/>
            <a:chExt cx="9296071" cy="1006843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94384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［罔］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迷惑，意思是感到迷茫而无所适从。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［殆］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疑惑。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80" y="2276941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3169540" y="2216626"/>
            <a:ext cx="8793060" cy="1659880"/>
            <a:chExt cx="8793060" cy="165988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793060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739085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孔子说：“只是读书却不认真思考，就会感到迷茫而无所适从；只空想却不读书，就会疑惑。”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656580" y="3657720"/>
            <a:ext cx="1240156" cy="694219"/>
            <a:chExt cx="1240156" cy="694219"/>
          </a:xfrm>
        </p:grpSpPr>
        <p:sp>
          <p:nvSpPr>
            <p:cNvPr id="17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3983765" y="3743133"/>
            <a:ext cx="8435128" cy="1088412"/>
            <a:chExt cx="8435128" cy="1088412"/>
          </a:xfrm>
        </p:grpSpPr>
        <p:sp>
          <p:nvSpPr>
            <p:cNvPr id="20" name="形状7"/>
            <p:cNvSpPr txBox="1"/>
            <p:nvPr/>
          </p:nvSpPr>
          <p:spPr>
            <a:xfrm>
              <a:off x="0" y="34290"/>
              <a:ext cx="825691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8408458" cy="108841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学习方法（态度），“学”与“思”的辩证关系。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2639616" y="4605681"/>
            <a:ext cx="9313035" cy="1537400"/>
            <a:chExt cx="9313035" cy="1537400"/>
          </a:xfrm>
        </p:grpSpPr>
        <p:sp>
          <p:nvSpPr>
            <p:cNvPr id="23" name="形状8"/>
            <p:cNvSpPr txBox="1"/>
            <p:nvPr/>
          </p:nvSpPr>
          <p:spPr>
            <a:xfrm>
              <a:off x="0" y="34290"/>
              <a:ext cx="9313035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9259060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一味读书而不思考，就不能深刻理解，甚至会陷入迷茫。而如果一味空想而不去实实在地学习，则终究会疑惑而一无所得。所以要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把“学”与“思”结合起来。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5" name="图片2" title=""/>
          <p:cNvPicPr>
            <a:picLocks noChangeAspect="1"/>
          </p:cNvPicPr>
          <p:nvPr/>
        </p:nvPicPr>
        <p:blipFill>
          <a:blip r:embed="rId3"/>
          <a:srcRect l="4400" t="10600" r="54600" b="10799"/>
          <a:stretch>
            <a:fillRect/>
          </a:stretch>
        </p:blipFill>
        <p:spPr>
          <a:xfrm>
            <a:off x="374841" y="1812857"/>
            <a:ext cx="1976743" cy="380298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785600" y="11417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9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子曰：“知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之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者不如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好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之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者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，好之者不如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乐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之者。”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994443"/>
            <a:ext cx="9296071" cy="1823187"/>
            <a:chExt cx="9296071" cy="1823187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7645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8231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①［之］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代词。它，这里指学问和事业。一说指仁德。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②［者］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代词，……的人。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③［好（hào）］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喜爱，爱好。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④［乐］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以……为快乐。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2948947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3261464" y="3010667"/>
            <a:ext cx="8674223" cy="1659880"/>
            <a:chExt cx="8674223" cy="165988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674223" cy="160043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620248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孔子说：“懂得某种学问和事业的人不如喜爱它的人，喜爱它的人不如以研究这种学问和事业为快乐的人。”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l="54000" t="11800" r="4200" b="8599"/>
          <a:stretch>
            <a:fillRect/>
          </a:stretch>
        </p:blipFill>
        <p:spPr>
          <a:xfrm>
            <a:off x="169539" y="1337483"/>
            <a:ext cx="2153089" cy="4107741"/>
          </a:xfrm>
          <a:prstGeom prst="rect">
            <a:avLst/>
          </a:prstGeom>
        </p:spPr>
      </p:pic>
      <p:grpSp>
        <p:nvGrpSpPr>
          <p:cNvPr id="17" name="组合5" title=""/>
          <p:cNvGrpSpPr/>
          <p:nvPr/>
        </p:nvGrpSpPr>
        <p:grpSpPr>
          <a:xfrm>
            <a:off x="2447595" y="4674827"/>
            <a:ext cx="1240156" cy="694218"/>
            <a:chExt cx="1240156" cy="694218"/>
          </a:xfrm>
        </p:grpSpPr>
        <p:sp>
          <p:nvSpPr>
            <p:cNvPr id="18" name="形状6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3695733" y="4758691"/>
            <a:ext cx="8452112" cy="639467"/>
            <a:chExt cx="8452112" cy="639467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8452112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8398137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最佳的学习状态，是找到学习的乐趣。为什么呢？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3" name="组合7" title=""/>
          <p:cNvGrpSpPr/>
          <p:nvPr/>
        </p:nvGrpSpPr>
        <p:grpSpPr>
          <a:xfrm>
            <a:off x="3695733" y="5410934"/>
            <a:ext cx="6947135" cy="639467"/>
            <a:chExt cx="6947135" cy="639467"/>
          </a:xfrm>
        </p:grpSpPr>
        <p:sp>
          <p:nvSpPr>
            <p:cNvPr id="24" name="形状8"/>
            <p:cNvSpPr txBox="1"/>
            <p:nvPr/>
          </p:nvSpPr>
          <p:spPr>
            <a:xfrm>
              <a:off x="0" y="34290"/>
              <a:ext cx="694713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26670" y="0"/>
              <a:ext cx="689316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喜欢出智慧，乐在其中，才会有发现。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6" name="组合8" title=""/>
          <p:cNvGrpSpPr/>
          <p:nvPr/>
        </p:nvGrpSpPr>
        <p:grpSpPr>
          <a:xfrm>
            <a:off x="3695733" y="5985450"/>
            <a:ext cx="6947135" cy="639467"/>
            <a:chExt cx="6947135" cy="639467"/>
          </a:xfrm>
        </p:grpSpPr>
        <p:sp>
          <p:nvSpPr>
            <p:cNvPr id="27" name="形状9"/>
            <p:cNvSpPr txBox="1"/>
            <p:nvPr/>
          </p:nvSpPr>
          <p:spPr>
            <a:xfrm>
              <a:off x="0" y="34290"/>
              <a:ext cx="694713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8"/>
            <p:cNvSpPr txBox="1"/>
            <p:nvPr/>
          </p:nvSpPr>
          <p:spPr>
            <a:xfrm>
              <a:off x="26670" y="0"/>
              <a:ext cx="689316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能感受到学习快乐的人，会矢志不渝。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  <p:bldP spid="20" grpId="0" animBg="1"/>
      <p:bldP spid="23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子曰：“贤哉，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回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也！一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箪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食，一瓢饮，在陋巷，人不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堪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其忧，回也不改其乐。贤哉，回也！”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368418"/>
            <a:ext cx="9296071" cy="1415015"/>
            <a:chExt cx="9296071" cy="1415015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35421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41501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①［回］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即颜回，字子渊，春秋末期鲁国人，孔子的弟子。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②［箪（dān）］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古代盛饭用的圆形竹器。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③［堪］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能忍受。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3355253" y="2833237"/>
            <a:ext cx="8597397" cy="1986366"/>
            <a:chExt cx="8597397" cy="1986366"/>
          </a:xfrm>
        </p:grpSpPr>
        <p:sp>
          <p:nvSpPr>
            <p:cNvPr id="13" name="形状5"/>
            <p:cNvSpPr txBox="1"/>
            <p:nvPr/>
          </p:nvSpPr>
          <p:spPr>
            <a:xfrm>
              <a:off x="0" y="34290"/>
              <a:ext cx="8597397" cy="192873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26670" y="0"/>
              <a:ext cx="8543422" cy="19863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孔子说：“颜回的品质多么高尚啊！一竹筐饭，一瓢水，住在简陋的巷子里，别人都不能忍受那种困苦，颜回却不改变他自有的快乐。多么高尚啊，颜回！”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5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697" y="2867527"/>
            <a:ext cx="621848" cy="621848"/>
          </a:xfrm>
          <a:prstGeom prst="rect">
            <a:avLst/>
          </a:prstGeom>
        </p:spPr>
      </p:pic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49" y="1261903"/>
            <a:ext cx="2208245" cy="2839172"/>
          </a:xfrm>
          <a:prstGeom prst="rect">
            <a:avLst/>
          </a:prstGeom>
        </p:spPr>
      </p:pic>
      <p:grpSp>
        <p:nvGrpSpPr>
          <p:cNvPr id="17" name="组合5" title=""/>
          <p:cNvGrpSpPr/>
          <p:nvPr/>
        </p:nvGrpSpPr>
        <p:grpSpPr>
          <a:xfrm>
            <a:off x="479376" y="3970774"/>
            <a:ext cx="1728192" cy="919262"/>
            <a:chExt cx="1728192" cy="919262"/>
          </a:xfrm>
        </p:grpSpPr>
        <p:sp>
          <p:nvSpPr>
            <p:cNvPr id="18" name="形状6"/>
            <p:cNvSpPr txBox="1"/>
            <p:nvPr/>
          </p:nvSpPr>
          <p:spPr>
            <a:xfrm>
              <a:off x="0" y="34290"/>
              <a:ext cx="1728192" cy="8617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674217" cy="91926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4800" b="0" i="0">
                  <a:solidFill>
                    <a:srgbClr val="FFFFFF"/>
                  </a:solidFill>
                  <a:latin typeface="隶书"/>
                  <a:ea typeface="隶书"/>
                </a:rPr>
                <a:t>颜回</a:t>
              </a:r>
              <a:endParaRPr lang="zh-CN" altLang="en-US" sz="4800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583369" y="4967589"/>
            <a:ext cx="1624199" cy="1186419"/>
            <a:chExt cx="1624199" cy="1186419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1624199" cy="115212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1570224" cy="1088629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大弟子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3" name="组合7" title=""/>
          <p:cNvGrpSpPr/>
          <p:nvPr/>
        </p:nvGrpSpPr>
        <p:grpSpPr>
          <a:xfrm>
            <a:off x="2351584" y="5057087"/>
            <a:ext cx="9601067" cy="1088433"/>
            <a:chExt cx="9601067" cy="1088433"/>
          </a:xfrm>
        </p:grpSpPr>
        <p:sp>
          <p:nvSpPr>
            <p:cNvPr id="24" name="形状8"/>
            <p:cNvSpPr txBox="1"/>
            <p:nvPr/>
          </p:nvSpPr>
          <p:spPr>
            <a:xfrm>
              <a:off x="0" y="34290"/>
              <a:ext cx="9601067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26670" y="0"/>
              <a:ext cx="9547092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他始终生活贫困，还天天乐，他为什么不及早施展自己才华呢？他为什么不谋求物质的享受和世俗的荣耀呢？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0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子曰：“贤哉，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回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也！一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箪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食，一瓢饮，在陋巷，人不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堪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其忧，回也不改其乐。贤哉，回也！”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735627" y="1474497"/>
            <a:ext cx="8928992" cy="1088433"/>
            <a:chExt cx="8928992" cy="1088433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8928992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8875017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用一生践行老师所说的“学而时习之……”这三句话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乐在其中  矢志不渝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9" y="1261903"/>
            <a:ext cx="2208245" cy="2839172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479376" y="3970774"/>
            <a:ext cx="1728192" cy="919262"/>
            <a:chExt cx="1728192" cy="919262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1728192" cy="8617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1674217" cy="91926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4800" b="0" i="0">
                  <a:solidFill>
                    <a:srgbClr val="FFFFFF"/>
                  </a:solidFill>
                  <a:latin typeface="隶书"/>
                  <a:ea typeface="隶书"/>
                </a:rPr>
                <a:t>颜回</a:t>
              </a:r>
              <a:endParaRPr lang="zh-CN" altLang="en-US" sz="4800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831637" y="4110673"/>
            <a:ext cx="1240156" cy="694219"/>
            <a:chExt cx="1240156" cy="694219"/>
          </a:xfrm>
        </p:grpSpPr>
        <p:sp>
          <p:nvSpPr>
            <p:cNvPr id="17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4079776" y="4194538"/>
            <a:ext cx="7872875" cy="639467"/>
            <a:chExt cx="7872875" cy="639467"/>
          </a:xfrm>
        </p:grpSpPr>
        <p:sp>
          <p:nvSpPr>
            <p:cNvPr id="20" name="形状7"/>
            <p:cNvSpPr txBox="1"/>
            <p:nvPr/>
          </p:nvSpPr>
          <p:spPr>
            <a:xfrm>
              <a:off x="0" y="34290"/>
              <a:ext cx="787287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781890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讲个人修养，修身要经受困苦、贫穷的考验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3119669" y="5085734"/>
            <a:ext cx="8640960" cy="1537400"/>
            <a:chExt cx="8640960" cy="1537400"/>
          </a:xfrm>
        </p:grpSpPr>
        <p:sp>
          <p:nvSpPr>
            <p:cNvPr id="23" name="形状8"/>
            <p:cNvSpPr txBox="1"/>
            <p:nvPr/>
          </p:nvSpPr>
          <p:spPr>
            <a:xfrm>
              <a:off x="0" y="34290"/>
              <a:ext cx="8640960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8586985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赞扬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颜回吃着简单的饭食，住在简陋的小巷，却能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忍住贫困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不改变自己的乐趣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，表现出颜回</a:t>
              </a:r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安贫乐道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的君子形象。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5" name="组合8" title=""/>
          <p:cNvGrpSpPr/>
          <p:nvPr/>
        </p:nvGrpSpPr>
        <p:grpSpPr>
          <a:xfrm>
            <a:off x="3175283" y="2775597"/>
            <a:ext cx="1536171" cy="653403"/>
            <a:chExt cx="1536171" cy="653403"/>
          </a:xfrm>
        </p:grpSpPr>
        <p:sp>
          <p:nvSpPr>
            <p:cNvPr id="26" name="形状9"/>
            <p:cNvSpPr txBox="1"/>
            <p:nvPr/>
          </p:nvSpPr>
          <p:spPr>
            <a:xfrm>
              <a:off x="0" y="77339"/>
              <a:ext cx="1536171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7" name="文本8"/>
            <p:cNvSpPr txBox="1"/>
            <p:nvPr/>
          </p:nvSpPr>
          <p:spPr>
            <a:xfrm>
              <a:off x="26670" y="0"/>
              <a:ext cx="1482196" cy="598672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陶渊明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28" name="组合9" title=""/>
          <p:cNvGrpSpPr/>
          <p:nvPr/>
        </p:nvGrpSpPr>
        <p:grpSpPr>
          <a:xfrm>
            <a:off x="4688663" y="2626625"/>
            <a:ext cx="2175423" cy="1088433"/>
            <a:chExt cx="2175423" cy="1088433"/>
          </a:xfrm>
        </p:grpSpPr>
        <p:sp>
          <p:nvSpPr>
            <p:cNvPr id="29" name="形状10"/>
            <p:cNvSpPr txBox="1"/>
            <p:nvPr/>
          </p:nvSpPr>
          <p:spPr>
            <a:xfrm>
              <a:off x="0" y="34290"/>
              <a:ext cx="2175423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0" name="文本9"/>
            <p:cNvSpPr txBox="1"/>
            <p:nvPr/>
          </p:nvSpPr>
          <p:spPr>
            <a:xfrm>
              <a:off x="26670" y="0"/>
              <a:ext cx="2121448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弱年薄官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ctr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不洁去之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1" name="组合10" title=""/>
          <p:cNvGrpSpPr/>
          <p:nvPr/>
        </p:nvGrpSpPr>
        <p:grpSpPr>
          <a:xfrm>
            <a:off x="7440149" y="2775597"/>
            <a:ext cx="1536171" cy="653403"/>
            <a:chExt cx="1536171" cy="653403"/>
          </a:xfrm>
        </p:grpSpPr>
        <p:sp>
          <p:nvSpPr>
            <p:cNvPr id="32" name="形状11"/>
            <p:cNvSpPr txBox="1"/>
            <p:nvPr/>
          </p:nvSpPr>
          <p:spPr>
            <a:xfrm>
              <a:off x="0" y="77339"/>
              <a:ext cx="1536171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3" name="文本10"/>
            <p:cNvSpPr txBox="1"/>
            <p:nvPr/>
          </p:nvSpPr>
          <p:spPr>
            <a:xfrm>
              <a:off x="26670" y="0"/>
              <a:ext cx="1482196" cy="598672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刘禹锡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34" name="组合11" title=""/>
          <p:cNvGrpSpPr/>
          <p:nvPr/>
        </p:nvGrpSpPr>
        <p:grpSpPr>
          <a:xfrm>
            <a:off x="9018617" y="2647198"/>
            <a:ext cx="2175423" cy="1088433"/>
            <a:chExt cx="2175423" cy="1088433"/>
          </a:xfrm>
        </p:grpSpPr>
        <p:sp>
          <p:nvSpPr>
            <p:cNvPr id="35" name="形状12"/>
            <p:cNvSpPr txBox="1"/>
            <p:nvPr/>
          </p:nvSpPr>
          <p:spPr>
            <a:xfrm>
              <a:off x="0" y="34290"/>
              <a:ext cx="2175423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6" name="文本11"/>
            <p:cNvSpPr txBox="1"/>
            <p:nvPr/>
          </p:nvSpPr>
          <p:spPr>
            <a:xfrm>
              <a:off x="26670" y="0"/>
              <a:ext cx="2121448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ctr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斯是陋室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ctr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惟吾德馨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37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83" y="4874920"/>
            <a:ext cx="812800" cy="812800"/>
          </a:xfrm>
          <a:prstGeom prst="rect">
            <a:avLst/>
          </a:prstGeom>
        </p:spPr>
      </p:pic>
      <p:pic>
        <p:nvPicPr>
          <p:cNvPr id="38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181" y="5691972"/>
            <a:ext cx="809369" cy="809369"/>
          </a:xfrm>
          <a:prstGeom prst="rect">
            <a:avLst/>
          </a:prstGeom>
        </p:spPr>
      </p:pic>
      <p:pic>
        <p:nvPicPr>
          <p:cNvPr id="39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383" y="5685263"/>
            <a:ext cx="812800" cy="812800"/>
          </a:xfrm>
          <a:prstGeom prst="rect">
            <a:avLst/>
          </a:prstGeom>
        </p:spPr>
      </p:pic>
      <p:pic>
        <p:nvPicPr>
          <p:cNvPr id="40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752" y="487492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0" grpId="0" animBg="1"/>
      <p:bldP spid="39" grpId="0" animBg="1"/>
      <p:bldP spid="38" grpId="0" animBg="1"/>
      <p:bldP spid="16" grpId="0" animBg="1"/>
      <p:bldP spid="19" grpId="0" animBg="1"/>
      <p:bldP spid="22" grpId="0" animBg="1"/>
      <p:bldP spid="25" grpId="0" animBg="1"/>
      <p:bldP spid="28" grpId="0" animBg="1"/>
      <p:bldP spid="31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子曰：“饭疏食饮水，曲肱而枕之，乐亦在其中矣。不义而富且贵，于我∕如浮云。”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368418"/>
            <a:ext cx="9296071" cy="2231358"/>
            <a:chExt cx="9296071" cy="2231358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217495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2231358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①［饭疏食，饮水］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吃粗粮，喝冷水。饭，吃。疏食，粗粮。水，文言文中称冷水为“水”，热水为“汤”。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②［肱（gōng）］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胳膊上从肩到肘的部分，这里指胳膊。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③［于］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介词，对，对于。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④［如浮云］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像浮云一样。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3355253" y="3770233"/>
            <a:ext cx="8597397" cy="1537400"/>
            <a:chExt cx="8597397" cy="1537400"/>
          </a:xfrm>
        </p:grpSpPr>
        <p:sp>
          <p:nvSpPr>
            <p:cNvPr id="13" name="形状5"/>
            <p:cNvSpPr txBox="1"/>
            <p:nvPr/>
          </p:nvSpPr>
          <p:spPr>
            <a:xfrm>
              <a:off x="0" y="34290"/>
              <a:ext cx="8597397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26670" y="0"/>
              <a:ext cx="8543422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孔子说：“吃粗粮，喝冷水，弯着胳膊当枕头，乐趣也就在其中了。用不正当的手段得来的富贵，对于我来讲就像浮云一样。”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5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697" y="3804523"/>
            <a:ext cx="621848" cy="621848"/>
          </a:xfrm>
          <a:prstGeom prst="rect">
            <a:avLst/>
          </a:prstGeom>
        </p:spPr>
      </p:pic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b="3099"/>
          <a:stretch>
            <a:fillRect/>
          </a:stretch>
        </p:blipFill>
        <p:spPr>
          <a:xfrm>
            <a:off x="213345" y="1661276"/>
            <a:ext cx="2227939" cy="3975969"/>
          </a:xfrm>
          <a:prstGeom prst="rect">
            <a:avLst/>
          </a:prstGeom>
        </p:spPr>
      </p:pic>
      <p:grpSp>
        <p:nvGrpSpPr>
          <p:cNvPr id="17" name="组合5" title=""/>
          <p:cNvGrpSpPr/>
          <p:nvPr/>
        </p:nvGrpSpPr>
        <p:grpSpPr>
          <a:xfrm>
            <a:off x="2676757" y="5423080"/>
            <a:ext cx="1240156" cy="694219"/>
            <a:chExt cx="1240156" cy="694219"/>
          </a:xfrm>
        </p:grpSpPr>
        <p:sp>
          <p:nvSpPr>
            <p:cNvPr id="18" name="形状6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3924896" y="5506945"/>
            <a:ext cx="5915520" cy="639467"/>
            <a:chExt cx="5915520" cy="639467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5915520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5861545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你觉得人生最大的快乐是什么？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23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016" y="5422092"/>
            <a:ext cx="812800" cy="812800"/>
          </a:xfrm>
          <a:prstGeom prst="rect">
            <a:avLst/>
          </a:prstGeom>
        </p:spPr>
      </p:pic>
      <p:pic>
        <p:nvPicPr>
          <p:cNvPr id="24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6816" y="542286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9" grpId="0" animBg="1"/>
      <p:bldP spid="12" grpId="0" animBg="1"/>
      <p:bldP spid="17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子曰：“饭疏食饮水，曲肱而枕之，乐亦在其中矣。不义而富且贵，于我∕如浮云。”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831637" y="1475270"/>
            <a:ext cx="9121013" cy="1537400"/>
            <a:chExt cx="9121013" cy="1537400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121013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067038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谁不知道吃美食、住别墅远比吃粗茶淡饭，住贫民窟好，可他老人家认为吃差的睡差的也是快乐的，难道他不喜欢吃好的住好的吗？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rcRect b="3099"/>
          <a:stretch>
            <a:fillRect/>
          </a:stretch>
        </p:blipFill>
        <p:spPr>
          <a:xfrm>
            <a:off x="213345" y="1661276"/>
            <a:ext cx="2227939" cy="3975969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3083699" y="5178183"/>
            <a:ext cx="8772941" cy="1227148"/>
            <a:chExt cx="8772941" cy="1227148"/>
          </a:xfrm>
        </p:grpSpPr>
        <p:sp>
          <p:nvSpPr>
            <p:cNvPr id="14" name="形状5"/>
            <p:cNvSpPr txBox="1"/>
            <p:nvPr/>
          </p:nvSpPr>
          <p:spPr>
            <a:xfrm>
              <a:off x="0" y="75020"/>
              <a:ext cx="8772941" cy="11521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718966" cy="1170087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不是排斥“</a:t>
              </a:r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食不厌精，脍不厌细</a:t>
              </a:r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”，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而是排斥“</a:t>
              </a:r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不义</a:t>
              </a:r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”。坚持义，则</a:t>
              </a:r>
              <a:r>
                <a:rPr lang="zh-CN" altLang="en-US" sz="3200" b="0" i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心胸坦荡</a:t>
              </a:r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。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4175787" y="3208570"/>
            <a:ext cx="7776864" cy="1986366"/>
            <a:chExt cx="7776864" cy="1986366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7776864" cy="192873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7722889" cy="19863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《鱼我所欲也》：“</a:t>
              </a:r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鱼，我所欲也；熊掌，亦我所欲也。二者不可得兼，舍鱼而取熊掌者也。生，亦我所欲也；义，亦我所欲也。二者不可得兼，舍生而取义者也。</a:t>
              </a:r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”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19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699" y="380082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" grpId="0" animBg="1"/>
      <p:bldP spid="13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子曰：“饭疏食饮水，曲肱而枕之，乐亦在其中矣。不义而富且贵，于我∕如浮云。”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b="3099"/>
          <a:stretch>
            <a:fillRect/>
          </a:stretch>
        </p:blipFill>
        <p:spPr>
          <a:xfrm>
            <a:off x="213345" y="1661276"/>
            <a:ext cx="2227939" cy="3975969"/>
          </a:xfrm>
          <a:prstGeom prst="rect">
            <a:avLst/>
          </a:prstGeom>
        </p:spPr>
      </p:pic>
      <p:grpSp>
        <p:nvGrpSpPr>
          <p:cNvPr id="10" name="组合3" title=""/>
          <p:cNvGrpSpPr/>
          <p:nvPr/>
        </p:nvGrpSpPr>
        <p:grpSpPr>
          <a:xfrm>
            <a:off x="2621856" y="1543121"/>
            <a:ext cx="1240156" cy="694219"/>
            <a:chExt cx="1240156" cy="694219"/>
          </a:xfrm>
        </p:grpSpPr>
        <p:sp>
          <p:nvSpPr>
            <p:cNvPr id="11" name="形状4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3869995" y="1626986"/>
            <a:ext cx="8452112" cy="639467"/>
            <a:chExt cx="8452112" cy="639467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452112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398137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个人修养，富贵与仁义之间如何抉择。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3869995" y="2279229"/>
            <a:ext cx="8082656" cy="1986366"/>
            <a:chExt cx="8082656" cy="1986366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8082656" cy="192873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8028681" cy="19863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孔子的自我表白，讲他在“富贵”和“义”发生矛盾时，宁愿贫贱而坚守“义”。为此，孔子谆谆告诫弟子不可不择手段地追求富贵，同时也含有知警的意味。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4079776" y="4441109"/>
            <a:ext cx="5913036" cy="1227147"/>
            <a:chExt cx="5913036" cy="1227147"/>
          </a:xfrm>
        </p:grpSpPr>
        <p:sp>
          <p:nvSpPr>
            <p:cNvPr id="20" name="形状7"/>
            <p:cNvSpPr txBox="1"/>
            <p:nvPr/>
          </p:nvSpPr>
          <p:spPr>
            <a:xfrm>
              <a:off x="0" y="75019"/>
              <a:ext cx="5913036" cy="11521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5859061" cy="1170087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以乐忘忧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穷则独善其身 达则兼济天下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22369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子曰：“三人行，必有我师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焉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。择其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善者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而从之，其不善者而改之。”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9825" t="13636" r="8733" b="8627"/>
          <a:stretch>
            <a:fillRect/>
          </a:stretch>
        </p:blipFill>
        <p:spPr>
          <a:xfrm>
            <a:off x="311357" y="1387613"/>
            <a:ext cx="2064229" cy="4653880"/>
          </a:xfrm>
          <a:prstGeom prst="rect">
            <a:avLst/>
          </a:prstGeom>
        </p:spPr>
      </p:pic>
      <p:grpSp>
        <p:nvGrpSpPr>
          <p:cNvPr id="10" name="组合3" title=""/>
          <p:cNvGrpSpPr/>
          <p:nvPr/>
        </p:nvGrpSpPr>
        <p:grpSpPr>
          <a:xfrm>
            <a:off x="2661272" y="2926803"/>
            <a:ext cx="1240156" cy="694218"/>
            <a:chExt cx="1240156" cy="694218"/>
          </a:xfrm>
        </p:grpSpPr>
        <p:sp>
          <p:nvSpPr>
            <p:cNvPr id="11" name="形状4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4079776" y="3010667"/>
            <a:ext cx="6899605" cy="1537400"/>
            <a:chExt cx="6899605" cy="153740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6899605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6845630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学习方法和个人修养，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无论何时何地，都要虚心向别人学习，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            要有端正的学习态度。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661272" y="4590729"/>
            <a:ext cx="9291379" cy="1537400"/>
            <a:chExt cx="9291379" cy="1537400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9291379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9237404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善于发现别人身上的缺点和优点的人，也往往是善于向他人学习的人。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无论什么环境，无论什么人，都可从中得到提高。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9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904" y="1428011"/>
            <a:ext cx="812800" cy="812800"/>
          </a:xfrm>
          <a:prstGeom prst="rect">
            <a:avLst/>
          </a:prstGeom>
        </p:spPr>
      </p:pic>
      <p:pic>
        <p:nvPicPr>
          <p:cNvPr id="20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781" y="1428011"/>
            <a:ext cx="812800" cy="812800"/>
          </a:xfrm>
          <a:prstGeom prst="rect">
            <a:avLst/>
          </a:prstGeom>
        </p:spPr>
      </p:pic>
      <p:pic>
        <p:nvPicPr>
          <p:cNvPr id="21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9704" y="1428011"/>
            <a:ext cx="812800" cy="812800"/>
          </a:xfrm>
          <a:prstGeom prst="rect">
            <a:avLst/>
          </a:prstGeom>
        </p:spPr>
      </p:pic>
      <p:pic>
        <p:nvPicPr>
          <p:cNvPr id="22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9381" y="1428011"/>
            <a:ext cx="812800" cy="812800"/>
          </a:xfrm>
          <a:prstGeom prst="rect">
            <a:avLst/>
          </a:prstGeom>
        </p:spPr>
      </p:pic>
      <p:pic>
        <p:nvPicPr>
          <p:cNvPr id="23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8181" y="1428011"/>
            <a:ext cx="812800" cy="812800"/>
          </a:xfrm>
          <a:prstGeom prst="rect">
            <a:avLst/>
          </a:prstGeom>
        </p:spPr>
      </p:pic>
      <p:pic>
        <p:nvPicPr>
          <p:cNvPr id="24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0981" y="1428011"/>
            <a:ext cx="812800" cy="812800"/>
          </a:xfrm>
          <a:prstGeom prst="rect">
            <a:avLst/>
          </a:prstGeom>
        </p:spPr>
      </p:pic>
      <p:pic>
        <p:nvPicPr>
          <p:cNvPr id="25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66581" y="1428011"/>
            <a:ext cx="812800" cy="812800"/>
          </a:xfrm>
          <a:prstGeom prst="rect">
            <a:avLst/>
          </a:prstGeom>
        </p:spPr>
      </p:pic>
      <p:pic>
        <p:nvPicPr>
          <p:cNvPr id="26" name="图片9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5304" y="1428011"/>
            <a:ext cx="812800" cy="812800"/>
          </a:xfrm>
          <a:prstGeom prst="rect">
            <a:avLst/>
          </a:prstGeom>
        </p:spPr>
      </p:pic>
      <p:pic>
        <p:nvPicPr>
          <p:cNvPr id="27" name="图片10" title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84104" y="1428011"/>
            <a:ext cx="812800" cy="812800"/>
          </a:xfrm>
          <a:prstGeom prst="rect">
            <a:avLst/>
          </a:prstGeom>
        </p:spPr>
      </p:pic>
      <p:pic>
        <p:nvPicPr>
          <p:cNvPr id="28" name="图片11" title="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1272" y="1428011"/>
            <a:ext cx="812800" cy="812800"/>
          </a:xfrm>
          <a:prstGeom prst="rect">
            <a:avLst/>
          </a:prstGeom>
        </p:spPr>
      </p:pic>
      <p:pic>
        <p:nvPicPr>
          <p:cNvPr id="29" name="图片12" title="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504" y="1428011"/>
            <a:ext cx="812800" cy="812800"/>
          </a:xfrm>
          <a:prstGeom prst="rect">
            <a:avLst/>
          </a:prstGeom>
        </p:spPr>
      </p:pic>
      <p:grpSp>
        <p:nvGrpSpPr>
          <p:cNvPr id="30" name="组合6" title=""/>
          <p:cNvGrpSpPr/>
          <p:nvPr/>
        </p:nvGrpSpPr>
        <p:grpSpPr>
          <a:xfrm>
            <a:off x="2633313" y="2338593"/>
            <a:ext cx="7126868" cy="639467"/>
            <a:chExt cx="7126868" cy="639467"/>
          </a:xfrm>
        </p:grpSpPr>
        <p:sp>
          <p:nvSpPr>
            <p:cNvPr id="31" name="形状7"/>
            <p:cNvSpPr txBox="1"/>
            <p:nvPr/>
          </p:nvSpPr>
          <p:spPr>
            <a:xfrm>
              <a:off x="0" y="34290"/>
              <a:ext cx="7126868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2" name="文本6"/>
            <p:cNvSpPr txBox="1"/>
            <p:nvPr/>
          </p:nvSpPr>
          <p:spPr>
            <a:xfrm>
              <a:off x="26670" y="0"/>
              <a:ext cx="7072893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泰山不舍弃任何土壤，所以能那样高大。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784309" cy="694219"/>
            <a:chExt cx="2784309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784309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730334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关于《论语》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1103445" y="1038575"/>
            <a:ext cx="10729192" cy="680293"/>
            <a:chExt cx="10729192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10729192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10675217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半部论语治天下。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——赵普（北宋开国宰相）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1103445" y="1806661"/>
            <a:ext cx="10729192" cy="1170087"/>
            <a:chExt cx="10729192" cy="1170087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10729192" cy="1107996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10675217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如果人类要在21世纪继续生存下去，必须回头两千五百年，去吸取孔子的智慧。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——蔡伯潜《诸子通考·绪论》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1103445" y="3054799"/>
            <a:ext cx="10729192" cy="680293"/>
            <a:chExt cx="10729192" cy="680293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10729192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10675217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中国的孔子，是哲学界的华盛顿。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——艾默生（美）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7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4054428"/>
            <a:ext cx="3604004" cy="2400267"/>
          </a:xfrm>
          <a:prstGeom prst="rect">
            <a:avLst/>
          </a:prstGeom>
        </p:spPr>
      </p:pic>
      <p:grpSp>
        <p:nvGrpSpPr>
          <p:cNvPr id="18" name="组合5" title=""/>
          <p:cNvGrpSpPr/>
          <p:nvPr/>
        </p:nvGrpSpPr>
        <p:grpSpPr>
          <a:xfrm>
            <a:off x="4175787" y="4258806"/>
            <a:ext cx="7656851" cy="1659880"/>
            <a:chExt cx="7656851" cy="1659880"/>
          </a:xfrm>
        </p:grpSpPr>
        <p:sp>
          <p:nvSpPr>
            <p:cNvPr id="19" name="形状6"/>
            <p:cNvSpPr txBox="1"/>
            <p:nvPr/>
          </p:nvSpPr>
          <p:spPr>
            <a:xfrm>
              <a:off x="0" y="34290"/>
              <a:ext cx="7656851" cy="160043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0" name="文本5"/>
            <p:cNvSpPr txBox="1"/>
            <p:nvPr/>
          </p:nvSpPr>
          <p:spPr>
            <a:xfrm>
              <a:off x="26670" y="0"/>
              <a:ext cx="7602876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孔子是中国的也是世界的文化巨人，而《论语》是一本真正经得起时间考验的经典……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子在川上曰：“逝者如斯夫，不舍昼夜。”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994443"/>
            <a:ext cx="9296071" cy="1823187"/>
            <a:chExt cx="9296071" cy="1823187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7645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8231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①［川上］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河边。川，河流。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②［逝者如斯夫（fú），不舍昼夜］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时光像河水一样流去，日夜不停。逝，往，离去。斯，代词，这，指河水。夫，语气词，用于语末，表示感叹。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1" y="5657612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1103445" y="5659477"/>
            <a:ext cx="11041227" cy="1088433"/>
            <a:chExt cx="11041227" cy="1088433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1104122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10987252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孔子在河边感叹道：“逝去的一切像河水一样流去，日夜不停。”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35" y="1227871"/>
            <a:ext cx="2023872" cy="4064000"/>
          </a:xfrm>
          <a:prstGeom prst="rect">
            <a:avLst/>
          </a:prstGeom>
        </p:spPr>
      </p:pic>
      <p:pic>
        <p:nvPicPr>
          <p:cNvPr id="17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3245175"/>
            <a:ext cx="4659245" cy="2118501"/>
          </a:xfrm>
          <a:prstGeom prst="rect">
            <a:avLst/>
          </a:prstGeom>
        </p:spPr>
      </p:pic>
      <p:pic>
        <p:nvPicPr>
          <p:cNvPr id="18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512" y="3332989"/>
            <a:ext cx="812800" cy="812800"/>
          </a:xfrm>
          <a:prstGeom prst="rect">
            <a:avLst/>
          </a:prstGeom>
        </p:spPr>
      </p:pic>
      <p:grpSp>
        <p:nvGrpSpPr>
          <p:cNvPr id="19" name="组合5" title=""/>
          <p:cNvGrpSpPr/>
          <p:nvPr/>
        </p:nvGrpSpPr>
        <p:grpSpPr>
          <a:xfrm>
            <a:off x="2945248" y="4385013"/>
            <a:ext cx="2496277" cy="1088433"/>
            <a:chExt cx="2496277" cy="1088433"/>
          </a:xfrm>
        </p:grpSpPr>
        <p:sp>
          <p:nvSpPr>
            <p:cNvPr id="20" name="形状6"/>
            <p:cNvSpPr txBox="1"/>
            <p:nvPr/>
          </p:nvSpPr>
          <p:spPr>
            <a:xfrm>
              <a:off x="0" y="34290"/>
              <a:ext cx="2496277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5"/>
            <p:cNvSpPr txBox="1"/>
            <p:nvPr/>
          </p:nvSpPr>
          <p:spPr>
            <a:xfrm>
              <a:off x="26670" y="0"/>
              <a:ext cx="2442302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在千山万壑间贯穿流通的河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9" grpId="0" animBg="1"/>
      <p:bldP spid="13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子在川上曰：“逝者如斯夫，不舍昼夜。”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491749" y="1585857"/>
            <a:ext cx="1240156" cy="694219"/>
            <a:chExt cx="1240156" cy="694219"/>
          </a:xfrm>
        </p:grpSpPr>
        <p:sp>
          <p:nvSpPr>
            <p:cNvPr id="10" name="形状4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4027920" y="1669722"/>
            <a:ext cx="7252656" cy="639467"/>
            <a:chExt cx="7252656" cy="639467"/>
          </a:xfrm>
        </p:grpSpPr>
        <p:sp>
          <p:nvSpPr>
            <p:cNvPr id="13" name="形状5"/>
            <p:cNvSpPr txBox="1"/>
            <p:nvPr/>
          </p:nvSpPr>
          <p:spPr>
            <a:xfrm>
              <a:off x="0" y="34290"/>
              <a:ext cx="7252656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26670" y="0"/>
              <a:ext cx="7198681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你认为孔子为什么会发出这样的感叹！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5" name="组合5" title=""/>
          <p:cNvGrpSpPr/>
          <p:nvPr/>
        </p:nvGrpSpPr>
        <p:grpSpPr>
          <a:xfrm>
            <a:off x="3739888" y="2321965"/>
            <a:ext cx="7968885" cy="1088433"/>
            <a:chExt cx="7968885" cy="1088433"/>
          </a:xfrm>
        </p:grpSpPr>
        <p:sp>
          <p:nvSpPr>
            <p:cNvPr id="16" name="形状6"/>
            <p:cNvSpPr txBox="1"/>
            <p:nvPr/>
          </p:nvSpPr>
          <p:spPr>
            <a:xfrm>
              <a:off x="0" y="34290"/>
              <a:ext cx="7968885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7" name="文本5"/>
            <p:cNvSpPr txBox="1"/>
            <p:nvPr/>
          </p:nvSpPr>
          <p:spPr>
            <a:xfrm>
              <a:off x="26670" y="0"/>
              <a:ext cx="7914910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只有一位志向远大的人，才会迫切的感受到时光的飞逝，就像滔滔流水！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8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35" y="1765267"/>
            <a:ext cx="2023872" cy="4064000"/>
          </a:xfrm>
          <a:prstGeom prst="rect">
            <a:avLst/>
          </a:prstGeom>
        </p:spPr>
      </p:pic>
      <p:grpSp>
        <p:nvGrpSpPr>
          <p:cNvPr id="19" name="组合6" title=""/>
          <p:cNvGrpSpPr/>
          <p:nvPr/>
        </p:nvGrpSpPr>
        <p:grpSpPr>
          <a:xfrm>
            <a:off x="2543605" y="3473263"/>
            <a:ext cx="1240156" cy="694218"/>
            <a:chExt cx="1240156" cy="694218"/>
          </a:xfrm>
        </p:grpSpPr>
        <p:sp>
          <p:nvSpPr>
            <p:cNvPr id="20" name="形状7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4153113" y="3529795"/>
            <a:ext cx="6899605" cy="639467"/>
            <a:chExt cx="6899605" cy="639467"/>
          </a:xfrm>
        </p:grpSpPr>
        <p:sp>
          <p:nvSpPr>
            <p:cNvPr id="23" name="形状8"/>
            <p:cNvSpPr txBox="1"/>
            <p:nvPr/>
          </p:nvSpPr>
          <p:spPr>
            <a:xfrm>
              <a:off x="0" y="34290"/>
              <a:ext cx="689960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684563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对于时间流逝的感慨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5" name="组合8" title=""/>
          <p:cNvGrpSpPr/>
          <p:nvPr/>
        </p:nvGrpSpPr>
        <p:grpSpPr>
          <a:xfrm>
            <a:off x="2936409" y="4452375"/>
            <a:ext cx="8344167" cy="639467"/>
            <a:chExt cx="8344167" cy="639467"/>
          </a:xfrm>
        </p:grpSpPr>
        <p:sp>
          <p:nvSpPr>
            <p:cNvPr id="26" name="形状9"/>
            <p:cNvSpPr txBox="1"/>
            <p:nvPr/>
          </p:nvSpPr>
          <p:spPr>
            <a:xfrm>
              <a:off x="0" y="34290"/>
              <a:ext cx="834416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7" name="文本8"/>
            <p:cNvSpPr txBox="1"/>
            <p:nvPr/>
          </p:nvSpPr>
          <p:spPr>
            <a:xfrm>
              <a:off x="26670" y="0"/>
              <a:ext cx="8290192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孔子的感喟包括以时间流逝、生命短暂的叹息。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2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三军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可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帅也，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匹夫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不可夺志也。”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994443"/>
            <a:ext cx="9296071" cy="1415015"/>
            <a:chExt cx="9296071" cy="1415015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35421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41501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①［三军］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指军队。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②［夺］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改变。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③［匹夫］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指平民中的男子，这里泛指平民百姓。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776" y="4354840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5903979" y="4419455"/>
            <a:ext cx="5952661" cy="1537400"/>
            <a:chExt cx="5952661" cy="1537400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5952661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5898686" cy="15374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孔子说：“一国军队，可以改变其主帅，平民百姓的志向却是不能改变的。”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882933" y="3874763"/>
            <a:ext cx="1868917" cy="1088433"/>
            <a:chExt cx="1868917" cy="1088433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1868917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1814942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国家兴亡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匹夫有责</a:t>
              </a:r>
              <a:endParaRPr lang="zh-CN" altLang="en-US" sz="293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9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196972"/>
            <a:ext cx="2010063" cy="3672188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pic>
        <p:nvPicPr>
          <p:cNvPr id="20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448" y="3033065"/>
            <a:ext cx="812800" cy="812800"/>
          </a:xfrm>
          <a:prstGeom prst="rect">
            <a:avLst/>
          </a:prstGeom>
        </p:spPr>
      </p:pic>
      <p:pic>
        <p:nvPicPr>
          <p:cNvPr id="21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648" y="3033065"/>
            <a:ext cx="812800" cy="812800"/>
          </a:xfrm>
          <a:prstGeom prst="rect">
            <a:avLst/>
          </a:prstGeom>
        </p:spPr>
      </p:pic>
      <p:grpSp>
        <p:nvGrpSpPr>
          <p:cNvPr id="22" name="组合6" title=""/>
          <p:cNvGrpSpPr/>
          <p:nvPr/>
        </p:nvGrpSpPr>
        <p:grpSpPr>
          <a:xfrm>
            <a:off x="5039883" y="2785654"/>
            <a:ext cx="5664629" cy="639467"/>
            <a:chExt cx="5664629" cy="639467"/>
          </a:xfrm>
        </p:grpSpPr>
        <p:sp>
          <p:nvSpPr>
            <p:cNvPr id="23" name="形状7"/>
            <p:cNvSpPr txBox="1"/>
            <p:nvPr/>
          </p:nvSpPr>
          <p:spPr>
            <a:xfrm>
              <a:off x="0" y="34290"/>
              <a:ext cx="5664629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6"/>
            <p:cNvSpPr txBox="1"/>
            <p:nvPr/>
          </p:nvSpPr>
          <p:spPr>
            <a:xfrm>
              <a:off x="26670" y="0"/>
              <a:ext cx="5610654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普通人、平常人、一般人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5" name="组合7" title=""/>
          <p:cNvGrpSpPr/>
          <p:nvPr/>
        </p:nvGrpSpPr>
        <p:grpSpPr>
          <a:xfrm>
            <a:off x="5039883" y="3427186"/>
            <a:ext cx="6240693" cy="639467"/>
            <a:chExt cx="6240693" cy="639467"/>
          </a:xfrm>
        </p:grpSpPr>
        <p:sp>
          <p:nvSpPr>
            <p:cNvPr id="26" name="形状8"/>
            <p:cNvSpPr txBox="1"/>
            <p:nvPr/>
          </p:nvSpPr>
          <p:spPr>
            <a:xfrm>
              <a:off x="0" y="34290"/>
              <a:ext cx="6240693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7" name="文本7"/>
            <p:cNvSpPr txBox="1"/>
            <p:nvPr/>
          </p:nvSpPr>
          <p:spPr>
            <a:xfrm>
              <a:off x="26670" y="0"/>
              <a:ext cx="6186718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无学识、无智谋、不懂礼仪的粗人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9" grpId="0" animBg="1"/>
      <p:bldP spid="13" grpId="0" animBg="1"/>
      <p:bldP spid="16" grpId="0" animBg="1"/>
      <p:bldP spid="22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三军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可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夺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帅也，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匹夫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不可夺志也。”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196972"/>
            <a:ext cx="2010063" cy="3672188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grpSp>
        <p:nvGrpSpPr>
          <p:cNvPr id="10" name="组合3" title=""/>
          <p:cNvGrpSpPr/>
          <p:nvPr/>
        </p:nvGrpSpPr>
        <p:grpSpPr>
          <a:xfrm>
            <a:off x="2771463" y="1453232"/>
            <a:ext cx="1240156" cy="694219"/>
            <a:chExt cx="1240156" cy="694219"/>
          </a:xfrm>
        </p:grpSpPr>
        <p:sp>
          <p:nvSpPr>
            <p:cNvPr id="11" name="形状4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4380971" y="1509765"/>
            <a:ext cx="6899605" cy="639467"/>
            <a:chExt cx="6899605" cy="639467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6899605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6845630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讲个人修养，强调坚守志向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639616" y="2338593"/>
            <a:ext cx="9552728" cy="1986324"/>
            <a:chExt cx="9552728" cy="1986324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9420537" cy="147732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9526058" cy="1986324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即使是一个普通人，也要有坚定的志向。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一个人的志向能否被改变，取决于他自己。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所以越是危急的时候，越要捍卫自己的人格，坚守气节。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2479664" y="3970774"/>
            <a:ext cx="6036421" cy="757315"/>
            <a:chExt cx="6036421" cy="757315"/>
          </a:xfrm>
        </p:grpSpPr>
        <p:sp>
          <p:nvSpPr>
            <p:cNvPr id="20" name="形状7"/>
            <p:cNvSpPr txBox="1"/>
            <p:nvPr/>
          </p:nvSpPr>
          <p:spPr>
            <a:xfrm>
              <a:off x="0" y="34290"/>
              <a:ext cx="6036421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5982446" cy="75731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隶书"/>
                  <a:ea typeface="隶书"/>
                </a:rPr>
                <a:t>普通人：</a:t>
              </a:r>
              <a:r>
                <a:rPr lang="zh-CN" altLang="en-US" sz="3735" b="0" i="0">
                  <a:solidFill>
                    <a:srgbClr val="FFFFFF"/>
                  </a:solidFill>
                  <a:latin typeface="隶书"/>
                  <a:ea typeface="隶书"/>
                </a:rPr>
                <a:t>不食嗟来之食</a:t>
              </a:r>
              <a:endParaRPr lang="zh-CN" altLang="en-US" sz="3735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  <p:grpSp>
        <p:nvGrpSpPr>
          <p:cNvPr id="22" name="组合7" title=""/>
          <p:cNvGrpSpPr/>
          <p:nvPr/>
        </p:nvGrpSpPr>
        <p:grpSpPr>
          <a:xfrm>
            <a:off x="2467413" y="4738859"/>
            <a:ext cx="9654328" cy="1243157"/>
            <a:chExt cx="9654328" cy="1243157"/>
          </a:xfrm>
        </p:grpSpPr>
        <p:sp>
          <p:nvSpPr>
            <p:cNvPr id="23" name="形状8"/>
            <p:cNvSpPr txBox="1"/>
            <p:nvPr/>
          </p:nvSpPr>
          <p:spPr>
            <a:xfrm>
              <a:off x="0" y="34290"/>
              <a:ext cx="9601067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4" name="文本7"/>
            <p:cNvSpPr txBox="1"/>
            <p:nvPr/>
          </p:nvSpPr>
          <p:spPr>
            <a:xfrm>
              <a:off x="26670" y="0"/>
              <a:ext cx="9627658" cy="124315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隶书"/>
                  <a:ea typeface="隶书"/>
                </a:rPr>
                <a:t>荀  子：</a:t>
              </a:r>
              <a:r>
                <a:rPr lang="zh-CN" altLang="en-US" sz="3200" b="0" i="0">
                  <a:solidFill>
                    <a:srgbClr val="FFFFFF"/>
                  </a:solidFill>
                  <a:latin typeface="隶书"/>
                  <a:ea typeface="隶书"/>
                </a:rPr>
                <a:t>锲而舍之,朽木不折;锲而不舍,金石可镂。</a:t>
              </a:r>
              <a:endParaRPr lang="zh-CN" altLang="en-US" sz="3200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  <p:grpSp>
        <p:nvGrpSpPr>
          <p:cNvPr id="25" name="组合8" title=""/>
          <p:cNvGrpSpPr/>
          <p:nvPr/>
        </p:nvGrpSpPr>
        <p:grpSpPr>
          <a:xfrm>
            <a:off x="2447595" y="5506945"/>
            <a:ext cx="7988704" cy="757315"/>
            <a:chExt cx="7988704" cy="757315"/>
          </a:xfrm>
        </p:grpSpPr>
        <p:sp>
          <p:nvSpPr>
            <p:cNvPr id="26" name="形状9"/>
            <p:cNvSpPr txBox="1"/>
            <p:nvPr/>
          </p:nvSpPr>
          <p:spPr>
            <a:xfrm>
              <a:off x="0" y="34290"/>
              <a:ext cx="7988704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7" name="文本8"/>
            <p:cNvSpPr txBox="1"/>
            <p:nvPr/>
          </p:nvSpPr>
          <p:spPr>
            <a:xfrm>
              <a:off x="26670" y="0"/>
              <a:ext cx="7934729" cy="75731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隶书"/>
                  <a:ea typeface="隶书"/>
                </a:rPr>
                <a:t>李清照：</a:t>
              </a:r>
              <a:r>
                <a:rPr lang="zh-CN" altLang="en-US" sz="3735" b="0" i="0">
                  <a:solidFill>
                    <a:srgbClr val="FFFFFF"/>
                  </a:solidFill>
                  <a:latin typeface="隶书"/>
                  <a:ea typeface="隶书"/>
                </a:rPr>
                <a:t>生当做人杰，死亦为鬼雄。</a:t>
              </a:r>
              <a:endParaRPr lang="zh-CN" altLang="en-US" sz="3735" b="0" i="0">
                <a:solidFill>
                  <a:srgbClr val="FFFFFF"/>
                </a:solidFill>
                <a:latin typeface="隶书"/>
                <a:ea typeface="隶书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子夏曰：“博学而笃志，切问而近思，仁在其中矣”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46636" y="1038492"/>
            <a:ext cx="9296071" cy="1823187"/>
            <a:chExt cx="9296071" cy="1823187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17645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18231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［笃（dǔ）志］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坚定志向。笃，坚定。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［切问而近思］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恳切地发问求教，多思考当前的事情。切，恳切。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［仁］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仁德。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3278428" y="2914657"/>
            <a:ext cx="8597397" cy="1088433"/>
            <a:chExt cx="8597397" cy="1088433"/>
          </a:xfrm>
        </p:grpSpPr>
        <p:sp>
          <p:nvSpPr>
            <p:cNvPr id="13" name="形状5"/>
            <p:cNvSpPr txBox="1"/>
            <p:nvPr/>
          </p:nvSpPr>
          <p:spPr>
            <a:xfrm>
              <a:off x="0" y="34290"/>
              <a:ext cx="8597397" cy="1025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26670" y="0"/>
              <a:ext cx="8543422" cy="108843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子夏说：“广泛不习且能坚定志向，恳切地发问求教，多思考当前的事情，仁德就在其中了。”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5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80" y="2948947"/>
            <a:ext cx="621848" cy="621848"/>
          </a:xfrm>
          <a:prstGeom prst="rect">
            <a:avLst/>
          </a:prstGeom>
        </p:spPr>
      </p:pic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01" y="1514853"/>
            <a:ext cx="2089903" cy="4111883"/>
          </a:xfrm>
          <a:prstGeom prst="rect">
            <a:avLst/>
          </a:prstGeom>
        </p:spPr>
      </p:pic>
      <p:grpSp>
        <p:nvGrpSpPr>
          <p:cNvPr id="17" name="组合5" title=""/>
          <p:cNvGrpSpPr/>
          <p:nvPr/>
        </p:nvGrpSpPr>
        <p:grpSpPr>
          <a:xfrm>
            <a:off x="2686511" y="4078931"/>
            <a:ext cx="1240156" cy="694218"/>
            <a:chExt cx="1240156" cy="694218"/>
          </a:xfrm>
        </p:grpSpPr>
        <p:sp>
          <p:nvSpPr>
            <p:cNvPr id="18" name="形状6"/>
            <p:cNvSpPr txBox="1"/>
            <p:nvPr/>
          </p:nvSpPr>
          <p:spPr>
            <a:xfrm>
              <a:off x="0" y="118154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问题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3453167" y="4930881"/>
            <a:ext cx="8435128" cy="1088412"/>
            <a:chExt cx="8435128" cy="1088412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8247920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8408458" cy="108841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子夏为什么说完“博学”，就立刻说“笃志”呢？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7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598672"/>
            <a:chExt cx="9313035" cy="598672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53348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子夏曰：“博学而笃志，切问而近思，仁在其中矣”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01" y="1514853"/>
            <a:ext cx="2089903" cy="4111883"/>
          </a:xfrm>
          <a:prstGeom prst="rect">
            <a:avLst/>
          </a:prstGeom>
        </p:spPr>
      </p:pic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669" y="1392284"/>
            <a:ext cx="812800" cy="81280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311" y="2276872"/>
            <a:ext cx="812800" cy="81280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311" y="4101075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311" y="3187593"/>
            <a:ext cx="812800" cy="812800"/>
          </a:xfrm>
          <a:prstGeom prst="rect">
            <a:avLst/>
          </a:prstGeom>
        </p:spPr>
      </p:pic>
      <p:pic>
        <p:nvPicPr>
          <p:cNvPr id="14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4469" y="4101075"/>
            <a:ext cx="812800" cy="812800"/>
          </a:xfrm>
          <a:prstGeom prst="rect">
            <a:avLst/>
          </a:prstGeom>
        </p:spPr>
      </p:pic>
      <p:pic>
        <p:nvPicPr>
          <p:cNvPr id="15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4469" y="3187593"/>
            <a:ext cx="812800" cy="812800"/>
          </a:xfrm>
          <a:prstGeom prst="rect">
            <a:avLst/>
          </a:prstGeom>
        </p:spPr>
      </p:pic>
      <p:pic>
        <p:nvPicPr>
          <p:cNvPr id="16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4469" y="1392284"/>
            <a:ext cx="812800" cy="812800"/>
          </a:xfrm>
          <a:prstGeom prst="rect">
            <a:avLst/>
          </a:prstGeom>
        </p:spPr>
      </p:pic>
      <p:pic>
        <p:nvPicPr>
          <p:cNvPr id="17" name="图片9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4469" y="2276872"/>
            <a:ext cx="812800" cy="812800"/>
          </a:xfrm>
          <a:prstGeom prst="rect">
            <a:avLst/>
          </a:prstGeom>
        </p:spPr>
      </p:pic>
      <p:grpSp>
        <p:nvGrpSpPr>
          <p:cNvPr id="18" name="组合3" title=""/>
          <p:cNvGrpSpPr/>
          <p:nvPr/>
        </p:nvGrpSpPr>
        <p:grpSpPr>
          <a:xfrm>
            <a:off x="5039883" y="1476045"/>
            <a:ext cx="5454862" cy="1088412"/>
            <a:chExt cx="5454862" cy="1088412"/>
          </a:xfrm>
        </p:grpSpPr>
        <p:sp>
          <p:nvSpPr>
            <p:cNvPr id="19" name="形状4"/>
            <p:cNvSpPr txBox="1"/>
            <p:nvPr/>
          </p:nvSpPr>
          <p:spPr>
            <a:xfrm>
              <a:off x="0" y="34290"/>
              <a:ext cx="537659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0" name="文本3"/>
            <p:cNvSpPr txBox="1"/>
            <p:nvPr/>
          </p:nvSpPr>
          <p:spPr>
            <a:xfrm>
              <a:off x="26670" y="0"/>
              <a:ext cx="5428192" cy="108841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易劳累，易见异思迁，易倦怠。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1" name="组合4" title=""/>
          <p:cNvGrpSpPr/>
          <p:nvPr/>
        </p:nvGrpSpPr>
        <p:grpSpPr>
          <a:xfrm>
            <a:off x="5039883" y="2361723"/>
            <a:ext cx="6144683" cy="639467"/>
            <a:chExt cx="6144683" cy="639467"/>
          </a:xfrm>
        </p:grpSpPr>
        <p:sp>
          <p:nvSpPr>
            <p:cNvPr id="22" name="形状5"/>
            <p:cNvSpPr txBox="1"/>
            <p:nvPr/>
          </p:nvSpPr>
          <p:spPr>
            <a:xfrm>
              <a:off x="0" y="34290"/>
              <a:ext cx="6144683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3" name="文本4"/>
            <p:cNvSpPr txBox="1"/>
            <p:nvPr/>
          </p:nvSpPr>
          <p:spPr>
            <a:xfrm>
              <a:off x="26670" y="0"/>
              <a:ext cx="6090708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坚守方向，才能不懈怠，不迷失。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4" name="组合5" title=""/>
          <p:cNvGrpSpPr/>
          <p:nvPr/>
        </p:nvGrpSpPr>
        <p:grpSpPr>
          <a:xfrm>
            <a:off x="5039883" y="3249246"/>
            <a:ext cx="6144683" cy="639467"/>
            <a:chExt cx="6144683" cy="639467"/>
          </a:xfrm>
        </p:grpSpPr>
        <p:sp>
          <p:nvSpPr>
            <p:cNvPr id="25" name="形状6"/>
            <p:cNvSpPr txBox="1"/>
            <p:nvPr/>
          </p:nvSpPr>
          <p:spPr>
            <a:xfrm>
              <a:off x="0" y="34290"/>
              <a:ext cx="6144683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6" name="文本5"/>
            <p:cNvSpPr txBox="1"/>
            <p:nvPr/>
          </p:nvSpPr>
          <p:spPr>
            <a:xfrm>
              <a:off x="26670" y="0"/>
              <a:ext cx="6090708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“学”与“问”相结合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7" name="组合6" title=""/>
          <p:cNvGrpSpPr/>
          <p:nvPr/>
        </p:nvGrpSpPr>
        <p:grpSpPr>
          <a:xfrm>
            <a:off x="5162413" y="4185926"/>
            <a:ext cx="6694227" cy="639467"/>
            <a:chExt cx="6694227" cy="639467"/>
          </a:xfrm>
        </p:grpSpPr>
        <p:sp>
          <p:nvSpPr>
            <p:cNvPr id="28" name="形状7"/>
            <p:cNvSpPr txBox="1"/>
            <p:nvPr/>
          </p:nvSpPr>
          <p:spPr>
            <a:xfrm>
              <a:off x="0" y="34290"/>
              <a:ext cx="6694227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9" name="文本6"/>
            <p:cNvSpPr txBox="1"/>
            <p:nvPr/>
          </p:nvSpPr>
          <p:spPr>
            <a:xfrm>
              <a:off x="26670" y="0"/>
              <a:ext cx="6640252" cy="63946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联系现实思考，才能循序渐进有所获得</a:t>
              </a:r>
              <a:endParaRPr lang="zh-CN" altLang="en-US" sz="29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0" name="组合7" title=""/>
          <p:cNvGrpSpPr/>
          <p:nvPr/>
        </p:nvGrpSpPr>
        <p:grpSpPr>
          <a:xfrm>
            <a:off x="3044632" y="5218364"/>
            <a:ext cx="1240156" cy="694219"/>
            <a:chExt cx="1240156" cy="694219"/>
          </a:xfrm>
        </p:grpSpPr>
        <p:sp>
          <p:nvSpPr>
            <p:cNvPr id="31" name="形状8"/>
            <p:cNvSpPr txBox="1"/>
            <p:nvPr/>
          </p:nvSpPr>
          <p:spPr>
            <a:xfrm>
              <a:off x="0" y="118155"/>
              <a:ext cx="1240156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2" name="文本7"/>
            <p:cNvSpPr txBox="1"/>
            <p:nvPr/>
          </p:nvSpPr>
          <p:spPr>
            <a:xfrm>
              <a:off x="26670" y="0"/>
              <a:ext cx="1186181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3" name="组合8" title=""/>
          <p:cNvGrpSpPr/>
          <p:nvPr/>
        </p:nvGrpSpPr>
        <p:grpSpPr>
          <a:xfrm>
            <a:off x="4542907" y="5316471"/>
            <a:ext cx="6944995" cy="1088412"/>
            <a:chExt cx="6944995" cy="1088412"/>
          </a:xfrm>
        </p:grpSpPr>
        <p:sp>
          <p:nvSpPr>
            <p:cNvPr id="34" name="形状9"/>
            <p:cNvSpPr txBox="1"/>
            <p:nvPr/>
          </p:nvSpPr>
          <p:spPr>
            <a:xfrm>
              <a:off x="0" y="34290"/>
              <a:ext cx="6929691" cy="5745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5" name="文本8"/>
            <p:cNvSpPr txBox="1"/>
            <p:nvPr/>
          </p:nvSpPr>
          <p:spPr>
            <a:xfrm>
              <a:off x="26670" y="0"/>
              <a:ext cx="6918325" cy="108841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9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强调提升个人修养的方法（求仁的途径）</a:t>
              </a:r>
              <a:endParaRPr lang="zh-CN" altLang="en-US" sz="29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4" grpId="0" animBg="1"/>
      <p:bldP spid="27" grpId="0" animBg="1"/>
      <p:bldP spid="30" grpId="0" animBg="1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论语小结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9" y="3353296"/>
            <a:ext cx="2075057" cy="3167921"/>
          </a:xfrm>
          <a:prstGeom prst="rect">
            <a:avLst/>
          </a:prstGeom>
        </p:spPr>
      </p:pic>
      <p:grpSp>
        <p:nvGrpSpPr>
          <p:cNvPr id="7" name="组合2" title=""/>
          <p:cNvGrpSpPr/>
          <p:nvPr/>
        </p:nvGrpSpPr>
        <p:grpSpPr>
          <a:xfrm>
            <a:off x="2639616" y="282879"/>
            <a:ext cx="9121013" cy="1170087"/>
            <a:chExt cx="9121013" cy="1170087"/>
          </a:xfrm>
        </p:grpSpPr>
        <p:sp>
          <p:nvSpPr>
            <p:cNvPr id="8" name="形状3"/>
            <p:cNvSpPr txBox="1"/>
            <p:nvPr/>
          </p:nvSpPr>
          <p:spPr>
            <a:xfrm>
              <a:off x="0" y="34290"/>
              <a:ext cx="9121013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9" name="文本2"/>
            <p:cNvSpPr txBox="1"/>
            <p:nvPr/>
          </p:nvSpPr>
          <p:spPr>
            <a:xfrm>
              <a:off x="26670" y="0"/>
              <a:ext cx="9067038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《论语》十二章分别阐述了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学习态度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学习方法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品德修养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等三方面的道理。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76" y="2136147"/>
            <a:ext cx="812800" cy="81280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6" y="2136147"/>
            <a:ext cx="812800" cy="81280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876" y="1323347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371" y="1323347"/>
            <a:ext cx="812800" cy="812800"/>
          </a:xfrm>
          <a:prstGeom prst="rect">
            <a:avLst/>
          </a:prstGeom>
        </p:spPr>
      </p:pic>
      <p:grpSp>
        <p:nvGrpSpPr>
          <p:cNvPr id="14" name="组合3" title=""/>
          <p:cNvGrpSpPr/>
          <p:nvPr/>
        </p:nvGrpSpPr>
        <p:grpSpPr>
          <a:xfrm>
            <a:off x="2735627" y="1568377"/>
            <a:ext cx="9313035" cy="1006843"/>
            <a:chExt cx="9313035" cy="1006843"/>
          </a:xfrm>
        </p:grpSpPr>
        <p:sp>
          <p:nvSpPr>
            <p:cNvPr id="15" name="形状4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①知之者不如好之者，好之者不如乐之者。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（以学为乐，培养兴趣）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2735627" y="2626625"/>
            <a:ext cx="9313035" cy="1006843"/>
            <a:chExt cx="9313035" cy="1006843"/>
          </a:xfrm>
        </p:grpSpPr>
        <p:sp>
          <p:nvSpPr>
            <p:cNvPr id="18" name="形状5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4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②三人行，必有我师焉。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（谦虚好学）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0" name="组合5" title=""/>
          <p:cNvGrpSpPr/>
          <p:nvPr/>
        </p:nvGrpSpPr>
        <p:grpSpPr>
          <a:xfrm>
            <a:off x="2748748" y="3682742"/>
            <a:ext cx="9313035" cy="1006843"/>
            <a:chExt cx="9313035" cy="1006843"/>
          </a:xfrm>
        </p:grpSpPr>
        <p:sp>
          <p:nvSpPr>
            <p:cNvPr id="21" name="形状6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③择其善者而从之，其不善者而改之。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（既要从正面学习其经验，又要从反面吸取教训。）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2748748" y="4738859"/>
            <a:ext cx="9313035" cy="1006843"/>
            <a:chExt cx="9313035" cy="1006843"/>
          </a:xfrm>
        </p:grpSpPr>
        <p:sp>
          <p:nvSpPr>
            <p:cNvPr id="24" name="形状7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6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④逝者如斯夫，不舍昼夜。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（珍惜时间）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0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论语小结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9" y="3353296"/>
            <a:ext cx="2075057" cy="3167921"/>
          </a:xfrm>
          <a:prstGeom prst="rect">
            <a:avLst/>
          </a:prstGeom>
        </p:spPr>
      </p:pic>
      <p:grpSp>
        <p:nvGrpSpPr>
          <p:cNvPr id="7" name="组合2" title=""/>
          <p:cNvGrpSpPr/>
          <p:nvPr/>
        </p:nvGrpSpPr>
        <p:grpSpPr>
          <a:xfrm>
            <a:off x="2639616" y="282879"/>
            <a:ext cx="9121013" cy="1170087"/>
            <a:chExt cx="9121013" cy="1170087"/>
          </a:xfrm>
        </p:grpSpPr>
        <p:sp>
          <p:nvSpPr>
            <p:cNvPr id="8" name="形状3"/>
            <p:cNvSpPr txBox="1"/>
            <p:nvPr/>
          </p:nvSpPr>
          <p:spPr>
            <a:xfrm>
              <a:off x="0" y="34290"/>
              <a:ext cx="9121013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9" name="文本2"/>
            <p:cNvSpPr txBox="1"/>
            <p:nvPr/>
          </p:nvSpPr>
          <p:spPr>
            <a:xfrm>
              <a:off x="26670" y="0"/>
              <a:ext cx="9067038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《论语》十二章分别阐述了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学习态度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学习方法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品德修养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等三方面的道理。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76" y="1323347"/>
            <a:ext cx="812800" cy="81280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1" y="1323347"/>
            <a:ext cx="812800" cy="812800"/>
          </a:xfrm>
          <a:prstGeom prst="rect">
            <a:avLst/>
          </a:prstGeom>
        </p:spPr>
      </p:pic>
      <p:grpSp>
        <p:nvGrpSpPr>
          <p:cNvPr id="12" name="组合3" title=""/>
          <p:cNvGrpSpPr/>
          <p:nvPr/>
        </p:nvGrpSpPr>
        <p:grpSpPr>
          <a:xfrm>
            <a:off x="2735627" y="1872667"/>
            <a:ext cx="9313035" cy="1006843"/>
            <a:chExt cx="9313035" cy="1006843"/>
          </a:xfrm>
        </p:grpSpPr>
        <p:sp>
          <p:nvSpPr>
            <p:cNvPr id="13" name="形状4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4" name="文本3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①学而时习之，不亦说乎？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(时常温习）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5" name="组合4" title=""/>
          <p:cNvGrpSpPr/>
          <p:nvPr/>
        </p:nvGrpSpPr>
        <p:grpSpPr>
          <a:xfrm>
            <a:off x="2735627" y="2930915"/>
            <a:ext cx="9313035" cy="1006843"/>
            <a:chExt cx="9313035" cy="1006843"/>
          </a:xfrm>
        </p:grpSpPr>
        <p:sp>
          <p:nvSpPr>
            <p:cNvPr id="16" name="形状5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②传不习乎？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（时常温习）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8" name="组合5" title=""/>
          <p:cNvGrpSpPr/>
          <p:nvPr/>
        </p:nvGrpSpPr>
        <p:grpSpPr>
          <a:xfrm>
            <a:off x="2748748" y="3987033"/>
            <a:ext cx="9313035" cy="1006843"/>
            <a:chExt cx="9313035" cy="1006843"/>
          </a:xfrm>
        </p:grpSpPr>
        <p:sp>
          <p:nvSpPr>
            <p:cNvPr id="19" name="形状6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0" name="文本5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③温故而知新，可以为师矣。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（强调温习创新）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1" name="组合6" title=""/>
          <p:cNvGrpSpPr/>
          <p:nvPr/>
        </p:nvGrpSpPr>
        <p:grpSpPr>
          <a:xfrm>
            <a:off x="2748748" y="5043150"/>
            <a:ext cx="9313035" cy="1006843"/>
            <a:chExt cx="9313035" cy="1006843"/>
          </a:xfrm>
        </p:grpSpPr>
        <p:sp>
          <p:nvSpPr>
            <p:cNvPr id="22" name="形状7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3" name="文本6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④学而不思则罔，思而不学则殆。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（学思结合）</a:t>
              </a:r>
              <a:endParaRPr lang="zh-CN" altLang="en-US" sz="266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4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876" y="2136147"/>
            <a:ext cx="812800" cy="812800"/>
          </a:xfrm>
          <a:prstGeom prst="rect">
            <a:avLst/>
          </a:prstGeom>
        </p:spPr>
      </p:pic>
      <p:pic>
        <p:nvPicPr>
          <p:cNvPr id="25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076" y="213614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论语小结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9" y="3353296"/>
            <a:ext cx="2075057" cy="3167921"/>
          </a:xfrm>
          <a:prstGeom prst="rect">
            <a:avLst/>
          </a:prstGeom>
        </p:spPr>
      </p:pic>
      <p:grpSp>
        <p:nvGrpSpPr>
          <p:cNvPr id="7" name="组合2" title=""/>
          <p:cNvGrpSpPr/>
          <p:nvPr/>
        </p:nvGrpSpPr>
        <p:grpSpPr>
          <a:xfrm>
            <a:off x="2639616" y="282879"/>
            <a:ext cx="9121013" cy="1170087"/>
            <a:chExt cx="9121013" cy="1170087"/>
          </a:xfrm>
        </p:grpSpPr>
        <p:sp>
          <p:nvSpPr>
            <p:cNvPr id="8" name="形状3"/>
            <p:cNvSpPr txBox="1"/>
            <p:nvPr/>
          </p:nvSpPr>
          <p:spPr>
            <a:xfrm>
              <a:off x="0" y="34290"/>
              <a:ext cx="9121013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9" name="文本2"/>
            <p:cNvSpPr txBox="1"/>
            <p:nvPr/>
          </p:nvSpPr>
          <p:spPr>
            <a:xfrm>
              <a:off x="26670" y="0"/>
              <a:ext cx="9067038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《论语》十二章分别阐述了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学习态度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学习方法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品德修养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等三方面的道理。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0" name="组合3" title=""/>
          <p:cNvGrpSpPr/>
          <p:nvPr/>
        </p:nvGrpSpPr>
        <p:grpSpPr>
          <a:xfrm>
            <a:off x="2735627" y="1433589"/>
            <a:ext cx="9313035" cy="517029"/>
            <a:chExt cx="9313035" cy="517029"/>
          </a:xfrm>
        </p:grpSpPr>
        <p:sp>
          <p:nvSpPr>
            <p:cNvPr id="11" name="形状4"/>
            <p:cNvSpPr txBox="1"/>
            <p:nvPr/>
          </p:nvSpPr>
          <p:spPr>
            <a:xfrm>
              <a:off x="0" y="34290"/>
              <a:ext cx="9313035" cy="451405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26670" y="0"/>
              <a:ext cx="9259060" cy="517029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①有朋自远方来，不亦乐乎？人不知而不愠，不亦君子乎？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（宽以待人）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3" name="组合4" title=""/>
          <p:cNvGrpSpPr/>
          <p:nvPr/>
        </p:nvGrpSpPr>
        <p:grpSpPr>
          <a:xfrm>
            <a:off x="2735627" y="2001114"/>
            <a:ext cx="9313035" cy="517029"/>
            <a:chExt cx="9313035" cy="517029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9313035" cy="451405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9259060" cy="517029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②吾日三省吾身：为人谋而不忠乎？与朋友交而不信乎？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（忠实守信）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6" name="组合5" title=""/>
          <p:cNvGrpSpPr/>
          <p:nvPr/>
        </p:nvGrpSpPr>
        <p:grpSpPr>
          <a:xfrm>
            <a:off x="2735627" y="2568639"/>
            <a:ext cx="9313035" cy="843558"/>
            <a:chExt cx="9313035" cy="843558"/>
          </a:xfrm>
        </p:grpSpPr>
        <p:sp>
          <p:nvSpPr>
            <p:cNvPr id="17" name="形状6"/>
            <p:cNvSpPr txBox="1"/>
            <p:nvPr/>
          </p:nvSpPr>
          <p:spPr>
            <a:xfrm>
              <a:off x="0" y="34290"/>
              <a:ext cx="9313035" cy="77970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8" name="文本5"/>
            <p:cNvSpPr txBox="1"/>
            <p:nvPr/>
          </p:nvSpPr>
          <p:spPr>
            <a:xfrm>
              <a:off x="26670" y="0"/>
              <a:ext cx="9259060" cy="843558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③吾十有五而志于学，三十而立，四十而不惑，五十而知天命，六十而耳顺，七十而从心所欲，不逾矩。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（顺心而为）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9" name="组合6" title=""/>
          <p:cNvGrpSpPr/>
          <p:nvPr/>
        </p:nvGrpSpPr>
        <p:grpSpPr>
          <a:xfrm>
            <a:off x="2735627" y="3464459"/>
            <a:ext cx="9313035" cy="843558"/>
            <a:chExt cx="9313035" cy="843558"/>
          </a:xfrm>
        </p:grpSpPr>
        <p:sp>
          <p:nvSpPr>
            <p:cNvPr id="20" name="形状7"/>
            <p:cNvSpPr txBox="1"/>
            <p:nvPr/>
          </p:nvSpPr>
          <p:spPr>
            <a:xfrm>
              <a:off x="0" y="34290"/>
              <a:ext cx="9313035" cy="77970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1" name="文本6"/>
            <p:cNvSpPr txBox="1"/>
            <p:nvPr/>
          </p:nvSpPr>
          <p:spPr>
            <a:xfrm>
              <a:off x="26670" y="0"/>
              <a:ext cx="9259060" cy="843558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④子曰：“贤哉，回也，一箪食，一瓢饮，在陋巷，人不堪其忧，回也不改其乐。 贤哉，回也。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（安贫乐道）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2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165" y="1094157"/>
            <a:ext cx="812800" cy="812800"/>
          </a:xfrm>
          <a:prstGeom prst="rect">
            <a:avLst/>
          </a:prstGeom>
        </p:spPr>
      </p:pic>
      <p:pic>
        <p:nvPicPr>
          <p:cNvPr id="23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65" y="1094157"/>
            <a:ext cx="812800" cy="812800"/>
          </a:xfrm>
          <a:prstGeom prst="rect">
            <a:avLst/>
          </a:prstGeom>
        </p:spPr>
      </p:pic>
      <p:pic>
        <p:nvPicPr>
          <p:cNvPr id="24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65" y="1906957"/>
            <a:ext cx="812800" cy="812800"/>
          </a:xfrm>
          <a:prstGeom prst="rect">
            <a:avLst/>
          </a:prstGeom>
        </p:spPr>
      </p:pic>
      <p:pic>
        <p:nvPicPr>
          <p:cNvPr id="25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6165" y="1906957"/>
            <a:ext cx="812800" cy="812800"/>
          </a:xfrm>
          <a:prstGeom prst="rect">
            <a:avLst/>
          </a:prstGeom>
        </p:spPr>
      </p:pic>
      <p:grpSp>
        <p:nvGrpSpPr>
          <p:cNvPr id="26" name="组合7" title=""/>
          <p:cNvGrpSpPr/>
          <p:nvPr/>
        </p:nvGrpSpPr>
        <p:grpSpPr>
          <a:xfrm>
            <a:off x="2735627" y="4360279"/>
            <a:ext cx="9313035" cy="843558"/>
            <a:chExt cx="9313035" cy="843558"/>
          </a:xfrm>
        </p:grpSpPr>
        <p:sp>
          <p:nvSpPr>
            <p:cNvPr id="27" name="形状8"/>
            <p:cNvSpPr txBox="1"/>
            <p:nvPr/>
          </p:nvSpPr>
          <p:spPr>
            <a:xfrm>
              <a:off x="0" y="34290"/>
              <a:ext cx="9313035" cy="779700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7"/>
            <p:cNvSpPr txBox="1"/>
            <p:nvPr/>
          </p:nvSpPr>
          <p:spPr>
            <a:xfrm>
              <a:off x="26670" y="0"/>
              <a:ext cx="9259060" cy="843558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⑤饭疏食饮水，曲肱而枕之，乐亦在其中矣。不义而富且贵，于我如浮云。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（安贫乐道）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9" name="组合8" title=""/>
          <p:cNvGrpSpPr/>
          <p:nvPr/>
        </p:nvGrpSpPr>
        <p:grpSpPr>
          <a:xfrm>
            <a:off x="2735627" y="5256099"/>
            <a:ext cx="9313035" cy="517029"/>
            <a:chExt cx="9313035" cy="517029"/>
          </a:xfrm>
        </p:grpSpPr>
        <p:sp>
          <p:nvSpPr>
            <p:cNvPr id="30" name="形状9"/>
            <p:cNvSpPr txBox="1"/>
            <p:nvPr/>
          </p:nvSpPr>
          <p:spPr>
            <a:xfrm>
              <a:off x="0" y="34290"/>
              <a:ext cx="9313035" cy="451405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1" name="文本8"/>
            <p:cNvSpPr txBox="1"/>
            <p:nvPr/>
          </p:nvSpPr>
          <p:spPr>
            <a:xfrm>
              <a:off x="26670" y="0"/>
              <a:ext cx="9259060" cy="517029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⑥三军可以夺帅也，匹夫不可夺志也。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（坚守志向）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2" name="组合9" title=""/>
          <p:cNvGrpSpPr/>
          <p:nvPr/>
        </p:nvGrpSpPr>
        <p:grpSpPr>
          <a:xfrm>
            <a:off x="2735627" y="5823625"/>
            <a:ext cx="9313035" cy="517029"/>
            <a:chExt cx="9313035" cy="517029"/>
          </a:xfrm>
        </p:grpSpPr>
        <p:sp>
          <p:nvSpPr>
            <p:cNvPr id="33" name="形状10"/>
            <p:cNvSpPr txBox="1"/>
            <p:nvPr/>
          </p:nvSpPr>
          <p:spPr>
            <a:xfrm>
              <a:off x="0" y="34290"/>
              <a:ext cx="9313035" cy="451405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4" name="文本9"/>
            <p:cNvSpPr txBox="1"/>
            <p:nvPr/>
          </p:nvSpPr>
          <p:spPr>
            <a:xfrm>
              <a:off x="26670" y="0"/>
              <a:ext cx="9259060" cy="517029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⑦博学而笃志，切问而近思，仁在其中矣。</a:t>
              </a:r>
              <a:r>
                <a:rPr lang="zh-CN" altLang="en-US" sz="213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（博学仁德）</a:t>
              </a:r>
              <a:endParaRPr lang="zh-CN" altLang="en-US" sz="2135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9" grpId="0" animBg="1"/>
      <p:bldP spid="26" grpId="0" animBg="1"/>
      <p:bldP spid="29" grpId="0" animBg="1"/>
      <p:bldP spid="3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课堂小结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860572" y="1186465"/>
            <a:ext cx="1915101" cy="680293"/>
            <a:chExt cx="1915101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巧言令色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2543605" y="226358"/>
            <a:ext cx="9722062" cy="1006822"/>
            <a:chExt cx="9722062" cy="1006822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9480756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9695392" cy="100682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《论语》中有不少语句逐渐演化并固定为成语，你还知道哪些？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4871685" y="1273970"/>
            <a:ext cx="7176500" cy="598672"/>
            <a:chExt cx="7176500" cy="598672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7176500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7122525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巧言令色，鲜矣仁！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7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678009"/>
            <a:ext cx="2146705" cy="3277303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pic>
        <p:nvPicPr>
          <p:cNvPr id="18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165" y="4680095"/>
            <a:ext cx="812800" cy="812800"/>
          </a:xfrm>
          <a:prstGeom prst="rect">
            <a:avLst/>
          </a:prstGeom>
        </p:spPr>
      </p:pic>
      <p:pic>
        <p:nvPicPr>
          <p:cNvPr id="19" name="图片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65" y="4680095"/>
            <a:ext cx="812800" cy="812800"/>
          </a:xfrm>
          <a:prstGeom prst="rect">
            <a:avLst/>
          </a:prstGeom>
        </p:spPr>
      </p:pic>
      <p:grpSp>
        <p:nvGrpSpPr>
          <p:cNvPr id="20" name="组合5" title=""/>
          <p:cNvGrpSpPr/>
          <p:nvPr/>
        </p:nvGrpSpPr>
        <p:grpSpPr>
          <a:xfrm>
            <a:off x="2860572" y="1900609"/>
            <a:ext cx="1915101" cy="680293"/>
            <a:chExt cx="1915101" cy="680293"/>
          </a:xfrm>
        </p:grpSpPr>
        <p:sp>
          <p:nvSpPr>
            <p:cNvPr id="21" name="形状6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不耻下问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4871685" y="1946045"/>
            <a:ext cx="7176500" cy="598672"/>
            <a:chExt cx="7176500" cy="598672"/>
          </a:xfrm>
        </p:grpSpPr>
        <p:sp>
          <p:nvSpPr>
            <p:cNvPr id="24" name="形状7"/>
            <p:cNvSpPr txBox="1"/>
            <p:nvPr/>
          </p:nvSpPr>
          <p:spPr>
            <a:xfrm>
              <a:off x="0" y="34290"/>
              <a:ext cx="7176500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6"/>
            <p:cNvSpPr txBox="1"/>
            <p:nvPr/>
          </p:nvSpPr>
          <p:spPr>
            <a:xfrm>
              <a:off x="26670" y="0"/>
              <a:ext cx="7122525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敏而好学，不耻下问，是以谓之“文”也。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6" name="组合7" title=""/>
          <p:cNvGrpSpPr/>
          <p:nvPr/>
        </p:nvGrpSpPr>
        <p:grpSpPr>
          <a:xfrm>
            <a:off x="2860572" y="2578630"/>
            <a:ext cx="1915101" cy="680293"/>
            <a:chExt cx="1915101" cy="680293"/>
          </a:xfrm>
        </p:grpSpPr>
        <p:sp>
          <p:nvSpPr>
            <p:cNvPr id="27" name="形状8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7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三思而行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9" name="组合8" title=""/>
          <p:cNvGrpSpPr/>
          <p:nvPr/>
        </p:nvGrpSpPr>
        <p:grpSpPr>
          <a:xfrm>
            <a:off x="4871684" y="2624066"/>
            <a:ext cx="6720748" cy="598672"/>
            <a:chExt cx="6720748" cy="598672"/>
          </a:xfrm>
        </p:grpSpPr>
        <p:sp>
          <p:nvSpPr>
            <p:cNvPr id="30" name="形状9"/>
            <p:cNvSpPr txBox="1"/>
            <p:nvPr/>
          </p:nvSpPr>
          <p:spPr>
            <a:xfrm>
              <a:off x="0" y="34290"/>
              <a:ext cx="6720748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1" name="文本8"/>
            <p:cNvSpPr txBox="1"/>
            <p:nvPr/>
          </p:nvSpPr>
          <p:spPr>
            <a:xfrm>
              <a:off x="26670" y="0"/>
              <a:ext cx="6666773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季文子三思而后行。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2" name="组合9" title=""/>
          <p:cNvGrpSpPr/>
          <p:nvPr/>
        </p:nvGrpSpPr>
        <p:grpSpPr>
          <a:xfrm>
            <a:off x="2860572" y="3249721"/>
            <a:ext cx="1915101" cy="680293"/>
            <a:chExt cx="1915101" cy="680293"/>
          </a:xfrm>
        </p:grpSpPr>
        <p:sp>
          <p:nvSpPr>
            <p:cNvPr id="33" name="形状10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4" name="文本9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举一反三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5" name="组合10" title=""/>
          <p:cNvGrpSpPr/>
          <p:nvPr/>
        </p:nvGrpSpPr>
        <p:grpSpPr>
          <a:xfrm>
            <a:off x="4871685" y="3295157"/>
            <a:ext cx="6720748" cy="598672"/>
            <a:chExt cx="6720748" cy="598672"/>
          </a:xfrm>
        </p:grpSpPr>
        <p:sp>
          <p:nvSpPr>
            <p:cNvPr id="36" name="形状11"/>
            <p:cNvSpPr txBox="1"/>
            <p:nvPr/>
          </p:nvSpPr>
          <p:spPr>
            <a:xfrm>
              <a:off x="0" y="34290"/>
              <a:ext cx="6720748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7" name="文本10"/>
            <p:cNvSpPr txBox="1"/>
            <p:nvPr/>
          </p:nvSpPr>
          <p:spPr>
            <a:xfrm>
              <a:off x="26670" y="0"/>
              <a:ext cx="6666773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举一隅不以三隅反，则不复也。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8" name="组合11" title=""/>
          <p:cNvGrpSpPr/>
          <p:nvPr/>
        </p:nvGrpSpPr>
        <p:grpSpPr>
          <a:xfrm>
            <a:off x="2860572" y="3916833"/>
            <a:ext cx="1915101" cy="680293"/>
            <a:chExt cx="1915101" cy="680293"/>
          </a:xfrm>
        </p:grpSpPr>
        <p:sp>
          <p:nvSpPr>
            <p:cNvPr id="39" name="形状12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0" name="文本11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任重道远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1" name="组合12" title=""/>
          <p:cNvGrpSpPr/>
          <p:nvPr/>
        </p:nvGrpSpPr>
        <p:grpSpPr>
          <a:xfrm>
            <a:off x="4871685" y="3962269"/>
            <a:ext cx="6720748" cy="598672"/>
            <a:chExt cx="6720748" cy="598672"/>
          </a:xfrm>
        </p:grpSpPr>
        <p:sp>
          <p:nvSpPr>
            <p:cNvPr id="42" name="形状13"/>
            <p:cNvSpPr txBox="1"/>
            <p:nvPr/>
          </p:nvSpPr>
          <p:spPr>
            <a:xfrm>
              <a:off x="0" y="34290"/>
              <a:ext cx="6720748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3" name="文本12"/>
            <p:cNvSpPr txBox="1"/>
            <p:nvPr/>
          </p:nvSpPr>
          <p:spPr>
            <a:xfrm>
              <a:off x="26670" y="0"/>
              <a:ext cx="6666773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士不可以不弘毅，任重而道远。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4" name="组合13" title=""/>
          <p:cNvGrpSpPr/>
          <p:nvPr/>
        </p:nvGrpSpPr>
        <p:grpSpPr>
          <a:xfrm>
            <a:off x="2860572" y="4613155"/>
            <a:ext cx="1915101" cy="680293"/>
            <a:chExt cx="1915101" cy="680293"/>
          </a:xfrm>
        </p:grpSpPr>
        <p:sp>
          <p:nvSpPr>
            <p:cNvPr id="45" name="形状14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6" name="文本13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循循善诱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7" name="组合14" title=""/>
          <p:cNvGrpSpPr/>
          <p:nvPr/>
        </p:nvGrpSpPr>
        <p:grpSpPr>
          <a:xfrm>
            <a:off x="4871683" y="4658591"/>
            <a:ext cx="6720748" cy="598672"/>
            <a:chExt cx="6720748" cy="598672"/>
          </a:xfrm>
        </p:grpSpPr>
        <p:sp>
          <p:nvSpPr>
            <p:cNvPr id="48" name="形状15"/>
            <p:cNvSpPr txBox="1"/>
            <p:nvPr/>
          </p:nvSpPr>
          <p:spPr>
            <a:xfrm>
              <a:off x="0" y="34290"/>
              <a:ext cx="6720748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9" name="文本14"/>
            <p:cNvSpPr txBox="1"/>
            <p:nvPr/>
          </p:nvSpPr>
          <p:spPr>
            <a:xfrm>
              <a:off x="26670" y="0"/>
              <a:ext cx="6666773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夫子循循然善诱人，博我以文，约我以礼。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50" name="组合15" title=""/>
          <p:cNvGrpSpPr/>
          <p:nvPr/>
        </p:nvGrpSpPr>
        <p:grpSpPr>
          <a:xfrm>
            <a:off x="2860572" y="5327875"/>
            <a:ext cx="1915101" cy="680293"/>
            <a:chExt cx="1915101" cy="680293"/>
          </a:xfrm>
        </p:grpSpPr>
        <p:sp>
          <p:nvSpPr>
            <p:cNvPr id="51" name="形状16"/>
            <p:cNvSpPr txBox="1"/>
            <p:nvPr/>
          </p:nvSpPr>
          <p:spPr>
            <a:xfrm>
              <a:off x="0" y="34290"/>
              <a:ext cx="1915101" cy="615553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2" name="文本15"/>
            <p:cNvSpPr txBox="1"/>
            <p:nvPr/>
          </p:nvSpPr>
          <p:spPr>
            <a:xfrm>
              <a:off x="26670" y="0"/>
              <a:ext cx="1861126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杀身成仁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53" name="组合16" title=""/>
          <p:cNvGrpSpPr/>
          <p:nvPr/>
        </p:nvGrpSpPr>
        <p:grpSpPr>
          <a:xfrm>
            <a:off x="4871685" y="5373311"/>
            <a:ext cx="6720748" cy="598672"/>
            <a:chExt cx="6720748" cy="598672"/>
          </a:xfrm>
        </p:grpSpPr>
        <p:sp>
          <p:nvSpPr>
            <p:cNvPr id="54" name="形状17"/>
            <p:cNvSpPr txBox="1"/>
            <p:nvPr/>
          </p:nvSpPr>
          <p:spPr>
            <a:xfrm>
              <a:off x="0" y="34290"/>
              <a:ext cx="6720748" cy="5334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5" name="文本16"/>
            <p:cNvSpPr txBox="1"/>
            <p:nvPr/>
          </p:nvSpPr>
          <p:spPr>
            <a:xfrm>
              <a:off x="26670" y="0"/>
              <a:ext cx="6666773" cy="598672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志士仁人，无求生以害仁，有杀身以成仁。</a:t>
              </a:r>
              <a:endParaRPr lang="zh-CN" altLang="en-US" sz="2665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0" grpId="0" animBg="1"/>
      <p:bldP spid="23" grpId="0" animBg="1"/>
      <p:bldP spid="26" grpId="0" animBg="1"/>
      <p:bldP spid="29" grpId="0" animBg="1"/>
      <p:bldP spid="32" grpId="0" animBg="1"/>
      <p:bldP spid="35" grpId="0" animBg="1"/>
      <p:bldP spid="38" grpId="0" animBg="1"/>
      <p:bldP spid="41" grpId="0" animBg="1"/>
      <p:bldP spid="44" grpId="0" animBg="1"/>
      <p:bldP spid="47" grpId="0" animBg="1"/>
      <p:bldP spid="50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784309" cy="694219"/>
            <a:chExt cx="2784309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784309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730334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关于孔子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3306923" y="360334"/>
            <a:ext cx="8453705" cy="1659880"/>
            <a:chExt cx="8453705" cy="1659880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8453705" cy="1600439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8399730" cy="165988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</a:t>
              </a:r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卡尔维诺《我为什么读经典》中：</a:t>
              </a:r>
              <a:r>
                <a:rPr lang="zh-CN" altLang="en-US" sz="3200" b="0" i="0" u="sng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经典作品是那些你经常听人说“我正在重读”而不是“我正在读”的书。</a:t>
              </a:r>
              <a:endParaRPr lang="zh-CN" altLang="en-US" sz="3200" b="0" i="0" u="sng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1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6000" y="1588663"/>
            <a:ext cx="812800" cy="81280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200" y="1588663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4"/>
          <a:srcRect r="50000"/>
          <a:stretch>
            <a:fillRect/>
          </a:stretch>
        </p:blipFill>
        <p:spPr>
          <a:xfrm>
            <a:off x="310704" y="1194843"/>
            <a:ext cx="2641600" cy="4925568"/>
          </a:xfrm>
          <a:prstGeom prst="rect">
            <a:avLst/>
          </a:prstGeom>
        </p:spPr>
      </p:pic>
      <p:grpSp>
        <p:nvGrpSpPr>
          <p:cNvPr id="14" name="组合3" title=""/>
          <p:cNvGrpSpPr/>
          <p:nvPr/>
        </p:nvGrpSpPr>
        <p:grpSpPr>
          <a:xfrm>
            <a:off x="3306921" y="2512882"/>
            <a:ext cx="8453705" cy="4108846"/>
            <a:chExt cx="8453705" cy="4108846"/>
          </a:xfrm>
        </p:grpSpPr>
        <p:sp>
          <p:nvSpPr>
            <p:cNvPr id="15" name="形状4"/>
            <p:cNvSpPr txBox="1"/>
            <p:nvPr/>
          </p:nvSpPr>
          <p:spPr>
            <a:xfrm>
              <a:off x="0" y="34290"/>
              <a:ext cx="8453705" cy="406265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26670" y="0"/>
              <a:ext cx="8399730" cy="410884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孔子（前551—前479），名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丘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，字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仲尼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，我国古代（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春秋时期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）伟大的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思想家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、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教育家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儒家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学派的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创始人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。他知识渊博，是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私人讲学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之风的开创者，对我国教育事业的发展做出了重大贡献。被誉为“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万世师表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”，被联合国教科文组织评选为“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世界十大文化名人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”之首。其思想对朝鲜半岛、日本、越南等地区也有着深远的影响。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课堂小结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734059" y="3359410"/>
            <a:ext cx="10697578" cy="1659884"/>
            <a:chExt cx="10697578" cy="1659884"/>
          </a:xfrm>
        </p:grpSpPr>
        <p:sp>
          <p:nvSpPr>
            <p:cNvPr id="9" name="形状3"/>
            <p:cNvSpPr txBox="1"/>
            <p:nvPr/>
          </p:nvSpPr>
          <p:spPr>
            <a:xfrm>
              <a:off x="0" y="44542"/>
              <a:ext cx="10697578" cy="1107999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44136" y="0"/>
              <a:ext cx="9853079" cy="1659884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“人类要发展，一方面要面向未来，另一方面要回到人类的源头，向我们的先辈汲取智慧。”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2543605" y="1038575"/>
            <a:ext cx="9586595" cy="2639466"/>
            <a:chExt cx="9586595" cy="2639466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9480756" cy="20928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9559925" cy="2639466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今天的课只是个开始，但</a:t>
              </a:r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窥一斑而见清明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，通过对这三章的学习，我们粗识了《论语》这部充满智慧的经典。只要善于读，我们可以得到很多的启迪。</a:t>
              </a:r>
              <a:r>
                <a:rPr lang="zh-CN" altLang="en-US" sz="3200" b="0" i="0">
                  <a:solidFill>
                    <a:srgbClr val="F2F2F2"/>
                  </a:solidFill>
                  <a:latin typeface="楷体" panose="02010609060101010101" charset="-122"/>
                  <a:ea typeface="楷体" panose="02010609060101010101" charset="-122"/>
                </a:rPr>
                <a:t>联合国教科文组织在《学会生存》一书中指出：</a:t>
              </a:r>
              <a:endParaRPr lang="zh-CN" altLang="en-US" sz="3200" b="0" i="0">
                <a:solidFill>
                  <a:srgbClr val="F2F2F2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2543605" y="4686981"/>
            <a:ext cx="9480756" cy="1170087"/>
            <a:chExt cx="9480756" cy="1170087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9480756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9426781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   中国有厚重的文化，我们应该高声吟诵民族的经典，让我们在圣贤的光华下，和谐成长。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7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678009"/>
            <a:ext cx="2146705" cy="3277303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pic>
        <p:nvPicPr>
          <p:cNvPr id="18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165" y="4680095"/>
            <a:ext cx="812800" cy="812800"/>
          </a:xfrm>
          <a:prstGeom prst="rect">
            <a:avLst/>
          </a:prstGeom>
        </p:spPr>
      </p:pic>
      <p:pic>
        <p:nvPicPr>
          <p:cNvPr id="19" name="图片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65" y="468009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784309" cy="694219"/>
            <a:chExt cx="2784309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784309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730334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初识《论语》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3306921" y="2512882"/>
            <a:ext cx="8453705" cy="680293"/>
            <a:chExt cx="8453705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845370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839973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句子结构——每一章前面是“某人曰：”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1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65" y="1243931"/>
            <a:ext cx="2434737" cy="3717032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192" y="4677139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4677139"/>
            <a:ext cx="812800" cy="812800"/>
          </a:xfrm>
          <a:prstGeom prst="rect">
            <a:avLst/>
          </a:prstGeom>
        </p:spPr>
      </p:pic>
      <p:grpSp>
        <p:nvGrpSpPr>
          <p:cNvPr id="14" name="组合3" title=""/>
          <p:cNvGrpSpPr/>
          <p:nvPr/>
        </p:nvGrpSpPr>
        <p:grpSpPr>
          <a:xfrm>
            <a:off x="3119669" y="282879"/>
            <a:ext cx="9313035" cy="680293"/>
            <a:chExt cx="9313035" cy="680293"/>
          </a:xfrm>
        </p:grpSpPr>
        <p:sp>
          <p:nvSpPr>
            <p:cNvPr id="15" name="形状4"/>
            <p:cNvSpPr txBox="1"/>
            <p:nvPr/>
          </p:nvSpPr>
          <p:spPr>
            <a:xfrm>
              <a:off x="0" y="34290"/>
              <a:ext cx="931303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26670" y="0"/>
              <a:ext cx="925906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《论语》都记了什么呢？与孔子是什么关系？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3392170" y="1080135"/>
            <a:ext cx="9598025" cy="1659890"/>
            <a:chExt cx="9746234" cy="1659884"/>
          </a:xfrm>
        </p:grpSpPr>
        <p:sp>
          <p:nvSpPr>
            <p:cNvPr id="18" name="形状5"/>
            <p:cNvSpPr txBox="1"/>
            <p:nvPr/>
          </p:nvSpPr>
          <p:spPr>
            <a:xfrm>
              <a:off x="0" y="0"/>
              <a:ext cx="9746234" cy="1107999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4"/>
            <p:cNvSpPr txBox="1"/>
            <p:nvPr/>
          </p:nvSpPr>
          <p:spPr>
            <a:xfrm>
              <a:off x="30709" y="0"/>
              <a:ext cx="9684085" cy="1659884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子曰：</a:t>
              </a:r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“学而时习之，不亦说乎？有朋自远方来，不亦乐乎？人不知而不愠，不亦君子乎？”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0" name="组合5" title=""/>
          <p:cNvGrpSpPr/>
          <p:nvPr/>
        </p:nvGrpSpPr>
        <p:grpSpPr>
          <a:xfrm>
            <a:off x="3599723" y="3202689"/>
            <a:ext cx="5568619" cy="680293"/>
            <a:chExt cx="5568619" cy="680293"/>
          </a:xfrm>
        </p:grpSpPr>
        <p:sp>
          <p:nvSpPr>
            <p:cNvPr id="21" name="形状6"/>
            <p:cNvSpPr txBox="1"/>
            <p:nvPr/>
          </p:nvSpPr>
          <p:spPr>
            <a:xfrm>
              <a:off x="0" y="34290"/>
              <a:ext cx="5568619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26670" y="0"/>
              <a:ext cx="5514644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［记载言行的书］［语录体］</a:t>
              </a:r>
              <a:endParaRPr lang="zh-CN" altLang="en-US" sz="3200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23" name="图片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76" y="4005064"/>
            <a:ext cx="812800" cy="812800"/>
          </a:xfrm>
          <a:prstGeom prst="rect">
            <a:avLst/>
          </a:prstGeom>
        </p:spPr>
      </p:pic>
      <p:grpSp>
        <p:nvGrpSpPr>
          <p:cNvPr id="24" name="组合6" title=""/>
          <p:cNvGrpSpPr/>
          <p:nvPr/>
        </p:nvGrpSpPr>
        <p:grpSpPr>
          <a:xfrm>
            <a:off x="4943873" y="4027295"/>
            <a:ext cx="6432715" cy="680293"/>
            <a:chExt cx="6432715" cy="680293"/>
          </a:xfrm>
        </p:grpSpPr>
        <p:sp>
          <p:nvSpPr>
            <p:cNvPr id="25" name="形状7"/>
            <p:cNvSpPr txBox="1"/>
            <p:nvPr/>
          </p:nvSpPr>
          <p:spPr>
            <a:xfrm>
              <a:off x="0" y="34290"/>
              <a:ext cx="6432715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6" name="文本6"/>
            <p:cNvSpPr txBox="1"/>
            <p:nvPr/>
          </p:nvSpPr>
          <p:spPr>
            <a:xfrm>
              <a:off x="26670" y="0"/>
              <a:ext cx="6378740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“子”，指孔子。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7" name="组合7" title=""/>
          <p:cNvGrpSpPr/>
          <p:nvPr/>
        </p:nvGrpSpPr>
        <p:grpSpPr>
          <a:xfrm>
            <a:off x="3599723" y="4926673"/>
            <a:ext cx="8256917" cy="1170087"/>
            <a:chExt cx="8256917" cy="1170087"/>
          </a:xfrm>
        </p:grpSpPr>
        <p:sp>
          <p:nvSpPr>
            <p:cNvPr id="28" name="形状8"/>
            <p:cNvSpPr txBox="1"/>
            <p:nvPr/>
          </p:nvSpPr>
          <p:spPr>
            <a:xfrm>
              <a:off x="0" y="34290"/>
              <a:ext cx="8256917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9" name="文本7"/>
            <p:cNvSpPr txBox="1"/>
            <p:nvPr/>
          </p:nvSpPr>
          <p:spPr>
            <a:xfrm>
              <a:off x="26670" y="0"/>
              <a:ext cx="8202942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［由孔子的弟子及再传弟子编写而成］</a:t>
              </a:r>
              <a:endParaRPr lang="zh-CN" altLang="en-US" sz="3200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［“论”在这里是“依次编辑”的意思］</a:t>
              </a:r>
              <a:endParaRPr lang="zh-CN" altLang="en-US" sz="3200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 animBg="1"/>
      <p:bldP spid="17" grpId="0" animBg="1"/>
      <p:bldP spid="20" grpId="0" animBg="1"/>
      <p:bldP spid="2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784309" cy="694219"/>
            <a:chExt cx="2784309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784309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730334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初识《论语》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3306921" y="2230750"/>
            <a:ext cx="1732961" cy="1170087"/>
            <a:chExt cx="1732961" cy="1170087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1732961" cy="11079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1678986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共20篇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 292章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1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65" y="1243931"/>
            <a:ext cx="2434737" cy="3717032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192" y="4677139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4677139"/>
            <a:ext cx="812800" cy="812800"/>
          </a:xfrm>
          <a:prstGeom prst="rect">
            <a:avLst/>
          </a:prstGeom>
        </p:spPr>
      </p:pic>
      <p:grpSp>
        <p:nvGrpSpPr>
          <p:cNvPr id="14" name="组合3" title=""/>
          <p:cNvGrpSpPr/>
          <p:nvPr/>
        </p:nvGrpSpPr>
        <p:grpSpPr>
          <a:xfrm>
            <a:off x="3119669" y="282879"/>
            <a:ext cx="4414104" cy="680293"/>
            <a:chExt cx="4414104" cy="680293"/>
          </a:xfrm>
        </p:grpSpPr>
        <p:sp>
          <p:nvSpPr>
            <p:cNvPr id="15" name="形状4"/>
            <p:cNvSpPr txBox="1"/>
            <p:nvPr/>
          </p:nvSpPr>
          <p:spPr>
            <a:xfrm>
              <a:off x="0" y="34290"/>
              <a:ext cx="4414104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26670" y="0"/>
              <a:ext cx="4360129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猜猜《论语》有多厚？</a:t>
              </a:r>
              <a:endParaRPr lang="zh-CN" altLang="en-US" sz="3200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3392313" y="1045975"/>
            <a:ext cx="8464327" cy="1006843"/>
            <a:chExt cx="8464327" cy="1006843"/>
          </a:xfrm>
        </p:grpSpPr>
        <p:sp>
          <p:nvSpPr>
            <p:cNvPr id="18" name="形状5"/>
            <p:cNvSpPr txBox="1"/>
            <p:nvPr/>
          </p:nvSpPr>
          <p:spPr>
            <a:xfrm>
              <a:off x="0" y="34290"/>
              <a:ext cx="8464327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4"/>
            <p:cNvSpPr txBox="1"/>
            <p:nvPr/>
          </p:nvSpPr>
          <p:spPr>
            <a:xfrm>
              <a:off x="26670" y="0"/>
              <a:ext cx="8410352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子曰：“学而时习之，不亦说乎？有朋自远方来，不亦乐乎？人不知而不愠，不亦君子乎？”</a:t>
              </a:r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（《学而》）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20" name="组合5" title=""/>
          <p:cNvGrpSpPr/>
          <p:nvPr/>
        </p:nvGrpSpPr>
        <p:grpSpPr>
          <a:xfrm>
            <a:off x="4952635" y="2230750"/>
            <a:ext cx="6904005" cy="2231358"/>
            <a:chExt cx="6904005" cy="2231358"/>
          </a:xfrm>
        </p:grpSpPr>
        <p:sp>
          <p:nvSpPr>
            <p:cNvPr id="21" name="形状6"/>
            <p:cNvSpPr txBox="1"/>
            <p:nvPr/>
          </p:nvSpPr>
          <p:spPr>
            <a:xfrm>
              <a:off x="0" y="34290"/>
              <a:ext cx="6904005" cy="217495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26670" y="0"/>
              <a:ext cx="6850030" cy="2231358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［学而］  ［为政］ ［八佾］  ［里仁］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［公冶长］［雍也］ ［述而］  ［泰伯］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［子罕］  ［乡党］ ［先进］  ［颜渊］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［子路］  ［宪问］ ［卫灵公］［季氏］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［阳货］  ［微子］ ［子张］  ［尧曰］</a:t>
              </a:r>
              <a:endParaRPr lang="zh-CN" altLang="en-US" sz="2665" b="0" i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3503712" y="4642849"/>
            <a:ext cx="1458595" cy="1170087"/>
            <a:chExt cx="1458595" cy="1170087"/>
          </a:xfrm>
        </p:grpSpPr>
        <p:sp>
          <p:nvSpPr>
            <p:cNvPr id="24" name="形状7"/>
            <p:cNvSpPr txBox="1"/>
            <p:nvPr/>
          </p:nvSpPr>
          <p:spPr>
            <a:xfrm>
              <a:off x="0" y="34290"/>
              <a:ext cx="1260204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6"/>
            <p:cNvSpPr txBox="1"/>
            <p:nvPr/>
          </p:nvSpPr>
          <p:spPr>
            <a:xfrm>
              <a:off x="26670" y="0"/>
              <a:ext cx="1431925" cy="11700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内容：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6" name="组合7" title=""/>
          <p:cNvGrpSpPr/>
          <p:nvPr/>
        </p:nvGrpSpPr>
        <p:grpSpPr>
          <a:xfrm>
            <a:off x="4961392" y="4618895"/>
            <a:ext cx="6895248" cy="1823187"/>
            <a:chExt cx="6895248" cy="1823187"/>
          </a:xfrm>
        </p:grpSpPr>
        <p:sp>
          <p:nvSpPr>
            <p:cNvPr id="27" name="形状8"/>
            <p:cNvSpPr txBox="1"/>
            <p:nvPr/>
          </p:nvSpPr>
          <p:spPr>
            <a:xfrm>
              <a:off x="0" y="34290"/>
              <a:ext cx="6895248" cy="17645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7"/>
            <p:cNvSpPr txBox="1"/>
            <p:nvPr/>
          </p:nvSpPr>
          <p:spPr>
            <a:xfrm>
              <a:off x="26670" y="0"/>
              <a:ext cx="6841273" cy="1823187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    以</a:t>
              </a:r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教育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为主，包括哲学、历史、政治、经济、艺术、宗教等方面，反映当时社会的政治生活情况以及孔子和他的弟子们的</a:t>
              </a:r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人格修养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、</a:t>
              </a:r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治学态度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和</a:t>
              </a:r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处世方法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等。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20" grpId="0" animBg="1"/>
      <p:bldP spid="23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明确字音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639616" y="322369"/>
            <a:ext cx="9121013" cy="680293"/>
            <a:chExt cx="9121013" cy="680293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9121013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9067038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根据下面字词，背出相关语录，读准字音。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1" name="图片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9" y="4830755"/>
            <a:ext cx="812800" cy="81280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89" y="5733256"/>
            <a:ext cx="812800" cy="812800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693" y="3025755"/>
            <a:ext cx="812800" cy="812800"/>
          </a:xfrm>
          <a:prstGeom prst="rect">
            <a:avLst/>
          </a:prstGeom>
        </p:spPr>
      </p:pic>
      <p:pic>
        <p:nvPicPr>
          <p:cNvPr id="14" name="图片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0493" y="3928255"/>
            <a:ext cx="812800" cy="812800"/>
          </a:xfrm>
          <a:prstGeom prst="rect">
            <a:avLst/>
          </a:prstGeom>
        </p:spPr>
      </p:pic>
      <p:pic>
        <p:nvPicPr>
          <p:cNvPr id="15" name="图片7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693" y="5733256"/>
            <a:ext cx="812800" cy="812800"/>
          </a:xfrm>
          <a:prstGeom prst="rect">
            <a:avLst/>
          </a:prstGeom>
        </p:spPr>
      </p:pic>
      <p:pic>
        <p:nvPicPr>
          <p:cNvPr id="16" name="图片8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9687" y="4830755"/>
            <a:ext cx="812800" cy="812800"/>
          </a:xfrm>
          <a:prstGeom prst="rect">
            <a:avLst/>
          </a:prstGeom>
        </p:spPr>
      </p:pic>
      <p:pic>
        <p:nvPicPr>
          <p:cNvPr id="17" name="图片9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289" y="1220755"/>
            <a:ext cx="812800" cy="812800"/>
          </a:xfrm>
          <a:prstGeom prst="rect">
            <a:avLst/>
          </a:prstGeom>
        </p:spPr>
      </p:pic>
      <p:pic>
        <p:nvPicPr>
          <p:cNvPr id="18" name="图片10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7693" y="4830755"/>
            <a:ext cx="812800" cy="812800"/>
          </a:xfrm>
          <a:prstGeom prst="rect">
            <a:avLst/>
          </a:prstGeom>
        </p:spPr>
      </p:pic>
      <p:pic>
        <p:nvPicPr>
          <p:cNvPr id="19" name="图片11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289" y="3928255"/>
            <a:ext cx="812800" cy="812800"/>
          </a:xfrm>
          <a:prstGeom prst="rect">
            <a:avLst/>
          </a:prstGeom>
        </p:spPr>
      </p:pic>
      <p:pic>
        <p:nvPicPr>
          <p:cNvPr id="20" name="图片12" title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957" y="3928255"/>
            <a:ext cx="812800" cy="812800"/>
          </a:xfrm>
          <a:prstGeom prst="rect">
            <a:avLst/>
          </a:prstGeom>
        </p:spPr>
      </p:pic>
      <p:pic>
        <p:nvPicPr>
          <p:cNvPr id="21" name="图片13" title="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1453" y="3928255"/>
            <a:ext cx="812800" cy="812800"/>
          </a:xfrm>
          <a:prstGeom prst="rect">
            <a:avLst/>
          </a:prstGeom>
        </p:spPr>
      </p:pic>
      <p:pic>
        <p:nvPicPr>
          <p:cNvPr id="22" name="图片14" title="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89" y="2123255"/>
            <a:ext cx="812800" cy="812800"/>
          </a:xfrm>
          <a:prstGeom prst="rect">
            <a:avLst/>
          </a:prstGeom>
        </p:spPr>
      </p:pic>
      <p:pic>
        <p:nvPicPr>
          <p:cNvPr id="23" name="图片15" title="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7693" y="2123255"/>
            <a:ext cx="812800" cy="812800"/>
          </a:xfrm>
          <a:prstGeom prst="rect">
            <a:avLst/>
          </a:prstGeom>
        </p:spPr>
      </p:pic>
      <p:pic>
        <p:nvPicPr>
          <p:cNvPr id="24" name="图片16" title="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7693" y="3928255"/>
            <a:ext cx="812800" cy="812800"/>
          </a:xfrm>
          <a:prstGeom prst="rect">
            <a:avLst/>
          </a:prstGeom>
        </p:spPr>
      </p:pic>
      <p:pic>
        <p:nvPicPr>
          <p:cNvPr id="25" name="图片17" title="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7693" y="1220755"/>
            <a:ext cx="812800" cy="812800"/>
          </a:xfrm>
          <a:prstGeom prst="rect">
            <a:avLst/>
          </a:prstGeom>
        </p:spPr>
      </p:pic>
      <p:pic>
        <p:nvPicPr>
          <p:cNvPr id="26" name="图片18" title="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6957" y="1220755"/>
            <a:ext cx="812800" cy="812800"/>
          </a:xfrm>
          <a:prstGeom prst="rect">
            <a:avLst/>
          </a:prstGeom>
        </p:spPr>
      </p:pic>
      <p:pic>
        <p:nvPicPr>
          <p:cNvPr id="27" name="图片19" title="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8289" y="3025755"/>
            <a:ext cx="812800" cy="812800"/>
          </a:xfrm>
          <a:prstGeom prst="rect">
            <a:avLst/>
          </a:prstGeom>
        </p:spPr>
      </p:pic>
      <p:pic>
        <p:nvPicPr>
          <p:cNvPr id="28" name="图片20" title="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9687" y="5733256"/>
            <a:ext cx="812800" cy="812800"/>
          </a:xfrm>
          <a:prstGeom prst="rect">
            <a:avLst/>
          </a:prstGeom>
        </p:spPr>
      </p:pic>
      <p:pic>
        <p:nvPicPr>
          <p:cNvPr id="29" name="图片21" title="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1089" y="4830755"/>
            <a:ext cx="812800" cy="812800"/>
          </a:xfrm>
          <a:prstGeom prst="rect">
            <a:avLst/>
          </a:prstGeom>
        </p:spPr>
      </p:pic>
      <p:grpSp>
        <p:nvGrpSpPr>
          <p:cNvPr id="30" name="组合3" title=""/>
          <p:cNvGrpSpPr/>
          <p:nvPr/>
        </p:nvGrpSpPr>
        <p:grpSpPr>
          <a:xfrm>
            <a:off x="1921104" y="1256923"/>
            <a:ext cx="2734736" cy="761925"/>
            <a:chExt cx="2734736" cy="761925"/>
          </a:xfrm>
        </p:grpSpPr>
        <p:sp>
          <p:nvSpPr>
            <p:cNvPr id="31" name="形状4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2" name="文本3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lún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3" name="组合4" title=""/>
          <p:cNvGrpSpPr/>
          <p:nvPr/>
        </p:nvGrpSpPr>
        <p:grpSpPr>
          <a:xfrm>
            <a:off x="1080227" y="2204138"/>
            <a:ext cx="2734736" cy="761925"/>
            <a:chExt cx="2734736" cy="761925"/>
          </a:xfrm>
        </p:grpSpPr>
        <p:sp>
          <p:nvSpPr>
            <p:cNvPr id="34" name="形状5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5" name="文本4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yuè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6" name="组合5" title=""/>
          <p:cNvGrpSpPr/>
          <p:nvPr/>
        </p:nvGrpSpPr>
        <p:grpSpPr>
          <a:xfrm>
            <a:off x="1080227" y="3049051"/>
            <a:ext cx="2734736" cy="761925"/>
            <a:chExt cx="2734736" cy="761925"/>
          </a:xfrm>
        </p:grpSpPr>
        <p:sp>
          <p:nvSpPr>
            <p:cNvPr id="37" name="形状6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8" name="文本5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yùn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9" name="组合6" title=""/>
          <p:cNvGrpSpPr/>
          <p:nvPr/>
        </p:nvGrpSpPr>
        <p:grpSpPr>
          <a:xfrm>
            <a:off x="1921104" y="3951551"/>
            <a:ext cx="2734736" cy="761925"/>
            <a:chExt cx="2734736" cy="761925"/>
          </a:xfrm>
        </p:grpSpPr>
        <p:sp>
          <p:nvSpPr>
            <p:cNvPr id="40" name="形状7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1" name="文本6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xǐng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2" name="组合7" title=""/>
          <p:cNvGrpSpPr/>
          <p:nvPr/>
        </p:nvGrpSpPr>
        <p:grpSpPr>
          <a:xfrm>
            <a:off x="1921104" y="4852514"/>
            <a:ext cx="2734736" cy="761925"/>
            <a:chExt cx="2734736" cy="761925"/>
          </a:xfrm>
        </p:grpSpPr>
        <p:sp>
          <p:nvSpPr>
            <p:cNvPr id="43" name="形状8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4" name="文本7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zēng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5" name="组合8" title=""/>
          <p:cNvGrpSpPr/>
          <p:nvPr/>
        </p:nvGrpSpPr>
        <p:grpSpPr>
          <a:xfrm>
            <a:off x="1098657" y="5756553"/>
            <a:ext cx="2734736" cy="761925"/>
            <a:chExt cx="2734736" cy="761925"/>
          </a:xfrm>
        </p:grpSpPr>
        <p:sp>
          <p:nvSpPr>
            <p:cNvPr id="46" name="形状9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7" name="文本8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chuán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8" name="组合9" title=""/>
          <p:cNvGrpSpPr/>
          <p:nvPr/>
        </p:nvGrpSpPr>
        <p:grpSpPr>
          <a:xfrm>
            <a:off x="6474648" y="1244051"/>
            <a:ext cx="2734736" cy="761925"/>
            <a:chExt cx="2734736" cy="761925"/>
          </a:xfrm>
        </p:grpSpPr>
        <p:sp>
          <p:nvSpPr>
            <p:cNvPr id="49" name="形状10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0" name="文本9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yú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1" name="组合10" title=""/>
          <p:cNvGrpSpPr/>
          <p:nvPr/>
        </p:nvGrpSpPr>
        <p:grpSpPr>
          <a:xfrm>
            <a:off x="6474648" y="2146551"/>
            <a:ext cx="2734736" cy="761925"/>
            <a:chExt cx="2734736" cy="761925"/>
          </a:xfrm>
        </p:grpSpPr>
        <p:sp>
          <p:nvSpPr>
            <p:cNvPr id="52" name="形状11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3" name="文本10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wǎng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4" name="组合11" title=""/>
          <p:cNvGrpSpPr/>
          <p:nvPr/>
        </p:nvGrpSpPr>
        <p:grpSpPr>
          <a:xfrm>
            <a:off x="6474648" y="3049051"/>
            <a:ext cx="2734736" cy="761925"/>
            <a:chExt cx="2734736" cy="761925"/>
          </a:xfrm>
        </p:grpSpPr>
        <p:sp>
          <p:nvSpPr>
            <p:cNvPr id="55" name="形状12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6" name="文本11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dài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7" name="组合12" title=""/>
          <p:cNvGrpSpPr/>
          <p:nvPr/>
        </p:nvGrpSpPr>
        <p:grpSpPr>
          <a:xfrm>
            <a:off x="8167664" y="3951551"/>
            <a:ext cx="2734736" cy="761925"/>
            <a:chExt cx="2734736" cy="761925"/>
          </a:xfrm>
        </p:grpSpPr>
        <p:sp>
          <p:nvSpPr>
            <p:cNvPr id="58" name="形状13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59" name="文本12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dān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60" name="组合13" title=""/>
          <p:cNvGrpSpPr/>
          <p:nvPr/>
        </p:nvGrpSpPr>
        <p:grpSpPr>
          <a:xfrm>
            <a:off x="7354864" y="4852514"/>
            <a:ext cx="2734736" cy="761925"/>
            <a:chExt cx="2734736" cy="761925"/>
          </a:xfrm>
        </p:grpSpPr>
        <p:sp>
          <p:nvSpPr>
            <p:cNvPr id="61" name="形状14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62" name="文本13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gōng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63" name="组合14" title=""/>
          <p:cNvGrpSpPr/>
          <p:nvPr/>
        </p:nvGrpSpPr>
        <p:grpSpPr>
          <a:xfrm>
            <a:off x="7354864" y="5756553"/>
            <a:ext cx="2734736" cy="761925"/>
            <a:chExt cx="2734736" cy="761925"/>
          </a:xfrm>
        </p:grpSpPr>
        <p:sp>
          <p:nvSpPr>
            <p:cNvPr id="64" name="形状15"/>
            <p:cNvSpPr txBox="1"/>
            <p:nvPr/>
          </p:nvSpPr>
          <p:spPr>
            <a:xfrm>
              <a:off x="0" y="34290"/>
              <a:ext cx="2734736" cy="69762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65" name="文本14"/>
            <p:cNvSpPr txBox="1"/>
            <p:nvPr/>
          </p:nvSpPr>
          <p:spPr>
            <a:xfrm>
              <a:off x="26670" y="0"/>
              <a:ext cx="2680761" cy="761925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7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dǔ</a:t>
              </a:r>
              <a:endParaRPr lang="zh-CN" altLang="en-US" sz="3735" b="0" i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36" grpId="0" animBg="1"/>
      <p:bldP spid="39" grpId="0" animBg="1"/>
      <p:bldP spid="42" grpId="0" animBg="1"/>
      <p:bldP spid="45" grpId="0" animBg="1"/>
      <p:bldP spid="48" grpId="0" animBg="1"/>
      <p:bldP spid="51" grpId="0" animBg="1"/>
      <p:bldP spid="54" grpId="0" animBg="1"/>
      <p:bldP spid="57" grpId="0" animBg="1"/>
      <p:bldP spid="60" grpId="0" animBg="1"/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再读文本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239349" y="994443"/>
            <a:ext cx="11617291" cy="495300"/>
            <a:chExt cx="11617291" cy="495300"/>
          </a:xfrm>
        </p:grpSpPr>
        <p:sp>
          <p:nvSpPr>
            <p:cNvPr id="9" name="形状3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子曰：“学而时习之，不亦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说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乎？有朋自远方来，不亦乐乎？人不知而不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愠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，不亦君子乎？”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239349" y="1434638"/>
            <a:ext cx="11617291" cy="495300"/>
            <a:chExt cx="11617291" cy="495300"/>
          </a:xfrm>
        </p:grpSpPr>
        <p:sp>
          <p:nvSpPr>
            <p:cNvPr id="12" name="形状4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曾子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曰：“吾日三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省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吾身：为人谋而不忠乎？与朋友交而不信乎？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传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不习乎？”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239349" y="1874833"/>
            <a:ext cx="11617291" cy="800100"/>
            <a:chExt cx="11617291" cy="800100"/>
          </a:xfrm>
        </p:grpSpPr>
        <p:sp>
          <p:nvSpPr>
            <p:cNvPr id="15" name="形状5"/>
            <p:cNvSpPr txBox="1"/>
            <p:nvPr/>
          </p:nvSpPr>
          <p:spPr>
            <a:xfrm>
              <a:off x="0" y="34290"/>
              <a:ext cx="11617291" cy="738664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70" y="0"/>
              <a:ext cx="11563316" cy="8001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子曰：“吾十有五而志于学，三十而立，四十而不惑，五十而知天命，六十而耳顺，七十而从心所欲，不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逾矩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7" name="组合5" title=""/>
          <p:cNvGrpSpPr/>
          <p:nvPr/>
        </p:nvGrpSpPr>
        <p:grpSpPr>
          <a:xfrm>
            <a:off x="239349" y="2622805"/>
            <a:ext cx="11617291" cy="495300"/>
            <a:chExt cx="11617291" cy="495300"/>
          </a:xfrm>
        </p:grpSpPr>
        <p:sp>
          <p:nvSpPr>
            <p:cNvPr id="18" name="形状6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子曰:“温故而知新，可以为师矣。”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0" name="组合6" title=""/>
          <p:cNvGrpSpPr/>
          <p:nvPr/>
        </p:nvGrpSpPr>
        <p:grpSpPr>
          <a:xfrm>
            <a:off x="239349" y="3062999"/>
            <a:ext cx="11617291" cy="495300"/>
            <a:chExt cx="11617291" cy="495300"/>
          </a:xfrm>
        </p:grpSpPr>
        <p:sp>
          <p:nvSpPr>
            <p:cNvPr id="21" name="形状7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子曰：“学而不思则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罔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，思而不学则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殆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3" name="组合7" title=""/>
          <p:cNvGrpSpPr/>
          <p:nvPr/>
        </p:nvGrpSpPr>
        <p:grpSpPr>
          <a:xfrm>
            <a:off x="239349" y="3503194"/>
            <a:ext cx="11617291" cy="800100"/>
            <a:chExt cx="11617291" cy="800100"/>
          </a:xfrm>
        </p:grpSpPr>
        <p:sp>
          <p:nvSpPr>
            <p:cNvPr id="24" name="形状8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26670" y="0"/>
              <a:ext cx="11563316" cy="8001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子曰：“贤哉，回也！一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箪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食，一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瓢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饮，在陋巷，人不堪其忧，回也不改其乐。贤哉，回也！”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6" name="组合8" title=""/>
          <p:cNvGrpSpPr/>
          <p:nvPr/>
        </p:nvGrpSpPr>
        <p:grpSpPr>
          <a:xfrm>
            <a:off x="239349" y="3943389"/>
            <a:ext cx="11617291" cy="495300"/>
            <a:chExt cx="11617291" cy="495300"/>
          </a:xfrm>
        </p:grpSpPr>
        <p:sp>
          <p:nvSpPr>
            <p:cNvPr id="27" name="形状9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28" name="文本8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子曰：“知之者不如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好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之者，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好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之者不如乐之者。”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9" name="组合9" title=""/>
          <p:cNvGrpSpPr/>
          <p:nvPr/>
        </p:nvGrpSpPr>
        <p:grpSpPr>
          <a:xfrm>
            <a:off x="239349" y="4383583"/>
            <a:ext cx="11617291" cy="495300"/>
            <a:chExt cx="11617291" cy="495300"/>
          </a:xfrm>
        </p:grpSpPr>
        <p:sp>
          <p:nvSpPr>
            <p:cNvPr id="30" name="形状10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1" name="文本9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子曰：“饭疏食，饮水，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曲肱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而枕之，乐亦在其中矣。不义而富且贵，于我如浮云。”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2" name="组合10" title=""/>
          <p:cNvGrpSpPr/>
          <p:nvPr/>
        </p:nvGrpSpPr>
        <p:grpSpPr>
          <a:xfrm>
            <a:off x="239349" y="4823778"/>
            <a:ext cx="11617291" cy="495300"/>
            <a:chExt cx="11617291" cy="495300"/>
          </a:xfrm>
        </p:grpSpPr>
        <p:sp>
          <p:nvSpPr>
            <p:cNvPr id="33" name="形状11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4" name="文本10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子曰：“三人行，必有我师焉。择其善者而从之，其不善者而改之。”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5" name="组合11" title=""/>
          <p:cNvGrpSpPr/>
          <p:nvPr/>
        </p:nvGrpSpPr>
        <p:grpSpPr>
          <a:xfrm>
            <a:off x="239349" y="5263973"/>
            <a:ext cx="11617291" cy="495300"/>
            <a:chExt cx="11617291" cy="495300"/>
          </a:xfrm>
        </p:grpSpPr>
        <p:sp>
          <p:nvSpPr>
            <p:cNvPr id="36" name="形状12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37" name="文本11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子在川上曰：“逝者如斯夫，不舍昼夜。”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8" name="组合12" title=""/>
          <p:cNvGrpSpPr/>
          <p:nvPr/>
        </p:nvGrpSpPr>
        <p:grpSpPr>
          <a:xfrm>
            <a:off x="239349" y="5704167"/>
            <a:ext cx="11617291" cy="495300"/>
            <a:chExt cx="11617291" cy="495300"/>
          </a:xfrm>
        </p:grpSpPr>
        <p:sp>
          <p:nvSpPr>
            <p:cNvPr id="39" name="形状13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0" name="文本12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子曰：“三军可夺帅也，匹夫不可夺志也。”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1" name="组合13" title=""/>
          <p:cNvGrpSpPr/>
          <p:nvPr/>
        </p:nvGrpSpPr>
        <p:grpSpPr>
          <a:xfrm>
            <a:off x="239349" y="6144361"/>
            <a:ext cx="11617291" cy="495300"/>
            <a:chExt cx="11617291" cy="495300"/>
          </a:xfrm>
        </p:grpSpPr>
        <p:sp>
          <p:nvSpPr>
            <p:cNvPr id="42" name="形状14"/>
            <p:cNvSpPr txBox="1"/>
            <p:nvPr/>
          </p:nvSpPr>
          <p:spPr>
            <a:xfrm>
              <a:off x="0" y="34290"/>
              <a:ext cx="11617291" cy="430887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3" name="文本13"/>
            <p:cNvSpPr txBox="1"/>
            <p:nvPr/>
          </p:nvSpPr>
          <p:spPr>
            <a:xfrm>
              <a:off x="26670" y="0"/>
              <a:ext cx="11563316" cy="49530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子夏曰：“博学而</a:t>
              </a:r>
              <a:r>
                <a:rPr lang="zh-CN" altLang="en-US" sz="2135" b="0" i="0">
                  <a:solidFill>
                    <a:srgbClr val="FF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笃</a:t>
              </a:r>
              <a:r>
                <a:rPr lang="zh-CN" altLang="en-US" sz="2135" b="0" i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志，切问而近思，仁在其中矣。”</a:t>
              </a:r>
              <a:endParaRPr lang="zh-CN" altLang="en-US" sz="2135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4" name="组合14" title=""/>
          <p:cNvGrpSpPr/>
          <p:nvPr/>
        </p:nvGrpSpPr>
        <p:grpSpPr>
          <a:xfrm>
            <a:off x="2639616" y="282879"/>
            <a:ext cx="9121013" cy="680293"/>
            <a:chExt cx="9121013" cy="680293"/>
          </a:xfrm>
        </p:grpSpPr>
        <p:sp>
          <p:nvSpPr>
            <p:cNvPr id="45" name="形状15"/>
            <p:cNvSpPr txBox="1"/>
            <p:nvPr/>
          </p:nvSpPr>
          <p:spPr>
            <a:xfrm>
              <a:off x="0" y="34290"/>
              <a:ext cx="9121013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6" name="文本14"/>
            <p:cNvSpPr txBox="1"/>
            <p:nvPr/>
          </p:nvSpPr>
          <p:spPr>
            <a:xfrm>
              <a:off x="26670" y="0"/>
              <a:ext cx="9067038" cy="68029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齐读课文，注释下面黄色字音的读音。</a:t>
              </a:r>
              <a:endParaRPr lang="zh-CN" altLang="en-US" sz="3200" b="0" i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9349" y="238504"/>
            <a:ext cx="2208245" cy="694219"/>
            <a:chExt cx="2208245" cy="694219"/>
          </a:xfrm>
        </p:grpSpPr>
        <p:sp>
          <p:nvSpPr>
            <p:cNvPr id="3" name="形状2"/>
            <p:cNvSpPr txBox="1"/>
            <p:nvPr/>
          </p:nvSpPr>
          <p:spPr>
            <a:xfrm>
              <a:off x="0" y="118155"/>
              <a:ext cx="2208245" cy="57606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6670" y="0"/>
              <a:ext cx="2154270" cy="680293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algn="ctr"/>
              <a:r>
                <a:rPr lang="zh-CN" altLang="en-US" sz="3200" b="0" i="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文本释义</a:t>
              </a:r>
              <a:endParaRPr lang="zh-CN" altLang="en-US" sz="3200" b="0" i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43339" y="260648"/>
            <a:ext cx="240027" cy="240027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2639616" y="302623"/>
            <a:ext cx="9313035" cy="1006843"/>
            <a:chExt cx="9313035" cy="1006843"/>
          </a:xfrm>
        </p:grpSpPr>
        <p:sp>
          <p:nvSpPr>
            <p:cNvPr id="7" name="形状3"/>
            <p:cNvSpPr txBox="1"/>
            <p:nvPr/>
          </p:nvSpPr>
          <p:spPr>
            <a:xfrm>
              <a:off x="0" y="34290"/>
              <a:ext cx="9313035" cy="943848"/>
            </a:xfrm>
            <a:prstGeom prst="rect">
              <a:avLst/>
            </a:prstGeom>
            <a:solidFill>
              <a:srgbClr val="F2F2F2">
                <a:alpha val="18823"/>
              </a:srgbClr>
            </a:solidFill>
            <a:ln w="25400">
              <a:solidFill>
                <a:srgbClr val="BFBFB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26670" y="0"/>
              <a:ext cx="9259060" cy="100684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子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曰：“学而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时习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之，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不亦说乎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？有朋自远方来，不亦乐乎？人不知而不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愠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，不亦</a:t>
              </a:r>
              <a:r>
                <a:rPr lang="zh-CN" altLang="en-US" sz="2665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君子</a:t>
              </a:r>
              <a:r>
                <a:rPr lang="zh-CN" altLang="en-US" sz="2665" b="0" i="0">
                  <a:solidFill>
                    <a:srgbClr val="FFFFFF"/>
                  </a:solidFill>
                  <a:latin typeface="楷体" panose="02010609060101010101" charset="-122"/>
                  <a:ea typeface="楷体" panose="02010609060101010101" charset="-122"/>
                </a:rPr>
                <a:t>乎？”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（《学而》）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2656580" y="1306473"/>
            <a:ext cx="9296071" cy="2639530"/>
            <a:chExt cx="9296071" cy="2639530"/>
          </a:xfrm>
        </p:grpSpPr>
        <p:sp>
          <p:nvSpPr>
            <p:cNvPr id="10" name="形状4"/>
            <p:cNvSpPr txBox="1"/>
            <p:nvPr/>
          </p:nvSpPr>
          <p:spPr>
            <a:xfrm>
              <a:off x="0" y="34290"/>
              <a:ext cx="9296071" cy="258532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/>
              </a:solidFill>
              <a:prstDash val="solid"/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26670" y="0"/>
              <a:ext cx="9242096" cy="2639530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［子］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古代对男子的尊称，这里指孔子。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［时习］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按时温习。时，按时。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［不亦说乎］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不是很愉快吗？不亦……乎，常用于表示委婉的反问。说，同“悦”，愉快。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［愠］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生气，恼怒。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  <a:p>
              <a:pPr marL="0" algn="l"/>
              <a:r>
                <a:rPr lang="zh-CN" altLang="en-US" sz="2665" b="0" i="0">
                  <a:solidFill>
                    <a:srgbClr val="FFFF00"/>
                  </a:solidFill>
                  <a:latin typeface="仿宋" panose="02010609060101010101" charset="-122"/>
                  <a:ea typeface="仿宋" panose="02010609060101010101" charset="-122"/>
                </a:rPr>
                <a:t>［君子］</a:t>
              </a:r>
              <a:r>
                <a:rPr lang="zh-CN" altLang="en-US" sz="2665" b="0" i="0">
                  <a:solidFill>
                    <a:srgbClr val="FFFFFF"/>
                  </a:solidFill>
                  <a:latin typeface="仿宋" panose="02010609060101010101" charset="-122"/>
                  <a:ea typeface="仿宋" panose="02010609060101010101" charset="-122"/>
                </a:rPr>
                <a:t>指有才德的人。</a:t>
              </a:r>
              <a:endParaRPr lang="zh-CN" altLang="en-US" sz="2665" b="0" i="0">
                <a:solidFill>
                  <a:srgbClr val="FFFFFF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80" y="4081087"/>
            <a:ext cx="621848" cy="621848"/>
          </a:xfrm>
          <a:prstGeom prst="rect">
            <a:avLst/>
          </a:prstGeom>
        </p:spPr>
      </p:pic>
      <p:grpSp>
        <p:nvGrpSpPr>
          <p:cNvPr id="13" name="组合4" title=""/>
          <p:cNvGrpSpPr/>
          <p:nvPr/>
        </p:nvGrpSpPr>
        <p:grpSpPr>
          <a:xfrm>
            <a:off x="3278427" y="3960706"/>
            <a:ext cx="8674223" cy="2149673"/>
            <a:chExt cx="8674223" cy="2149673"/>
          </a:xfrm>
        </p:grpSpPr>
        <p:sp>
          <p:nvSpPr>
            <p:cNvPr id="14" name="形状5"/>
            <p:cNvSpPr txBox="1"/>
            <p:nvPr/>
          </p:nvSpPr>
          <p:spPr>
            <a:xfrm>
              <a:off x="0" y="34290"/>
              <a:ext cx="8674223" cy="20928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wrap="square" rtlCol="0"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26670" y="0"/>
              <a:ext cx="8620248" cy="2149673"/>
            </a:xfrm>
            <a:prstGeom prst="rect">
              <a:avLst/>
            </a:prstGeom>
            <a:noFill/>
          </p:spPr>
          <p:txBody>
            <a:bodyPr wrap="square" rtlCol="0" anchor="t"/>
            <a:lstStyle/>
            <a:p>
              <a:pPr marL="0" algn="l"/>
              <a:r>
                <a:rPr lang="zh-CN" altLang="en-US" sz="3200" b="0" i="0">
                  <a:solidFill>
                    <a:srgbClr val="FFFF00"/>
                  </a:solidFill>
                  <a:latin typeface="楷体" panose="02010609060101010101" charset="-122"/>
                  <a:ea typeface="楷体" panose="02010609060101010101" charset="-122"/>
                </a:rPr>
                <a:t>    孔子说：“学习了，然后按时温习，不是很愉快吗？有志同道合的人从远方来，不也很快乐吗？人家不了解我，并不因此恼怒，不也是有才德的人吗？”</a:t>
              </a:r>
              <a:endParaRPr lang="zh-CN" altLang="en-US" sz="3200" b="0" i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6" name="图片2" title=""/>
          <p:cNvPicPr>
            <a:picLocks noChangeAspect="1"/>
          </p:cNvPicPr>
          <p:nvPr/>
        </p:nvPicPr>
        <p:blipFill>
          <a:blip r:embed="rId3"/>
          <a:srcRect l="5600" t="7199" r="54200" b="2000"/>
          <a:stretch>
            <a:fillRect/>
          </a:stretch>
        </p:blipFill>
        <p:spPr>
          <a:xfrm>
            <a:off x="269655" y="1280761"/>
            <a:ext cx="2058685" cy="46392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DU5YWEzNTNmYzM5NmMzMzE2MzdhOTNkNzFmNGE5NWQifQ==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学科网</Company>
  <Paragraphs>356</Paragraphs>
  <Slides>40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baseType="lpstr" size="49">
      <vt:lpstr>Arial</vt:lpstr>
      <vt:lpstr>等线 Light</vt:lpstr>
      <vt:lpstr>等线</vt:lpstr>
      <vt:lpstr>黑体</vt:lpstr>
      <vt:lpstr>楷体</vt:lpstr>
      <vt:lpstr>隶书</vt:lpstr>
      <vt:lpstr>宋体</vt:lpstr>
      <vt:lpstr>仿宋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Java</Application>
  <AppVersion>23.0300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rbm.xkw.com</dc:creator>
  <cp:revision>1</cp:revision>
  <cp:lastPrinted>2024-07-20T23:58:36.778</cp:lastPrinted>
  <dcterms:created xsi:type="dcterms:W3CDTF">2024-07-20T23:58:36Z</dcterms:created>
  <dcterms:modified xsi:type="dcterms:W3CDTF">2024-07-20T15:58:36Z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