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76" r:id="rId3"/>
    <p:sldId id="287" r:id="rId5"/>
    <p:sldId id="268" r:id="rId6"/>
    <p:sldId id="258" r:id="rId7"/>
    <p:sldId id="288" r:id="rId8"/>
    <p:sldId id="290" r:id="rId9"/>
    <p:sldId id="291" r:id="rId10"/>
    <p:sldId id="294" r:id="rId11"/>
    <p:sldId id="292" r:id="rId12"/>
    <p:sldId id="298" r:id="rId13"/>
    <p:sldId id="295" r:id="rId14"/>
    <p:sldId id="296" r:id="rId15"/>
  </p:sldIdLst>
  <p:sldSz cx="9144000" cy="5143500" type="screen16x9"/>
  <p:notesSz cx="6858000" cy="9144000"/>
  <p:embeddedFontLst>
    <p:embeddedFont>
      <p:font typeface="微软雅黑" panose="020B0503020204020204" charset="-122"/>
      <p:regular r:id="rId20"/>
    </p:embeddedFont>
    <p:embeddedFont>
      <p:font typeface="等线" panose="02010600030101010101" charset="-122"/>
      <p:regular r:id="rId21"/>
    </p:embeddedFont>
    <p:embeddedFont>
      <p:font typeface="Calibri" panose="020F0502020204030204" charset="0"/>
      <p:regular r:id="rId22"/>
      <p:bold r:id="rId23"/>
      <p:italic r:id="rId24"/>
      <p:boldItalic r:id="rId25"/>
    </p:embeddedFont>
    <p:embeddedFont>
      <p:font typeface="华文中宋" panose="02010600040101010101" charset="-122"/>
      <p:regular r:id="rId26"/>
    </p:embeddedFont>
    <p:embeddedFont>
      <p:font typeface="华文楷体" panose="02010600040101010101" charset="-122"/>
      <p:regular r:id="rId27"/>
    </p:embeddedFont>
    <p:embeddedFont>
      <p:font typeface="方正舒体" panose="02010601030101010101" charset="-122"/>
      <p:regular r:id="rId28"/>
    </p:embeddedFont>
    <p:embeddedFont>
      <p:font typeface="凤箫声动鱼龙舞" panose="02010600010101010101" charset="-122"/>
      <p:regular r:id="rId29"/>
    </p:embeddedFont>
    <p:embeddedFont>
      <p:font typeface="黑体" panose="02010609060101010101" pitchFamily="2" charset="-122"/>
      <p:regular r:id="rId30"/>
    </p:embeddedFont>
    <p:embeddedFont>
      <p:font typeface="汉仪大黑简" panose="02010600000101010101" charset="-122"/>
      <p:regular r:id="rId31"/>
    </p:embeddedFont>
    <p:embeddedFont>
      <p:font typeface="华文宋体" panose="02010600040101010101" charset="-122"/>
      <p:regular r:id="rId32"/>
    </p:embeddedFont>
    <p:embeddedFont>
      <p:font typeface="华文行楷" panose="02010800040101010101" charset="-122"/>
      <p:regular r:id="rId33"/>
    </p:embeddedFont>
    <p:embeddedFont>
      <p:font typeface="楷体" panose="02010609060101010101" charset="-122"/>
      <p:regular r:id="rId34"/>
    </p:embeddedFont>
  </p:embeddedFontLst>
  <p:custDataLst>
    <p:tags r:id="rId35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FF7C80"/>
    <a:srgbClr val="FF9999"/>
    <a:srgbClr val="E4ACBA"/>
    <a:srgbClr val="E3939D"/>
    <a:srgbClr val="404040"/>
    <a:srgbClr val="F6F4F4"/>
    <a:srgbClr val="72202A"/>
    <a:srgbClr val="1311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90" y="306"/>
      </p:cViewPr>
      <p:guideLst>
        <p:guide orient="horz" pos="2187"/>
        <p:guide pos="3836"/>
        <p:guide orient="horz" pos="1598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gs" Target="tags/tag5.xml"/><Relationship Id="rId34" Type="http://schemas.openxmlformats.org/officeDocument/2006/relationships/font" Target="fonts/font15.fntdata"/><Relationship Id="rId33" Type="http://schemas.openxmlformats.org/officeDocument/2006/relationships/font" Target="fonts/font14.fntdata"/><Relationship Id="rId32" Type="http://schemas.openxmlformats.org/officeDocument/2006/relationships/font" Target="fonts/font13.fntdata"/><Relationship Id="rId31" Type="http://schemas.openxmlformats.org/officeDocument/2006/relationships/font" Target="fonts/font12.fntdata"/><Relationship Id="rId30" Type="http://schemas.openxmlformats.org/officeDocument/2006/relationships/font" Target="fonts/font11.fntdata"/><Relationship Id="rId3" Type="http://schemas.openxmlformats.org/officeDocument/2006/relationships/slide" Target="slides/slide1.xml"/><Relationship Id="rId29" Type="http://schemas.openxmlformats.org/officeDocument/2006/relationships/font" Target="fonts/font10.fntdata"/><Relationship Id="rId28" Type="http://schemas.openxmlformats.org/officeDocument/2006/relationships/font" Target="fonts/font9.fntdata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42FD-3593-4A30-B0A9-E17C0D2597A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BB9B6-6CE3-43E8-B498-5B9A5FEFF2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E7BA9-1FBE-4832-BF6D-A2839B249D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889B-FA8B-4905-8D6C-58055121613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image" Target="../media/image19.jpeg"/><Relationship Id="rId7" Type="http://schemas.openxmlformats.org/officeDocument/2006/relationships/image" Target="../media/image18.jpe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.xml"/><Relationship Id="rId13" Type="http://schemas.openxmlformats.org/officeDocument/2006/relationships/image" Target="../media/image24.jpeg"/><Relationship Id="rId12" Type="http://schemas.openxmlformats.org/officeDocument/2006/relationships/image" Target="../media/image23.jpeg"/><Relationship Id="rId11" Type="http://schemas.openxmlformats.org/officeDocument/2006/relationships/image" Target="../media/image22.jpeg"/><Relationship Id="rId10" Type="http://schemas.openxmlformats.org/officeDocument/2006/relationships/image" Target="../media/image21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_文本框 21"/>
          <p:cNvSpPr txBox="1"/>
          <p:nvPr>
            <p:custDataLst>
              <p:tags r:id="rId1"/>
            </p:custDataLst>
          </p:nvPr>
        </p:nvSpPr>
        <p:spPr>
          <a:xfrm>
            <a:off x="1851025" y="897890"/>
            <a:ext cx="5763895" cy="622300"/>
          </a:xfrm>
          <a:prstGeom prst="rect">
            <a:avLst/>
          </a:prstGeom>
          <a:noFill/>
        </p:spPr>
        <p:txBody>
          <a:bodyPr vert="horz" wrap="square" lIns="68580" tIns="34290" rIns="68580" bIns="34290" rtlCol="0">
            <a:spAutoFit/>
          </a:bodyPr>
          <a:lstStyle/>
          <a:p>
            <a:pPr algn="l"/>
            <a:r>
              <a:rPr lang="zh-CN" altLang="en-US" sz="3600" spc="-300" dirty="0">
                <a:solidFill>
                  <a:schemeClr val="accent2">
                    <a:lumMod val="75000"/>
                  </a:schemeClr>
                </a:solidFill>
                <a:latin typeface="方正舒体" panose="02010601030101010101" charset="-122"/>
                <a:ea typeface="方正舒体" panose="02010601030101010101" charset="-122"/>
                <a:cs typeface="+mn-ea"/>
                <a:sym typeface="+mn-lt"/>
              </a:rPr>
              <a:t>以白求恩为镜，</a:t>
            </a:r>
            <a:r>
              <a:rPr lang="zh-CN" altLang="en-US" sz="3600" spc="-300" dirty="0">
                <a:solidFill>
                  <a:schemeClr val="accent2">
                    <a:lumMod val="75000"/>
                  </a:schemeClr>
                </a:solidFill>
                <a:latin typeface="方正舒体" panose="02010601030101010101" charset="-122"/>
                <a:ea typeface="方正舒体" panose="02010601030101010101" charset="-122"/>
                <a:cs typeface="+mn-ea"/>
                <a:sym typeface="+mn-lt"/>
              </a:rPr>
              <a:t>行人生之舟。</a:t>
            </a:r>
            <a:endParaRPr lang="zh-CN" altLang="en-US" sz="3600" spc="-300" dirty="0">
              <a:solidFill>
                <a:schemeClr val="accent2">
                  <a:lumMod val="75000"/>
                </a:schemeClr>
              </a:solidFill>
              <a:latin typeface="方正舒体" panose="02010601030101010101" charset="-122"/>
              <a:ea typeface="方正舒体" panose="02010601030101010101" charset="-122"/>
              <a:cs typeface="+mn-ea"/>
              <a:sym typeface="+mn-lt"/>
            </a:endParaRPr>
          </a:p>
        </p:txBody>
      </p:sp>
      <p:sp>
        <p:nvSpPr>
          <p:cNvPr id="3" name="PA_文本框 2" descr="7b0a20202020227461726765744d6f64756c65223a202270726f636573734f6e6c696e65466f6e7473220a7d0a"/>
          <p:cNvSpPr txBox="1"/>
          <p:nvPr>
            <p:custDataLst>
              <p:tags r:id="rId2"/>
            </p:custDataLst>
          </p:nvPr>
        </p:nvSpPr>
        <p:spPr>
          <a:xfrm>
            <a:off x="1851025" y="1756410"/>
            <a:ext cx="5570855" cy="17608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凤箫声动鱼龙舞" panose="02010600010101010101" charset="-122"/>
                <a:ea typeface="凤箫声动鱼龙舞" panose="02010600010101010101" charset="-122"/>
                <a:cs typeface="+mn-ea"/>
                <a:sym typeface="+mn-lt"/>
              </a:rPr>
              <a:t>纪念白求恩</a:t>
            </a:r>
            <a:endParaRPr lang="zh-CN" alt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凤箫声动鱼龙舞" panose="02010600010101010101" charset="-122"/>
              <a:ea typeface="凤箫声动鱼龙舞" panose="02010600010101010101" charset="-122"/>
              <a:cs typeface="+mn-ea"/>
              <a:sym typeface="+mn-lt"/>
            </a:endParaRPr>
          </a:p>
          <a:p>
            <a:pPr algn="ctr"/>
            <a:r>
              <a:rPr lang="zh-CN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凤箫声动鱼龙舞" panose="02010600010101010101" charset="-122"/>
                <a:ea typeface="凤箫声动鱼龙舞" panose="02010600010101010101" charset="-122"/>
                <a:cs typeface="+mn-ea"/>
                <a:sym typeface="+mn-lt"/>
              </a:rPr>
              <a:t>毛泽东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凤箫声动鱼龙舞" panose="02010600010101010101" charset="-122"/>
              <a:ea typeface="凤箫声动鱼龙舞" panose="0201060001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09955" y="624840"/>
            <a:ext cx="7522845" cy="5835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作者认为学习白求恩精神有何深刻意义？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20775" y="1712595"/>
            <a:ext cx="710057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indent="0"/>
            <a:r>
              <a:rPr kumimoji="1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一个人能力有大小，但只要有这点精神，就是一个高尚的人，一个纯粹的人，一个有道德的人，一个脱离了低级趣味的人，一个有益于人民的人。</a:t>
            </a:r>
            <a:endParaRPr kumimoji="1" lang="zh-CN" altLang="en-US" sz="32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7585" y="1208405"/>
            <a:ext cx="4572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zh-CN" sz="2000" i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要以白求恩为镜，成为</a:t>
            </a:r>
            <a:r>
              <a:rPr kumimoji="1" lang="en-US" altLang="zh-CN" sz="2000" i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kumimoji="1" lang="zh-CN" altLang="en-US" sz="2000" i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的人</a:t>
            </a:r>
            <a:endParaRPr kumimoji="1" lang="zh-CN" altLang="en-US" sz="2000" i="1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8517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联系现实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63090" y="320675"/>
            <a:ext cx="5667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白求恩共产主义精神的</a:t>
            </a:r>
            <a:r>
              <a:rPr lang="en-US" altLang="zh-CN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行舟者</a:t>
            </a:r>
            <a:r>
              <a:rPr lang="en-US" altLang="zh-CN" sz="28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”</a:t>
            </a:r>
            <a:endParaRPr lang="en-US" altLang="zh-CN" sz="2800" b="1">
              <a:solidFill>
                <a:srgbClr val="0000FF"/>
              </a:solidFill>
              <a:effectLst/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920" y="887095"/>
            <a:ext cx="7630795" cy="1476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r>
              <a:rPr lang="zh-CN" altLang="en-US" sz="180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自1963年以来，我国先后向亚洲、非洲、拉丁美洲、欧洲和大洋洲的67个国家和地区派出援外医疗人员约2.4万人次，累计诊治患者约2.7亿人次，为受援国培训了大批医务人员，留下了一支“不走的中国医疗队”，得到了受援国人民的充分信任和普遍赞扬，促进了受援国医疗卫生事业发展和人民健康水平提高。</a:t>
            </a:r>
            <a:endParaRPr lang="zh-CN" altLang="en-US" sz="1800"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6285" y="2518410"/>
            <a:ext cx="76307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践行和弘扬“不畏艰苦、甘于奉献、救死扶伤、大爱无疆”的精神，是白求恩精神在新时期的延续与升华。</a:t>
            </a:r>
            <a:endParaRPr lang="zh-CN" altLang="en-US" sz="20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30555" y="2914015"/>
            <a:ext cx="7331075" cy="2487295"/>
            <a:chOff x="993" y="4589"/>
            <a:chExt cx="11545" cy="3917"/>
          </a:xfrm>
        </p:grpSpPr>
        <p:pic>
          <p:nvPicPr>
            <p:cNvPr id="7" name="图片 6" descr="千库网_模拟人物小朋友对话框边框_元素编号1313740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93" y="4589"/>
              <a:ext cx="3917" cy="391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4910" y="6091"/>
              <a:ext cx="762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000" b="1">
                  <a:solidFill>
                    <a:srgbClr val="0000FF"/>
                  </a:solidFill>
                  <a:effectLst/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小组分享：当代中学生应当如何以白求恩为镜，弘扬其精神？</a:t>
              </a:r>
              <a:endParaRPr lang="zh-CN" altLang="en-US" sz="2000" b="1">
                <a:solidFill>
                  <a:srgbClr val="0000FF"/>
                </a:solidFill>
                <a:effectLst/>
                <a:latin typeface="黑体" panose="02010609060101010101" pitchFamily="2" charset="-122"/>
                <a:ea typeface="黑体" panose="0201060906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5" grpId="0"/>
      <p:bldP spid="5" grpId="1"/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271645" y="1070610"/>
            <a:ext cx="406463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 fontAlgn="auto">
              <a:lnSpc>
                <a:spcPct val="150000"/>
              </a:lnSpc>
            </a:pPr>
            <a:r>
              <a:rPr lang="en-US" altLang="zh-CN" sz="2800">
                <a:latin typeface="华文行楷" panose="02010800040101010101" charset="-122"/>
                <a:ea typeface="华文行楷" panose="02010800040101010101" charset="-122"/>
              </a:rPr>
              <a:t>  </a:t>
            </a:r>
            <a:r>
              <a:rPr lang="zh-CN" altLang="en-US" sz="2800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无论什么行业、什么身份，我们都应学习白求恩精神，对工作极端负责，对人民极端热忱，对技术精益求精。</a:t>
            </a:r>
            <a:endParaRPr lang="zh-CN" altLang="en-US" sz="3600">
              <a:solidFill>
                <a:srgbClr val="FF0000"/>
              </a:solidFill>
              <a:highlight>
                <a:srgbClr val="FFFF00"/>
              </a:highlight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</p:txBody>
      </p:sp>
      <p:pic>
        <p:nvPicPr>
          <p:cNvPr id="119" name="图片 118"/>
          <p:cNvPicPr/>
          <p:nvPr/>
        </p:nvPicPr>
        <p:blipFill>
          <a:blip r:embed="rId1"/>
          <a:stretch>
            <a:fillRect/>
          </a:stretch>
        </p:blipFill>
        <p:spPr>
          <a:xfrm>
            <a:off x="1120775" y="715645"/>
            <a:ext cx="3106420" cy="4033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72852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课堂总结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3802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作者介绍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  <p:sp>
        <p:nvSpPr>
          <p:cNvPr id="17410" name="Text Box 2"/>
          <p:cNvSpPr/>
          <p:nvPr/>
        </p:nvSpPr>
        <p:spPr>
          <a:xfrm>
            <a:off x="1195070" y="339725"/>
            <a:ext cx="4197350" cy="39649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</a:pPr>
            <a:r>
              <a:rPr sz="16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毛泽东，中国人民的领袖，马克思主义者，伟大的无产阶级革命家、战略家和理论家，中国共产党、中国人民解放军和中华人民共和国的主要缔造者和领导人，诗人，书法家。 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其主要著作收入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《毛泽东选集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》，其他已公开发行的著作有《毛泽东书信选集》、《毛泽东农村调查文集》、《毛泽东新闻工作文选》和《毛泽东诗词选》等。 </a:t>
            </a:r>
            <a:endParaRPr sz="2000" b="1">
              <a:solidFill>
                <a:srgbClr val="0000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7411" name="Picture 3" descr="19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818" y="422275"/>
            <a:ext cx="2884487" cy="40274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/>
          <p:nvPr/>
        </p:nvSpPr>
        <p:spPr>
          <a:xfrm>
            <a:off x="936625" y="273050"/>
            <a:ext cx="5652135" cy="426910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</a:pPr>
            <a:r>
              <a:rPr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白求恩(1890—1939)，国际主义战士、加拿大共产党员、著名的医生。他率领加拿大美国医疗队，于1938年初来到中国，支援中国的抗日战争。他3月底到延安，不久赴晋察冀边区，在那里工作了一年多。</a:t>
            </a: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1939年10月白求恩在涞源摩天岭前线医院医治伤员时，不幸手指感染中毒，由于他坚持工作，肘关节又发生转移性脓疡。于1939年11月12日在河北省唐县逝世。</a:t>
            </a:r>
            <a:endParaRPr sz="2000" b="1">
              <a:solidFill>
                <a:srgbClr val="0000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lvl="0" indent="0">
              <a:lnSpc>
                <a:spcPct val="140000"/>
              </a:lnSpc>
            </a:pPr>
            <a:r>
              <a:rPr sz="20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白求恩逝世一个月后的12月21日，毛泽东同志写下了《纪念白求恩》这篇文章。</a:t>
            </a:r>
            <a:endParaRPr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3802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写作背景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1"/>
          <a:srcRect l="12428" t="2574" r="17042" b="3350"/>
          <a:stretch>
            <a:fillRect/>
          </a:stretch>
        </p:blipFill>
        <p:spPr>
          <a:xfrm>
            <a:off x="6655435" y="2490470"/>
            <a:ext cx="1942465" cy="21259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070" y="417830"/>
            <a:ext cx="1941830" cy="1995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PPT改稿\中国风\5781f3e1c483c_610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0" y="263490"/>
            <a:ext cx="1373668" cy="136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80013" y="393552"/>
            <a:ext cx="798195" cy="1107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cs typeface="+mn-ea"/>
                <a:sym typeface="+mn-lt"/>
              </a:rPr>
              <a:t>解题</a:t>
            </a:r>
            <a:endParaRPr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49045" y="1732280"/>
            <a:ext cx="68402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eaLnBrk="1" hangingPunct="1">
              <a:buNone/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本文标题为“纪念白求恩”，作者写作此文的目的仅仅是“纪念“吗？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9" name="文本框 10"/>
          <p:cNvSpPr txBox="1"/>
          <p:nvPr/>
        </p:nvSpPr>
        <p:spPr>
          <a:xfrm>
            <a:off x="1080770" y="2839720"/>
            <a:ext cx="2132965" cy="436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68579" tIns="34289" rIns="68579" bIns="34289" rtlCol="0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rPr>
              <a:t>纪念白求恩</a:t>
            </a:r>
            <a:endParaRPr lang="zh-CN" altLang="en-US" sz="2400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+mn-ea"/>
              <a:sym typeface="+mn-lt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3623945" y="2839720"/>
            <a:ext cx="4465320" cy="4362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68579" tIns="34289" rIns="68579" bIns="34289" rtlCol="0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rPr>
              <a:t>号召全党学习白求恩的优秀品质</a:t>
            </a:r>
            <a:endParaRPr lang="zh-CN" altLang="en-US" sz="2400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3802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厘清思路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62560" y="1510665"/>
            <a:ext cx="2731770" cy="2868930"/>
            <a:chOff x="8692" y="2708"/>
            <a:chExt cx="5026" cy="5026"/>
          </a:xfrm>
        </p:grpSpPr>
        <p:pic>
          <p:nvPicPr>
            <p:cNvPr id="3" name="图片 2" descr="千库网_简约暖橙色中国风山水边框_元素编号1336493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692" y="2708"/>
              <a:ext cx="5026" cy="5026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9118" y="3154"/>
              <a:ext cx="4175" cy="34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0" lvl="0" indent="0" algn="ctr">
                <a:lnSpc>
                  <a:spcPct val="110000"/>
                </a:lnSpc>
                <a:spcBef>
                  <a:spcPct val="0"/>
                </a:spcBef>
              </a:pPr>
              <a:r>
                <a:rPr lang="zh-CN" sz="2000" b="1">
                  <a:solidFill>
                    <a:schemeClr val="tx1"/>
                  </a:solidFill>
                  <a:highlight>
                    <a:srgbClr val="FFFF00"/>
                  </a:highlight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文体知识</a:t>
              </a:r>
              <a:endParaRPr sz="2000" b="1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sym typeface="+mn-ea"/>
              </a:endParaRPr>
            </a:p>
            <a:p>
              <a:pPr marL="0" lvl="0" indent="0" algn="l">
                <a:lnSpc>
                  <a:spcPct val="110000"/>
                </a:lnSpc>
                <a:spcBef>
                  <a:spcPct val="0"/>
                </a:spcBef>
              </a:pPr>
              <a:r>
                <a:rPr sz="1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议论文是以议论为主要表达方式，通过摆事实、讲道理，直接表达作者的观点和主张的常用文体。</a:t>
              </a:r>
              <a:endParaRPr lang="zh-CN" alt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224915" y="620395"/>
            <a:ext cx="73234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eaLnBrk="1" hangingPunct="1">
              <a:buNone/>
            </a:pPr>
            <a:r>
              <a:rPr 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默读课文，圈点勾画出文章的关键词语，谈谈白求恩有哪些精神值得我们学习。</a:t>
            </a:r>
            <a:endParaRPr lang="zh-CN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42260" y="1685925"/>
            <a:ext cx="5598160" cy="2399665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CC0000"/>
            </a:solidFill>
            <a:prstDash val="solid"/>
          </a:ln>
        </p:spPr>
        <p:txBody>
          <a:bodyPr wrap="square" rtlCol="0" anchor="t">
            <a:spAutoFit/>
          </a:bodyPr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①</a:t>
            </a:r>
            <a:r>
              <a:rPr lang="en-US" altLang="zh-CN" sz="2000" b="1" u="sng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总括句或作者的观点句、文章关键句子（总起句、过渡句、中心句）下面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endParaRPr lang="en-US" altLang="zh-CN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②</a:t>
            </a:r>
            <a:r>
              <a:rPr lang="en-US" altLang="zh-CN" sz="2000" b="1" u="wavyHeavy">
                <a:solidFill>
                  <a:srgbClr val="FF0000"/>
                </a:solidFill>
                <a:uFillTx/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富有文采和哲理的句子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③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？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不理解的语句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  <a:buNone/>
            </a:pP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④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▲       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关键词语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1" name="Rectangle 2051"/>
          <p:cNvSpPr/>
          <p:nvPr/>
        </p:nvSpPr>
        <p:spPr>
          <a:xfrm>
            <a:off x="1836738" y="1050290"/>
            <a:ext cx="322262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1、国际主义精神。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2" name="Rectangle 2052"/>
          <p:cNvSpPr/>
          <p:nvPr/>
        </p:nvSpPr>
        <p:spPr>
          <a:xfrm>
            <a:off x="1836738" y="1571943"/>
            <a:ext cx="670560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</a:pP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2、毫不利己专门利人的精神。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3" name="Rectangle 2053"/>
          <p:cNvSpPr/>
          <p:nvPr/>
        </p:nvSpPr>
        <p:spPr>
          <a:xfrm>
            <a:off x="1836738" y="2076768"/>
            <a:ext cx="68897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3、对技术精益求精的精神。</a:t>
            </a:r>
            <a:endParaRPr kumimoji="1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4" name="Rectangle 2054"/>
          <p:cNvSpPr>
            <a:spLocks noChangeArrowheads="1"/>
          </p:cNvSpPr>
          <p:nvPr/>
        </p:nvSpPr>
        <p:spPr bwMode="auto">
          <a:xfrm>
            <a:off x="739140" y="556260"/>
            <a:ext cx="551815" cy="334264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eaVert"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/>
            <a:r>
              <a:rPr kumimoji="1" sz="2400" b="1" spc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白求恩的共产主义精神</a:t>
            </a:r>
            <a:endParaRPr kumimoji="1" sz="2400" b="1" spc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655" name="AutoShape 2055"/>
          <p:cNvSpPr/>
          <p:nvPr/>
        </p:nvSpPr>
        <p:spPr>
          <a:xfrm>
            <a:off x="1383665" y="1229995"/>
            <a:ext cx="360680" cy="1607185"/>
          </a:xfrm>
          <a:prstGeom prst="leftBrace">
            <a:avLst>
              <a:gd name="adj1" fmla="val 46623"/>
              <a:gd name="adj2" fmla="val 50000"/>
            </a:avLst>
          </a:prstGeom>
          <a:noFill/>
          <a:ln w="25400">
            <a:solidFill>
              <a:schemeClr val="tx1"/>
            </a:solidFill>
            <a:miter lim="800000"/>
          </a:ln>
        </p:spPr>
        <p:txBody>
          <a:bodyPr wrap="none" anchor="ctr" anchorCtr="0"/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endParaRPr kumimoji="1" lang="zh-CN" altLang="zh-CN" sz="2400">
              <a:latin typeface="Verdana" panose="020B0604030504040204" pitchFamily="34" charset="0"/>
            </a:endParaRPr>
          </a:p>
        </p:txBody>
      </p:sp>
      <p:grpSp>
        <p:nvGrpSpPr>
          <p:cNvPr id="27657" name="Group 2057"/>
          <p:cNvGrpSpPr/>
          <p:nvPr/>
        </p:nvGrpSpPr>
        <p:grpSpPr>
          <a:xfrm>
            <a:off x="7353618" y="1502093"/>
            <a:ext cx="935037" cy="935037"/>
            <a:chOff x="4559" y="1525"/>
            <a:chExt cx="589" cy="589"/>
          </a:xfrm>
        </p:grpSpPr>
        <p:sp>
          <p:nvSpPr>
            <p:cNvPr id="27658" name="Oval 2058"/>
            <p:cNvSpPr/>
            <p:nvPr/>
          </p:nvSpPr>
          <p:spPr>
            <a:xfrm>
              <a:off x="4559" y="1525"/>
              <a:ext cx="589" cy="589"/>
            </a:xfrm>
            <a:prstGeom prst="ellipse">
              <a:avLst/>
            </a:prstGeom>
            <a:solidFill>
              <a:srgbClr val="FFCC00"/>
            </a:solidFill>
            <a:ln>
              <a:solidFill>
                <a:schemeClr val="tx1"/>
              </a:solidFill>
              <a:miter lim="800000"/>
            </a:ln>
          </p:spPr>
          <p:txBody>
            <a:bodyPr wrap="none" anchor="ctr" anchorCtr="0"/>
            <a:lstStyle>
              <a:defPPr>
                <a:defRPr lang="zh-CN" alt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endParaRPr kumimoji="1" lang="zh-CN" altLang="zh-CN" sz="2400">
                <a:latin typeface="Verdana" panose="020B0604030504040204" pitchFamily="34" charset="0"/>
              </a:endParaRPr>
            </a:p>
          </p:txBody>
        </p:sp>
        <p:sp>
          <p:nvSpPr>
            <p:cNvPr id="27659" name="Text Box 2059"/>
            <p:cNvSpPr/>
            <p:nvPr/>
          </p:nvSpPr>
          <p:spPr>
            <a:xfrm>
              <a:off x="4604" y="1661"/>
              <a:ext cx="544" cy="28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 alt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>
                <a:spcBef>
                  <a:spcPct val="50000"/>
                </a:spcBef>
              </a:pPr>
              <a:r>
                <a:rPr sz="2400">
                  <a:solidFill>
                    <a:srgbClr val="000000"/>
                  </a:solidFill>
                  <a:ea typeface="方正大黑简体" pitchFamily="2" charset="-122"/>
                </a:rPr>
                <a:t>核心</a:t>
              </a:r>
              <a:endParaRPr sz="2400">
                <a:solidFill>
                  <a:srgbClr val="000000"/>
                </a:solidFill>
                <a:ea typeface="方正大黑简体" pitchFamily="2" charset="-122"/>
              </a:endParaRPr>
            </a:p>
          </p:txBody>
        </p:sp>
      </p:grpSp>
      <p:cxnSp>
        <p:nvCxnSpPr>
          <p:cNvPr id="27660" name="Line 2060"/>
          <p:cNvCxnSpPr/>
          <p:nvPr/>
        </p:nvCxnSpPr>
        <p:spPr>
          <a:xfrm>
            <a:off x="5198428" y="1285875"/>
            <a:ext cx="2005965" cy="46863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cxnSp>
        <p:nvCxnSpPr>
          <p:cNvPr id="27661" name="Line 2061"/>
          <p:cNvCxnSpPr/>
          <p:nvPr/>
        </p:nvCxnSpPr>
        <p:spPr>
          <a:xfrm flipV="1">
            <a:off x="6281103" y="2269808"/>
            <a:ext cx="1073785" cy="18796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cxnSp>
        <p:nvCxnSpPr>
          <p:cNvPr id="27662" name="Line 2062"/>
          <p:cNvCxnSpPr/>
          <p:nvPr/>
        </p:nvCxnSpPr>
        <p:spPr>
          <a:xfrm>
            <a:off x="6569075" y="1968500"/>
            <a:ext cx="504825" cy="1588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triangle" w="lg" len="lg"/>
          </a:ln>
        </p:spPr>
      </p:cxnSp>
      <p:sp>
        <p:nvSpPr>
          <p:cNvPr id="27663" name="Rectangle 2063"/>
          <p:cNvSpPr/>
          <p:nvPr/>
        </p:nvSpPr>
        <p:spPr>
          <a:xfrm>
            <a:off x="1837055" y="2581910"/>
            <a:ext cx="393700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kumimoji="1" lang="en-US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kumimoji="1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</a:t>
            </a:r>
            <a:r>
              <a:rPr kumimoji="1" lang="en-US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毫无自私自利之心</a:t>
            </a:r>
            <a:endParaRPr kumimoji="1" lang="en-US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7664" name="WordArt 2064"/>
          <p:cNvPicPr/>
          <p:nvPr/>
        </p:nvPicPr>
        <p:blipFill>
          <a:blip r:embed="rId1"/>
          <a:stretch>
            <a:fillRect/>
          </a:stretch>
        </p:blipFill>
        <p:spPr>
          <a:xfrm>
            <a:off x="6569075" y="770255"/>
            <a:ext cx="2098040" cy="240601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7665" name="Text Box 2065"/>
          <p:cNvSpPr txBox="1">
            <a:spLocks noChangeArrowheads="1"/>
          </p:cNvSpPr>
          <p:nvPr/>
        </p:nvSpPr>
        <p:spPr bwMode="auto">
          <a:xfrm>
            <a:off x="-114300" y="248285"/>
            <a:ext cx="9372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白求恩有哪些精神值得我们学习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37210" y="2982595"/>
            <a:ext cx="1222375" cy="1955800"/>
            <a:chOff x="846" y="4697"/>
            <a:chExt cx="1925" cy="3080"/>
          </a:xfrm>
        </p:grpSpPr>
        <p:sp>
          <p:nvSpPr>
            <p:cNvPr id="59" name="文本框 10"/>
            <p:cNvSpPr txBox="1"/>
            <p:nvPr/>
          </p:nvSpPr>
          <p:spPr>
            <a:xfrm>
              <a:off x="846" y="6059"/>
              <a:ext cx="1646" cy="126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lIns="68579" tIns="34289" rIns="68579" bIns="34289" rtlCol="0">
              <a:spAutoFit/>
            </a:bodyPr>
            <a:p>
              <a:pPr algn="ctr"/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  <a:cs typeface="+mn-ea"/>
                  <a:sym typeface="+mn-lt"/>
                </a:rPr>
                <a:t>中心论点</a:t>
              </a:r>
              <a:endParaRPr lang="zh-CN" altLang="en-US" sz="24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2" name="直接连接符 1"/>
            <p:cNvCxnSpPr/>
            <p:nvPr/>
          </p:nvCxnSpPr>
          <p:spPr>
            <a:xfrm>
              <a:off x="2747" y="4697"/>
              <a:ext cx="24" cy="30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10"/>
          <p:cNvSpPr txBox="1"/>
          <p:nvPr/>
        </p:nvSpPr>
        <p:spPr>
          <a:xfrm>
            <a:off x="1921510" y="4032250"/>
            <a:ext cx="2132965" cy="4362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68579" tIns="34289" rIns="68579" bIns="34289" rtlCol="0">
            <a:spAutoFit/>
          </a:bodyPr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ea"/>
                <a:sym typeface="+mn-lt"/>
              </a:rPr>
              <a:t>分论点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1" grpId="1"/>
      <p:bldP spid="27652" grpId="0"/>
      <p:bldP spid="27652" grpId="1"/>
      <p:bldP spid="27653" grpId="0"/>
      <p:bldP spid="27653" grpId="1"/>
      <p:bldP spid="27663" grpId="0"/>
      <p:bldP spid="27663" grpId="1"/>
      <p:bldP spid="27655" grpId="0" animBg="1"/>
      <p:bldP spid="27655" grpId="1" animBg="1"/>
      <p:bldP spid="27654" grpId="0" animBg="1"/>
      <p:bldP spid="27654" grpId="1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182745" y="776605"/>
            <a:ext cx="2159000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极端的热忱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27195" y="1744345"/>
            <a:ext cx="2159000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精益求精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27195" y="2712085"/>
            <a:ext cx="3107055" cy="33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黑体" panose="02010609060101010101" pitchFamily="2" charset="-122"/>
                <a:sym typeface="+mn-ea"/>
              </a:rPr>
              <a:t>极端的负责任</a:t>
            </a:r>
            <a:endParaRPr lang="zh-CN" sz="2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11" name="Text Box 2065"/>
          <p:cNvSpPr txBox="1">
            <a:spLocks noChangeArrowheads="1"/>
          </p:cNvSpPr>
          <p:nvPr/>
        </p:nvSpPr>
        <p:spPr bwMode="auto">
          <a:xfrm>
            <a:off x="1209040" y="193040"/>
            <a:ext cx="71374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作者从哪几个方面具体体现了白求恩精神？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500505" y="1917700"/>
            <a:ext cx="4211320" cy="2991485"/>
            <a:chOff x="2363" y="3020"/>
            <a:chExt cx="6632" cy="4711"/>
          </a:xfrm>
        </p:grpSpPr>
        <p:sp>
          <p:nvSpPr>
            <p:cNvPr id="9" name="文本框 8"/>
            <p:cNvSpPr txBox="1"/>
            <p:nvPr/>
          </p:nvSpPr>
          <p:spPr>
            <a:xfrm>
              <a:off x="2363" y="3020"/>
              <a:ext cx="3773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lang="zh-CN" sz="2800" b="1">
                  <a:solidFill>
                    <a:schemeClr val="dk1"/>
                  </a:solidFill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对同志对人民</a:t>
              </a:r>
              <a:endParaRPr lang="zh-CN" sz="2800" b="1">
                <a:solidFill>
                  <a:schemeClr val="dk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endParaRPr>
            </a:p>
          </p:txBody>
        </p:sp>
        <p:pic>
          <p:nvPicPr>
            <p:cNvPr id="110" name="图片 109"/>
            <p:cNvPicPr/>
            <p:nvPr/>
          </p:nvPicPr>
          <p:blipFill>
            <a:blip r:embed="rId1"/>
            <a:srcRect l="1991" t="4177" r="4793" b="3753"/>
            <a:stretch>
              <a:fillRect/>
            </a:stretch>
          </p:blipFill>
          <p:spPr>
            <a:xfrm>
              <a:off x="5611" y="5525"/>
              <a:ext cx="3385" cy="220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" name="组合 15"/>
          <p:cNvGrpSpPr/>
          <p:nvPr/>
        </p:nvGrpSpPr>
        <p:grpSpPr>
          <a:xfrm>
            <a:off x="1500505" y="2831465"/>
            <a:ext cx="6610985" cy="2077085"/>
            <a:chOff x="2363" y="4459"/>
            <a:chExt cx="10411" cy="3271"/>
          </a:xfrm>
        </p:grpSpPr>
        <p:sp>
          <p:nvSpPr>
            <p:cNvPr id="10" name="文本框 9"/>
            <p:cNvSpPr txBox="1"/>
            <p:nvPr/>
          </p:nvSpPr>
          <p:spPr>
            <a:xfrm>
              <a:off x="2363" y="4459"/>
              <a:ext cx="1978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sz="2800" b="1"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对技术</a:t>
              </a:r>
              <a:endParaRPr 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82" y="5514"/>
              <a:ext cx="3093" cy="2217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1112520" y="1003935"/>
            <a:ext cx="1884680" cy="3905250"/>
            <a:chOff x="1752" y="1581"/>
            <a:chExt cx="2968" cy="6150"/>
          </a:xfrm>
        </p:grpSpPr>
        <p:sp>
          <p:nvSpPr>
            <p:cNvPr id="2" name="文本框 1"/>
            <p:cNvSpPr txBox="1"/>
            <p:nvPr/>
          </p:nvSpPr>
          <p:spPr>
            <a:xfrm>
              <a:off x="2363" y="1581"/>
              <a:ext cx="1977" cy="8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sz="2800" b="1">
                  <a:latin typeface="黑体" panose="02010609060101010101" pitchFamily="2" charset="-122"/>
                  <a:ea typeface="黑体" panose="02010609060101010101" pitchFamily="2" charset="-122"/>
                  <a:cs typeface="黑体" panose="02010609060101010101" pitchFamily="2" charset="-122"/>
                  <a:sym typeface="+mn-ea"/>
                </a:rPr>
                <a:t>对工作</a:t>
              </a:r>
              <a:endParaRPr 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endParaRPr>
            </a:p>
          </p:txBody>
        </p:sp>
        <p:pic>
          <p:nvPicPr>
            <p:cNvPr id="109" name="图片 108"/>
            <p:cNvPicPr/>
            <p:nvPr/>
          </p:nvPicPr>
          <p:blipFill>
            <a:blip r:embed="rId3"/>
            <a:srcRect l="4361" t="3704" r="3338" b="6148"/>
            <a:stretch>
              <a:fillRect/>
            </a:stretch>
          </p:blipFill>
          <p:spPr>
            <a:xfrm>
              <a:off x="1752" y="5515"/>
              <a:ext cx="2968" cy="2216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195" y="715010"/>
            <a:ext cx="2982595" cy="2633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2219 0.00160494 C 0.124514 -0.0298766 0.225 -0.100988 0.217917 -0.17568 C 0.210833 -0.250371 0.0954859 -0.335925 0.061875 -0.371604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1947 -0.000987659 C 0.133472 0.0328395 0.26361 0.129506 0.254305 0.172098 C 0.244999 0.214691 0.0952777 0.20753 0.0515972 0.212098 " pathEditMode="relative" rAng="0" ptsTypes="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9722 -0.00185185 C 0.101875 0.000246914 0.212778 -0.0155556 0.210208 0.0267901 C 0.207639 0.0691358 0.0913194 0.173827 0.058125 0.209877 " pathEditMode="relative" ptsTypes="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955665" y="2720340"/>
            <a:ext cx="2724785" cy="1974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424815" y="274320"/>
            <a:ext cx="2963545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3388360" y="274320"/>
            <a:ext cx="2702560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4"/>
          <a:stretch>
            <a:fillRect/>
          </a:stretch>
        </p:blipFill>
        <p:spPr>
          <a:xfrm>
            <a:off x="424815" y="2720340"/>
            <a:ext cx="2527935" cy="1924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5"/>
          <a:stretch>
            <a:fillRect/>
          </a:stretch>
        </p:blipFill>
        <p:spPr>
          <a:xfrm>
            <a:off x="3042285" y="2720340"/>
            <a:ext cx="2823845" cy="1924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/>
          <p:nvPr/>
        </p:nvPicPr>
        <p:blipFill>
          <a:blip r:embed="rId6"/>
          <a:stretch>
            <a:fillRect/>
          </a:stretch>
        </p:blipFill>
        <p:spPr>
          <a:xfrm>
            <a:off x="6090920" y="274320"/>
            <a:ext cx="2665730" cy="2040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424815" y="274320"/>
            <a:ext cx="1791335" cy="2445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2216150" y="274320"/>
            <a:ext cx="1831340" cy="2365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/>
        </p:nvPicPr>
        <p:blipFill>
          <a:blip r:embed="rId9"/>
          <a:stretch>
            <a:fillRect/>
          </a:stretch>
        </p:blipFill>
        <p:spPr>
          <a:xfrm>
            <a:off x="4043045" y="274320"/>
            <a:ext cx="1805940" cy="2124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" name="图片 113"/>
          <p:cNvPicPr/>
          <p:nvPr/>
        </p:nvPicPr>
        <p:blipFill>
          <a:blip r:embed="rId10"/>
          <a:stretch>
            <a:fillRect/>
          </a:stretch>
        </p:blipFill>
        <p:spPr>
          <a:xfrm>
            <a:off x="5866130" y="274320"/>
            <a:ext cx="1929765" cy="2172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5" name="图片 114"/>
          <p:cNvPicPr/>
          <p:nvPr/>
        </p:nvPicPr>
        <p:blipFill>
          <a:blip r:embed="rId11"/>
          <a:stretch>
            <a:fillRect/>
          </a:stretch>
        </p:blipFill>
        <p:spPr>
          <a:xfrm>
            <a:off x="424815" y="2720340"/>
            <a:ext cx="3161030" cy="207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/>
        </p:nvPicPr>
        <p:blipFill>
          <a:blip r:embed="rId12"/>
          <a:stretch>
            <a:fillRect/>
          </a:stretch>
        </p:blipFill>
        <p:spPr>
          <a:xfrm>
            <a:off x="3573145" y="2773680"/>
            <a:ext cx="2332990" cy="2063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8" name="图片 117"/>
          <p:cNvPicPr/>
          <p:nvPr/>
        </p:nvPicPr>
        <p:blipFill>
          <a:blip r:embed="rId13"/>
          <a:stretch>
            <a:fillRect/>
          </a:stretch>
        </p:blipFill>
        <p:spPr>
          <a:xfrm>
            <a:off x="5848985" y="2773045"/>
            <a:ext cx="2638425" cy="2147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14"/>
            </p:custDataLst>
          </p:nvPr>
        </p:nvSpPr>
        <p:spPr>
          <a:xfrm>
            <a:off x="1140460" y="2182495"/>
            <a:ext cx="7198995" cy="645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r>
              <a:rPr lang="zh-CN" altLang="en-US" sz="36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这些赞扬和评价都集中在哪一段？</a:t>
            </a:r>
            <a:endParaRPr lang="zh-CN" altLang="en-US" sz="36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Text Box 2065"/>
          <p:cNvSpPr txBox="1">
            <a:spLocks noChangeArrowheads="1"/>
          </p:cNvSpPr>
          <p:nvPr/>
        </p:nvSpPr>
        <p:spPr bwMode="auto">
          <a:xfrm>
            <a:off x="1198245" y="296545"/>
            <a:ext cx="7114540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>
              <a:spcBef>
                <a:spcPts val="0"/>
              </a:spcBef>
            </a:pPr>
            <a:r>
              <a:rPr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第2、3两个段落用了什么方法来赞扬和评价白求恩的？这样写有什么作用？</a:t>
            </a:r>
            <a:endParaRPr kumimoji="1" sz="2800" b="1" spc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3802" y="-303"/>
            <a:ext cx="551815" cy="1546452"/>
          </a:xfrm>
          <a:prstGeom prst="rect">
            <a:avLst/>
          </a:prstGeom>
          <a:solidFill>
            <a:srgbClr val="E3939D"/>
          </a:solidFill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4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大黑简" panose="02010600000101010101" charset="-122"/>
                <a:ea typeface="汉仪大黑简" panose="02010600000101010101" charset="-122"/>
                <a:cs typeface="+mn-ea"/>
                <a:sym typeface="+mn-lt"/>
              </a:rPr>
              <a:t>手法分析</a:t>
            </a:r>
            <a:endParaRPr lang="zh-CN" altLang="en-US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大黑简" panose="02010600000101010101" charset="-122"/>
              <a:ea typeface="汉仪大黑简" panose="02010600000101010101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185" y="1677035"/>
            <a:ext cx="5598160" cy="1568450"/>
          </a:xfrm>
          <a:prstGeom prst="rect">
            <a:avLst/>
          </a:prstGeom>
          <a:solidFill>
            <a:schemeClr val="bg1"/>
          </a:solidFill>
          <a:ln w="28575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fontAlgn="auto">
              <a:lnSpc>
                <a:spcPct val="150000"/>
              </a:lnSpc>
              <a:buNone/>
            </a:pPr>
            <a:r>
              <a:rPr lang="en-US" altLang="zh-CN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5</a:t>
            </a:r>
            <a:r>
              <a:rPr lang="zh-CN" altLang="en-US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分钟时间，</a:t>
            </a:r>
            <a:r>
              <a:rPr lang="zh-CN" sz="3200" b="1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小组讨论，完成表格，并选一位代表上台发言。</a:t>
            </a:r>
            <a:endParaRPr lang="zh-CN" sz="3200" b="1">
              <a:solidFill>
                <a:schemeClr val="tx1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41986" name="Rectangle 2"/>
          <p:cNvSpPr/>
          <p:nvPr/>
        </p:nvSpPr>
        <p:spPr>
          <a:xfrm>
            <a:off x="1099820" y="1249045"/>
            <a:ext cx="7414895" cy="34880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defPPr>
              <a:defRPr lang="zh-CN" altLang="en-US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kumimoji="1" sz="20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对比方法的作用是：</a:t>
            </a:r>
            <a:endParaRPr kumimoji="1" sz="20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①突出了白求恩崇高的共产主义精神，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②强调了向白求恩学习的必要性，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③明确了应该克服的缺点和今后努力的方向，④从而有力地证明和阐述了论点。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kumimoji="1" sz="2000" b="1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侧面介绍的作用是：</a:t>
            </a:r>
            <a:endParaRPr kumimoji="1" sz="2000" b="1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lvl="0" indent="0">
              <a:lnSpc>
                <a:spcPct val="140000"/>
              </a:lnSpc>
            </a:pPr>
            <a:r>
              <a:rPr kumimoji="1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补充正面介绍的不足，通过别人的眼光来写，增强了事实的可信度，增强了文章的表达效果。</a:t>
            </a:r>
            <a:endParaRPr kumimoji="1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bldLvl="0" animBg="1"/>
      <p:bldP spid="41986" grpId="1"/>
      <p:bldP spid="8" grpId="1" animBg="1"/>
    </p:bldLst>
  </p:timing>
</p:sld>
</file>

<file path=ppt/tags/tag1.xml><?xml version="1.0" encoding="utf-8"?>
<p:tagLst xmlns:p="http://schemas.openxmlformats.org/presentationml/2006/main">
  <p:tag name="PA" val="v3.2.0"/>
</p:tagLst>
</file>

<file path=ppt/tags/tag2.xml><?xml version="1.0" encoding="utf-8"?>
<p:tagLst xmlns:p="http://schemas.openxmlformats.org/presentationml/2006/main">
  <p:tag name="PA" val="v3.2.0"/>
</p:tagLst>
</file>

<file path=ppt/tags/tag3.xml><?xml version="1.0" encoding="utf-8"?>
<p:tagLst xmlns:p="http://schemas.openxmlformats.org/presentationml/2006/main">
  <p:tag name="KSO_WM_UNIT_PLACING_PICTURE_USER_VIEWPORT" val="{&quot;height&quot;:822,&quot;width&quot;:7200}"/>
</p:tagLst>
</file>

<file path=ppt/tags/tag4.xml><?xml version="1.0" encoding="utf-8"?>
<p:tagLst xmlns:p="http://schemas.openxmlformats.org/presentationml/2006/main">
  <p:tag name="KSO_WM_UNIT_PLACING_PICTURE_USER_VIEWPORT" val="{&quot;height&quot;:822,&quot;width&quot;:7200}"/>
</p:tagLst>
</file>

<file path=ppt/tags/tag5.xml><?xml version="1.0" encoding="utf-8"?>
<p:tagLst xmlns:p="http://schemas.openxmlformats.org/presentationml/2006/main">
  <p:tag name="ISPRING_ULTRA_SCORM_COURSE_ID" val="0B309FF6-BE93-4845-89DE-2932ED9FB396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OUTPUT_FOLDER" val="C:\Users\李佳宇\Desktop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wQUAAIACAA5japKFQ6tKGQEAAAHEQAAHQAAAHVuaXZlcnNhbC9jb21tb25fbWVzc2FnZXMubG5nrVhtb9s2EP5eoP+BEFBgA7a0HdCiGBIHtMTYRGTJleg42QsERmJsIpSY6cVt9mm/Zj9sv2RHyk7ivkBSEsA2TMr33PHunrujD48/5wptRFlJXRw5bw/eOEgUqc5ksTpyFuzk5w8OqmpeZFzpQhw5hXbQ8ejli0PFi1XDVwK+v3yB0GEuqgqW1cis7tdIZkfOfJy44WyOg4vEDydhMqYTZ+Tq/IYXt8jXK/1H+cMv7z98fvvu/Y+Hr7eSfYDiGfb9fShkkd696QEUsCj0E0AjfhKQc+aMzOcwuXDBfBoQZ7T9Mkx6HpEzZ2Q+O+UWUUQClsQ+9UhC4yQImfWFTxjxnNGFbtCabwSqNdpI8QnVawGRrGUpUKVkZh+kGjaKRnQp88IZpkESkZhF1GU0DJxRrMvy9icLy5t6rUtQV6FMVvxSiczqhJyxz29KUYFqXkNOIXjVawm/1DmXxUGn6ggvaTBJWBj6cUICb7fjjEiRIa/kRs1AlAjHJAKAkleifIRsYrPMiiOs1DCEKZ1MfXgzY8JUrtYK3vVQO+YEYjAXRZcU5AiJILvieBlGnnEaqEIc3fCq+qTLbC8/HgaqC5gGbggp6LIH4Mxg7IAhxhIqR1mKtO4Cm5E4xhOSjMNzSGTgXThEIjwFup0OkbggMVCExF0yAT6jE2wS3lBsl/87fqXcpLO6RTxNQc64byN1U8GOcSmwwDKtOhimJiYfFxA2iv3v0LhFBe/a1UpuBNhRZqLsVASVxSWeyaKPC/pbcoKpT7wE0soLlwmzJc9ozPktKnSNeLbhRSrQpUh5A7l+C88ymdlnJs5W/1+N/BvxeltVXm0LUuCR81dD7dmrYd8wq6nAproW+U3dpdo4bGv+Y6wwOf1dE/oc/XH6Y5cEOKLh80Smknmj2qr75PjcWTY0Rp1GPNFT/aP13JbEbW0dUyhYY6n7SxDopqZ/QANU/aVocAKK5m2JhhpOi6sBOoNwCxBo9FiMM3DVngln4MIB8ksyjimD2WgpLitZd44dlo1tgL4d2hTmPCVqcU/GS3GlYcJRgm/a6QO6kI10Z0AfDDd7rYJR5oPJAQCu2uQBSCVzsD/rgbmYkZ0H2gK/d5KlblRmyavktS3y4NsmF1+PTVelzu2u4tUuedsmc/wUK9rDRa3S+YD2f8e/3vF5QL/HRykmOHKniYsDl5hB33BV9RQCChhX+CxOfDw24sCFnNfpGprplW6KrCdQO6t75AQD2PbMseBluv7vn397YnxhSbuLtru/DgIBYpsqSO7Afg90Lao/u0AYHu/L2UUfqe3dZifX86rDKGThs9wheNtacp3D1kG3XkjybdAwY9idzoAHsU173ZQwug1BmOHoFGqZncKd0YyX11AImdZqEIp1tUnAepj2++tlUytZiCGyT2sl5sCMzhPsefauDeRTMr1ue2YGN4p0e+lWcOnuC+ZOcQB19gs8kcl6IKBtTbsqBERv1/c033zdqe5Wlf3L4vD1g38w/gdQSwMEFAACAAgAOY2qSiRl/wsdAwAANgwAACcAAAB1bml2ZXJzYWwvZmxhc2hfcHVibGlzaGluZ19zZXR0aW5ncy54bWzVVt1u2jAUvucpLE+9LGm7dutQoKoKaFVbQIVp61VlYkOs+ieLbSi92tPswfYkO46Bgtp16Q/SJhQRH5/znV9/cXx0KwWasNxwrep4t7qDEVOJplyN6/jLoL19iJGxRFEitGJ1rDRGR41KnLmh4CbtM2tB1SCAUaaW2TpOrc1qUTSdTqvcZLnf1cJZwDfVRMsoy5lhyrI8ygSZwZ+dZczgOUIJAHikVnOzRqWCUByQLjR1giFOIXLFfVJEtAUxKY6C2pAkN+NcO0VPtNA5ysfDOn53eOx/C50A1eSSKV8T0wChF9saoZT7KIjo8zuGUsbHKYS7t4/RlFObFq+R14+jhygFdkideJQTDTVQdg4vmSWUWBKWwZ9lt9YsBEFEZ4pIngxgB/n867g5uP581Wtdnp92zq4H3e754LQXgihsonWcOFp3FENA2uUJW/qJibUkSSFusBkRYVgcrYoWaiOt1oLzazTUAmpfWMEYySGjHSLZSjf6N1y1QXMXoxEkImZ1fJxzIjDilgieLI2NGxrLbdH19qomAiwYT4Yu+vjefahOkpLcsNWwFjvG1zxpfNVOUDTTDgl+w5DVCPJ3Et5Shlabg0a5loUUxsciIzh4nHA2ZfSoqOkc8E+OrsCFdGAJs5oJZoOH747foSEb6RxwGZnAZIOcm4BffRZwRoy5ByWLGLf656fN1vVpp9n6tuUTJHRCVPJMcGg4k5ndCD6ZIaXtwg7KkRBnWNEUymmxVya36svbYLh0IrT5rZuxAr3BlmzGy3Ma89cISrtNyaQ4iP5wFdBwBDm0JGDCRgJ0wZVjZQETopBWYoZIArRm/LGecO0MSMIBDtDm5REGe8RVsRoDtYHHnLK8FOTO7t77/YMPHw8/1arRrx8/t580mhN+TxDvLjD+yZOUv6T9h2wYR56lHydtm7t/k7OvWv0yZe10y2h1z8poXYaPQm/lg1AqBCCRcTgUQCOCS24ZfcuReEFbX/UtDjOxmbZuMOfXjPJ/k3JYLa91a/e4OHr0oul3JFdcQiE8hS1vp42D/R24GT66VakA2vpdv1H5DVBLAwQUAAIACAA5japKicSvuLICAABVCgAAIQAAAHVuaXZlcnNhbC9mbGFzaF9za2luX3NldHRpbmdzLnhtbJVWbW/bIBD+vl8RZd/r7jWdRCO1aSZV6tZqrfod2xcbBYMFOF3+/TjAMU7sxsupUnjuebjjuCMlesvE8sNsRjLJpXoGY5goNCItNmP59TxtjJHiIpPCgDAXQqqK8vny40/3IYljnlPJHaipmg3NoAuzcJ8pkhDj2wJtTJDJqqZi/yALeZHSbFso2Yj8bGrlvgbFmdha5uWPxWo9GoAzbe4NVL2c1ldo0yS1Aq0BU/q+Rjur4jQF3ka6dJ+Jmi7U+6c/ku2YZsbJbj6hjclqWkC/yFc3aON8YXfv38oC7X2Bgb/GUr98RhulcroH1d/87ivaqELWTf0/PVIrWWBB+5r3L/Gg4ZLmdvwwq0u0swI8EAY6ewuhPO6sdxEpfI3nnuC4KsmfsK5HDwJeesphuaFcA0napXfqUr49NsYOyIEQQx3pyWb9RBsNS6OawOqwjvcH3pjII1IAOsar5E0FK59wROzjHX+1unVvRZzfAYsSVLALYJRhB3bM37auJ8wI7JjPnOXwKPj+hH7s8Zr2jm9puM2o/F7bq771gqB22darXbVejPSAk6uj0AFoOZXMYakxnRdWAd4aSRzmU0pOciKC7lhBDZPiF/LSvTuMJsmRI7TacGMRwwyHoX5zOdpXOr4vt57Qjv5XoTucX8+MfcSv59QYmpWV/VXS81nQ2SmxhZknwwp8Ji0d1L3YyEjjYo+JKqq2oF6k5FPDCGlAT91e+tEao5MkqgFJhqtMwiZD5RdNlYJa21tj0LZNH/O8khUlt3/mlcEb5H3BiNMrTWm3E5QdujICQgsAVVnZ9qxfeE/VcMM47KCd/AhwBx47GdG2R8fa7cY8wMbEDReQSR0ZHoquU2Je3zEgeLV5DSu8Z0LXG5pqd7Te4J97ltvXDJsvJnkgNFNva+s/LaIF8d/Jf1BLAwQUAAIACAA5japKRnag/PICAABHCwAAJgAAAHVuaXZlcnNhbC9odG1sX3B1Ymxpc2hpbmdfc2V0dGluZ3MueG1szVbdTtswFL7vU1ieuKQBxjZWpUWIgkBjtKKdNq7Qaew2Fo6d2U5LudrT7MH2JDuO29IK1gVEp6mKGh+f850/ny+OD+8yScbcWKFVk+7WdyjhKtFMqFGTfumfbh9QYh0oBlIr3qRKU3LYqsV5MZDCpj3uHKpagjDKNnLXpKlzeSOKJpNJXdjc+F0tC4f4tp7oLMoNt1w5bqJcwhT/3DTnls4QKgDgk2k1M2vVaoTEAemzZoXkRDCMXAmfFMgzl0kaBa0BJLcjowvFjrXUhpjRoEnfHBz531wnILVFxpUviW2h0ItdAxgTPgiQPXHPScrFKMVo9/YpmQjm0vI18vpx9BilxA6Zg0c51lgC5WbwGXfAwEFYBn+O3zk7FwQRmyrIRNLHHeLTb9J2/+bsuntydXF++emm3+lc9M+7IYjSJlrFiaNVRzEGpAuT8IWfGJyDJMW40WYI0vI4WhbN1YZarQTn12SgJZa+tKJkiJHKaZMeGQGSEuFAimSx68CMuDsVEnPwtrv1oXL0ATDkm6RgLF92NN+xvopJ66suJCNTXRApbjlxmmBGRYZvKSfL5SZDo7NSKsE6YqVgnIwFn3B2WFZpBvgnR9foIivQEg9fLrkLHr4X4p4M+FAbxOUwxqOKcmEDfv1ZwDlY+wAK8xi3ehfn7ZOb88v2ybctnyCwMajkmeDYQp7lbiP4MCVKu7kdliOBwvKyKUywcq9KbvWXt8GKrJChza/djCXoDbZkM16e05i/RlDZbQrjchD9cJXQOIICWxIwcSPBcReq4FUBE1BEKzklkCBRWT/WY6ELi5IwwAHavjzCYE+EKlcj/HKgR8O4qQS5s7v3dv/d+w8HHxv16NePn9trjWYU3pXg3QUOP15L4gsif8yGceS582kadqb4Vyx8fdKrUqjLThWtzqcqWleB5rtLFF8pBKSFUTjmSAxSZMJx9ppNfkGj1n8vQxtfqVEbzGLtcft/kwirxfVo5T4UR09e2GooX738tmq/AVBLAwQUAAIACAA5japKRfj+kpgBAAAfBgAAHwAAAHVuaXZlcnNhbC9odG1sX3NraW5fc2V0dGluZ3MuanONlE1vwjAMhu/8iiq7Toh9dtsNDSZN4jBp3KYd0mJKRZpUSdrRIf776vDRJk0H8YW+PH0du7K3g6A+JCbBS7A1v83zh/1sNEBNywKubZ316BnqRLF0AfM0A5ZyIA5SHl89ybuG8BkTbkyj6hNtVcuPCPxnSZlq47nHQno05dFKn+GPB9z4wF+rtENZ+5JafY4KrQUfxoJr4HrIhcyoYcjVmzntCh1YlCDPoEsag2UamtNHNo4PIUabi0WWU17NRCKGEY3XiRQFX/TlX1U5yPqLr/fA6Dl8nVp2LFX6XUPmJp4+YfSTuQSl4JD3cYrhhRmNgLV8R+b8g1rG3YIcukxVqo/0+AajTec0gU6XnsYYNsZrr043Q4wup2Gj98TdLYZFMFqB7FhN7jEsUORFfsEHzKVIsCMdtNvzE8oEXaQ8OaQeYXg5vCza9nWvKdRcf0KsERLOCK08E5n1bY4Lxl57B1c5WWe+mWc+kfvE/mXlis0Wsu6j3UWCz18BoVrTeJXV+6FejnUjqFyDnAvB6gK+z13VzTXY/QFQSwMEFAACAAgAOY2q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OY2qSgzStqxuAAAAbgAAABwAAAB1bml2ZXJzYWwvbG9jYWxfc2V0dGluZ3MueG1ss7GvyM1RKEstKs7Mz7NVMtQzUFJIzUvOT8nMS7dVCg1x07VQUiguScxLSczJz0u1VcrLV1Kwt+OyyclPTswJTi0pASosVijISaxMLQpJzQUySlL9EnOBKp+2rnjZvEJBV+HJ/nXPpuxU0rfjAg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OY2qSjXb2a1oAQAA8wIAACkAAAB1bml2ZXJzYWwvc2tpbl9jdXN0b21pemF0aW9uX3NldHRpbmdzLnhtbI1S22obMRB9z1eI/IAljW4LW4OuxZCHQhPyvPWqYYmjLSuFhKKPrzatcdy6tJqnmXPmDDM6fX6ckn3OZX6avg9lmtPnWMqUHvL2CqF+Px/m5dMScyx5c6rcT2mcX3bp67zWWjWXIY3DMtoVzVuMwttDSmrlVMuYYRRJ5qlXyHluG9aB68A2zFFi+81vEj91l7iPqVxW7Tdn6J8Nu5TjUnZpjK9bOGe/h843+LgM49R4eSvYGvU4tTq2BmKES+4r1QAgkOWOOFyl7KQmyGPGMVSjKFBAhHPSiUok5dCy0ImmwnwnEJOMUVepp60baW0ctVVCR4hu07zqbA3BSIwRIQSYq1xAMBg1NjQNDWo9IDgwIKo2mihAwQYTWPXOC8uRol5gXJkxgPHpuKft3p/rVP3vdY7n/IfgxS+4iK7e2lwwV79/XpZGvo1P3w5DiejLkONu/HAd7m5urn958s2/R8Zq1LbxX339A1BLAwQUAAIACAA5japK0TugVX0BAABlFwAAFwAAAHVuaXZlcnNhbC91bml2ZXJzYWwucG5n6wzwc+flkuJiYGDg9fRwCWJgYOlhYGDO52ADiuxXdOQFUozFQe5ODOvOybwEcljSHX0dGRg29nP/SWQF8jkLPCKLGRj4DoMw4/H8FSkMDGK/PF0cQyri3t42XLU6QMIt8Ln9PhOzMKUlnEsEg37e43xyb/dBwSNfD67695jFzEK2ftv73xvXvd6oc/r22zJmoJkPuGt/nc9wXMz5966/wa1tb78kAwUZ9t3PcJ6/t/ni448WtRxA/oHSHrcvfG7rr7/+wgiSv24cddHkX7C1NROQU2C7WNT3s818OZDUjnkXu5ZtZgYrUpUAiQg0CYJ4iqOcUc4oZ5QzyhnljHJGOaOcUc4oZ5QzyhnljHJGOaOcUc4oZ5QzyhkWHMOzn2uqQIwHVW7as66V2trCx4p/70MaK378f1uudS0DdJDZ5BufW/L333+/KIJE7udvWXi+runijc8/baalWv4FDUU3vDeOupDhtN+6rz4+aMUn1e8MSSClnq5+LuucEpoAUEsDBBQAAgAIADmNqkohgr+ESgAAAGsAAAAbAAAAdW5pdmVyc2FsL3VuaXZlcnNhbC5wbmcueG1ss7GvyM1RKEstKs7Mz7NVMtQzULK34+WyKShKLctMLVeoAIoBBSFASaESyDVCcMszU0oyQCpMDBCCGamZ6RkltkoWpqZwQX2gmQBQSwECAAAUAAIACABDlFdHDcAxHsABAADaAwAADwAAAAAAAAABAAAAAAAAAAAAbm9uZS9wbGF5ZXIueG1sUEsBAgAAFAACAAgAOY2qShUOrShkBAAABxEAAB0AAAAAAAAAAQAAAAAA7QEAAHVuaXZlcnNhbC9jb21tb25fbWVzc2FnZXMubG5nUEsBAgAAFAACAAgAOY2qSiRl/wsdAwAANgwAACcAAAAAAAAAAQAAAAAAjAYAAHVuaXZlcnNhbC9mbGFzaF9wdWJsaXNoaW5nX3NldHRpbmdzLnhtbFBLAQIAABQAAgAIADmNqkqJxK+4sgIAAFUKAAAhAAAAAAAAAAEAAAAAAO4JAAB1bml2ZXJzYWwvZmxhc2hfc2tpbl9zZXR0aW5ncy54bWxQSwECAAAUAAIACAA5japKRnag/PICAABHCwAAJgAAAAAAAAABAAAAAADfDAAAdW5pdmVyc2FsL2h0bWxfcHVibGlzaGluZ19zZXR0aW5ncy54bWxQSwECAAAUAAIACAA5japKRfj+kpgBAAAfBgAAHwAAAAAAAAABAAAAAAAVEAAAdW5pdmVyc2FsL2h0bWxfc2tpbl9zZXR0aW5ncy5qc1BLAQIAABQAAgAIADmNqko9PC/RwQAAAOUBAAAaAAAAAAAAAAEAAAAAAOoRAAB1bml2ZXJzYWwvaTE4bl9wcmVzZXRzLnhtbFBLAQIAABQAAgAIADmNqkoM0rasbgAAAG4AAAAcAAAAAAAAAAEAAAAAAOMSAAB1bml2ZXJzYWwvbG9jYWxfc2V0dGluZ3MueG1sUEsBAgAAFAACAAgARJRXRyO0Tvv7AgAAsAgAABQAAAAAAAAAAQAAAAAAixMAAHVuaXZlcnNhbC9wbGF5ZXIueG1sUEsBAgAAFAACAAgAOY2qSjXb2a1oAQAA8wIAACkAAAAAAAAAAQAAAAAAuBYAAHVuaXZlcnNhbC9za2luX2N1c3RvbWl6YXRpb25fc2V0dGluZ3MueG1sUEsBAgAAFAACAAgAOY2qStE7oFV9AQAAZRcAABcAAAAAAAAAAAAAAAAAZxgAAHVuaXZlcnNhbC91bml2ZXJzYWwucG5nUEsBAgAAFAACAAgAOY2qSiGCv4RKAAAAawAAABsAAAAAAAAAAQAAAAAAGRoAAHVuaXZlcnNhbC91bml2ZXJzYWwucG5nLnhtbFBLBQYAAAAADAAMAIYDAACcGgAAAAA="/>
  <p:tag name="ISPRING_PRESENTATION_TITLE" val="红色中国风创意年终总结工作汇报通用PPT背景"/>
  <p:tag name="KSO_WPP_MARK_KEY" val="c6d6f97e-990b-471c-8028-35417f765fb9"/>
  <p:tag name="COMMONDATA" val="eyJoZGlkIjoiYzI2NmNjMzExOWY2Mzk5ZmIwZmQ4MzBlYzIzMjQ3Mm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nad3ecy">
      <a:majorFont>
        <a:latin typeface="字魂73号-江南手书"/>
        <a:ea typeface="字魂73号-江南手书"/>
        <a:cs typeface=""/>
      </a:majorFont>
      <a:minorFont>
        <a:latin typeface="字魂73号-江南手书"/>
        <a:ea typeface="字魂73号-江南手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1372</Words>
  <Application>WPS 演示</Application>
  <PresentationFormat>全屏显示(16:9)</PresentationFormat>
  <Paragraphs>101</Paragraphs>
  <Slides>12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39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52" baseType="lpstr">
      <vt:lpstr>Arial</vt:lpstr>
      <vt:lpstr>宋体</vt:lpstr>
      <vt:lpstr>Wingdings</vt:lpstr>
      <vt:lpstr>字魂36号-正文宋楷</vt:lpstr>
      <vt:lpstr>字魂73号-江南手书</vt:lpstr>
      <vt:lpstr>Segoe Print</vt:lpstr>
      <vt:lpstr>微软雅黑</vt:lpstr>
      <vt:lpstr>Arial Unicode MS</vt:lpstr>
      <vt:lpstr>等线</vt:lpstr>
      <vt:lpstr>Calibri</vt:lpstr>
      <vt:lpstr>汉仪太极体简</vt:lpstr>
      <vt:lpstr>汉仪力量黑简</vt:lpstr>
      <vt:lpstr>星球漫游计划</vt:lpstr>
      <vt:lpstr>印品断眉体</vt:lpstr>
      <vt:lpstr>华文中宋</vt:lpstr>
      <vt:lpstr>华文楷体</vt:lpstr>
      <vt:lpstr>华文彩云</vt:lpstr>
      <vt:lpstr>华文隶书</vt:lpstr>
      <vt:lpstr>新宋体</vt:lpstr>
      <vt:lpstr>极字经典大黑简繁-闪</vt:lpstr>
      <vt:lpstr>方正舒体</vt:lpstr>
      <vt:lpstr>汉仪黑方简</vt:lpstr>
      <vt:lpstr>大梁电脑合成体</vt:lpstr>
      <vt:lpstr>汉标串城米格体</vt:lpstr>
      <vt:lpstr>凤箫声动鱼龙舞</vt:lpstr>
      <vt:lpstr>楷体_GB2312</vt:lpstr>
      <vt:lpstr>黑体</vt:lpstr>
      <vt:lpstr>汉仪大黑简</vt:lpstr>
      <vt:lpstr>仿宋</vt:lpstr>
      <vt:lpstr>汉仪旗黑 85简</vt:lpstr>
      <vt:lpstr>华文仿宋</vt:lpstr>
      <vt:lpstr>华文宋体</vt:lpstr>
      <vt:lpstr>华文行楷</vt:lpstr>
      <vt:lpstr>Verdana</vt:lpstr>
      <vt:lpstr>方正大黑简体</vt:lpstr>
      <vt:lpstr>华文新魏</vt:lpstr>
      <vt:lpstr>华文琥珀</vt:lpstr>
      <vt:lpstr>幼圆</vt:lpstr>
      <vt:lpstr>楷体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红色中国风创意年终总结工作汇报通用PPT背景</dc:title>
  <dc:creator>沈雅诗</dc:creator>
  <cp:lastModifiedBy>lavander</cp:lastModifiedBy>
  <cp:revision>237</cp:revision>
  <dcterms:created xsi:type="dcterms:W3CDTF">2016-05-14T03:38:00Z</dcterms:created>
  <dcterms:modified xsi:type="dcterms:W3CDTF">2022-10-23T04:09:36Z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00EFFC2AEA6A48BD8FFE6B5FB7A18252</vt:lpwstr>
  </property>
  <property fmtid="{D5CDD505-2E9C-101B-9397-08002B2CF9AE}" pid="3" name="KSOProductBuildVer">
    <vt:lpwstr>2052-11.1.0.12598</vt:lpwstr>
  </property>
</Properties>
</file>