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28"/>
  </p:handoutMasterIdLst>
  <p:sldIdLst>
    <p:sldId id="301" r:id="rId3"/>
    <p:sldId id="276" r:id="rId4"/>
    <p:sldId id="287" r:id="rId6"/>
    <p:sldId id="268" r:id="rId7"/>
    <p:sldId id="258" r:id="rId8"/>
    <p:sldId id="305" r:id="rId9"/>
    <p:sldId id="306" r:id="rId10"/>
    <p:sldId id="303" r:id="rId11"/>
    <p:sldId id="330" r:id="rId12"/>
    <p:sldId id="288" r:id="rId13"/>
    <p:sldId id="290" r:id="rId14"/>
    <p:sldId id="331" r:id="rId15"/>
    <p:sldId id="294" r:id="rId16"/>
    <p:sldId id="291" r:id="rId17"/>
    <p:sldId id="292" r:id="rId18"/>
    <p:sldId id="307" r:id="rId19"/>
    <p:sldId id="309" r:id="rId20"/>
    <p:sldId id="311" r:id="rId21"/>
    <p:sldId id="332" r:id="rId22"/>
    <p:sldId id="333" r:id="rId23"/>
    <p:sldId id="315" r:id="rId24"/>
    <p:sldId id="316" r:id="rId25"/>
    <p:sldId id="317" r:id="rId26"/>
    <p:sldId id="318" r:id="rId27"/>
  </p:sldIdLst>
  <p:sldSz cx="9144000" cy="5143500" type="screen16x9"/>
  <p:notesSz cx="6858000" cy="9144000"/>
  <p:embeddedFontLst>
    <p:embeddedFont>
      <p:font typeface="黑体" panose="02010609060101010101" pitchFamily="2" charset="-122"/>
      <p:regular r:id="rId32"/>
    </p:embeddedFont>
    <p:embeddedFont>
      <p:font typeface="楷体" panose="02010609060101010101" charset="-122"/>
      <p:regular r:id="rId33"/>
    </p:embeddedFont>
    <p:embeddedFont>
      <p:font typeface="方正舒体" panose="02010601030101010101" charset="-122"/>
      <p:regular r:id="rId34"/>
    </p:embeddedFont>
    <p:embeddedFont>
      <p:font typeface="华文楷体" panose="02010600040101010101" charset="-122"/>
      <p:regular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  <p:embeddedFont>
      <p:font typeface="微软雅黑" panose="020B0503020204020204" charset="-122"/>
      <p:regular r:id="rId40"/>
    </p:embeddedFont>
    <p:embeddedFont>
      <p:font typeface="等线" panose="02010600030101010101" charset="-122"/>
      <p:regular r:id="rId41"/>
    </p:embeddedFont>
    <p:embeddedFont>
      <p:font typeface="华文行楷" panose="02010800040101010101" charset="-122"/>
      <p:regular r:id="rId42"/>
    </p:embeddedFont>
    <p:embeddedFont>
      <p:font typeface="华文宋体" panose="02010600040101010101" charset="-122"/>
      <p:regular r:id="rId43"/>
    </p:embeddedFont>
    <p:embeddedFont>
      <p:font typeface="Calibri" panose="020F0502020204030204" charset="0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FF7C80"/>
    <a:srgbClr val="FF9999"/>
    <a:srgbClr val="E4ACBA"/>
    <a:srgbClr val="E3939D"/>
    <a:srgbClr val="404040"/>
    <a:srgbClr val="F6F4F4"/>
    <a:srgbClr val="72202A"/>
    <a:srgbClr val="1311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90" y="306"/>
      </p:cViewPr>
      <p:guideLst>
        <p:guide orient="horz" pos="2187"/>
        <p:guide pos="3836"/>
        <p:guide orient="horz" pos="15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8" Type="http://schemas.openxmlformats.org/officeDocument/2006/relationships/tags" Target="tags/tag3.xml"/><Relationship Id="rId47" Type="http://schemas.openxmlformats.org/officeDocument/2006/relationships/font" Target="fonts/font16.fntdata"/><Relationship Id="rId46" Type="http://schemas.openxmlformats.org/officeDocument/2006/relationships/font" Target="fonts/font15.fntdata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42FD-3593-4A30-B0A9-E17C0D2597A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21.jpeg"/><Relationship Id="rId12" Type="http://schemas.openxmlformats.org/officeDocument/2006/relationships/image" Target="../media/image20.jpeg"/><Relationship Id="rId11" Type="http://schemas.openxmlformats.org/officeDocument/2006/relationships/image" Target="../media/image19.jpeg"/><Relationship Id="rId10" Type="http://schemas.openxmlformats.org/officeDocument/2006/relationships/image" Target="../media/image18.jpeg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GIF"/><Relationship Id="rId1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4695" y="439420"/>
            <a:ext cx="7886700" cy="1319530"/>
          </a:xfrm>
        </p:spPr>
        <p:txBody>
          <a:bodyPr/>
          <a:p>
            <a:r>
              <a:rPr lang="zh-CN" altLang="en-US"/>
              <a:t>在抗日战争中，八路军以游击战为主，战斗非常频繁，医疗队用马车装载医疗器械很不方便，每次遇到紧急情况展不开、收不起、走不了，经常浪费来之不易的药品，显得十分笨重，有时甚至还会拖累战斗的进程。</a:t>
            </a:r>
            <a:endParaRPr lang="zh-CN" altLang="en-US"/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989330" y="1803400"/>
            <a:ext cx="4844415" cy="2834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5944870" y="1803400"/>
            <a:ext cx="2676525" cy="23069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just"/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“芦沟桥”药驮子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just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effectLst/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</a:rPr>
              <a:t>齐会战斗进行了3天3夜，白求恩和他的“卢沟桥”连续工作了69个小时，为115名伤员实施了手术，创造了战地救护的奇迹。</a:t>
            </a:r>
            <a:endParaRPr lang="zh-CN" altLang="en-US" sz="2000">
              <a:solidFill>
                <a:schemeClr val="accent2">
                  <a:lumMod val="50000"/>
                </a:schemeClr>
              </a:solidFill>
              <a:effectLst/>
              <a:latin typeface="楷体" panose="02010609060101010101" charset="-122"/>
              <a:ea typeface="楷体" panose="02010609060101010101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1158240" y="570230"/>
            <a:ext cx="73234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eaLnBrk="1" hangingPunct="1">
              <a:buNone/>
            </a:pPr>
            <a:r>
              <a:rPr 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默读课文，圈点勾画出文章的关键词语，谈谈白求恩有哪些精神值得我们学习。</a:t>
            </a:r>
            <a:endParaRPr lang="zh-CN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72920" y="1630045"/>
            <a:ext cx="5598160" cy="2399665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CC0000"/>
            </a:solidFill>
            <a:prstDash val="solid"/>
          </a:ln>
        </p:spPr>
        <p:txBody>
          <a:bodyPr wrap="square" rtlCol="0" anchor="t">
            <a:spAutoFit/>
          </a:bodyPr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①</a:t>
            </a:r>
            <a:r>
              <a:rPr lang="en-US" altLang="zh-CN" sz="2000" b="1" u="sng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总括句或作者的观点句、文章关键句子（总起句、过渡句、中心句）下面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endParaRPr lang="en-US" altLang="zh-CN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②</a:t>
            </a:r>
            <a:r>
              <a:rPr lang="en-US" altLang="zh-CN" sz="2000" b="1" u="wavyHeavy">
                <a:solidFill>
                  <a:srgbClr val="FF0000"/>
                </a:solidFill>
                <a:uFillTx/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富有文采和哲理的句子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③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？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不理解的语句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④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▲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关键词语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1" name="Rectangle 2051"/>
          <p:cNvSpPr/>
          <p:nvPr/>
        </p:nvSpPr>
        <p:spPr>
          <a:xfrm>
            <a:off x="1836738" y="1050290"/>
            <a:ext cx="322262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1、国际主义精神。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2" name="Rectangle 2052"/>
          <p:cNvSpPr/>
          <p:nvPr/>
        </p:nvSpPr>
        <p:spPr>
          <a:xfrm>
            <a:off x="1836738" y="1571943"/>
            <a:ext cx="670560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2、毫不利己专门利人的精神。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3" name="Rectangle 2053"/>
          <p:cNvSpPr/>
          <p:nvPr/>
        </p:nvSpPr>
        <p:spPr>
          <a:xfrm>
            <a:off x="1836738" y="2076768"/>
            <a:ext cx="68897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3、对技术精益求精的精神。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4" name="Rectangle 2054"/>
          <p:cNvSpPr>
            <a:spLocks noChangeArrowheads="1"/>
          </p:cNvSpPr>
          <p:nvPr/>
        </p:nvSpPr>
        <p:spPr bwMode="auto">
          <a:xfrm>
            <a:off x="739140" y="556260"/>
            <a:ext cx="551815" cy="334264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eaVert"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/>
            <a:r>
              <a:rPr kumimoji="1" sz="2400" b="1" spc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白求恩的共产主义精神</a:t>
            </a:r>
            <a:endParaRPr kumimoji="1" sz="2400" b="1" spc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5" name="AutoShape 2055"/>
          <p:cNvSpPr/>
          <p:nvPr/>
        </p:nvSpPr>
        <p:spPr>
          <a:xfrm>
            <a:off x="1383665" y="1229995"/>
            <a:ext cx="360680" cy="1607185"/>
          </a:xfrm>
          <a:prstGeom prst="leftBrace">
            <a:avLst>
              <a:gd name="adj1" fmla="val 46623"/>
              <a:gd name="adj2" fmla="val 50000"/>
            </a:avLst>
          </a:prstGeom>
          <a:noFill/>
          <a:ln w="2540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kumimoji="1" lang="zh-CN" altLang="zh-CN" sz="2400">
              <a:latin typeface="Verdana" panose="020B0604030504040204" pitchFamily="34" charset="0"/>
            </a:endParaRPr>
          </a:p>
        </p:txBody>
      </p:sp>
      <p:grpSp>
        <p:nvGrpSpPr>
          <p:cNvPr id="27657" name="Group 2057"/>
          <p:cNvGrpSpPr/>
          <p:nvPr/>
        </p:nvGrpSpPr>
        <p:grpSpPr>
          <a:xfrm>
            <a:off x="7353618" y="1502093"/>
            <a:ext cx="935037" cy="935037"/>
            <a:chOff x="4559" y="1525"/>
            <a:chExt cx="589" cy="589"/>
          </a:xfrm>
        </p:grpSpPr>
        <p:sp>
          <p:nvSpPr>
            <p:cNvPr id="27658" name="Oval 2058"/>
            <p:cNvSpPr/>
            <p:nvPr/>
          </p:nvSpPr>
          <p:spPr>
            <a:xfrm>
              <a:off x="4559" y="1525"/>
              <a:ext cx="589" cy="589"/>
            </a:xfrm>
            <a:prstGeom prst="ellipse">
              <a:avLst/>
            </a:prstGeom>
            <a:solidFill>
              <a:srgbClr val="FFCC00"/>
            </a:solidFill>
            <a:ln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 alt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endParaRPr kumimoji="1" lang="zh-CN" altLang="zh-CN" sz="2400">
                <a:latin typeface="Verdana" panose="020B0604030504040204" pitchFamily="34" charset="0"/>
              </a:endParaRPr>
            </a:p>
          </p:txBody>
        </p:sp>
        <p:sp>
          <p:nvSpPr>
            <p:cNvPr id="27659" name="Text Box 2059"/>
            <p:cNvSpPr/>
            <p:nvPr/>
          </p:nvSpPr>
          <p:spPr>
            <a:xfrm>
              <a:off x="4604" y="1661"/>
              <a:ext cx="544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 alt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>
                <a:spcBef>
                  <a:spcPct val="50000"/>
                </a:spcBef>
              </a:pPr>
              <a:r>
                <a:rPr sz="2400">
                  <a:solidFill>
                    <a:srgbClr val="000000"/>
                  </a:solidFill>
                  <a:ea typeface="方正大黑简体" pitchFamily="2" charset="-122"/>
                </a:rPr>
                <a:t>核心</a:t>
              </a:r>
              <a:endParaRPr sz="2400">
                <a:solidFill>
                  <a:srgbClr val="000000"/>
                </a:solidFill>
                <a:ea typeface="方正大黑简体" pitchFamily="2" charset="-122"/>
              </a:endParaRPr>
            </a:p>
          </p:txBody>
        </p:sp>
      </p:grpSp>
      <p:cxnSp>
        <p:nvCxnSpPr>
          <p:cNvPr id="27660" name="Line 2060"/>
          <p:cNvCxnSpPr/>
          <p:nvPr/>
        </p:nvCxnSpPr>
        <p:spPr>
          <a:xfrm>
            <a:off x="5198428" y="1285875"/>
            <a:ext cx="2005965" cy="46863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cxnSp>
        <p:nvCxnSpPr>
          <p:cNvPr id="27661" name="Line 2061"/>
          <p:cNvCxnSpPr/>
          <p:nvPr/>
        </p:nvCxnSpPr>
        <p:spPr>
          <a:xfrm flipV="1">
            <a:off x="6281103" y="2269808"/>
            <a:ext cx="1073785" cy="18796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cxnSp>
        <p:nvCxnSpPr>
          <p:cNvPr id="27662" name="Line 2062"/>
          <p:cNvCxnSpPr/>
          <p:nvPr/>
        </p:nvCxnSpPr>
        <p:spPr>
          <a:xfrm>
            <a:off x="6569075" y="1968500"/>
            <a:ext cx="504825" cy="1588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sp>
        <p:nvSpPr>
          <p:cNvPr id="27663" name="Rectangle 2063"/>
          <p:cNvSpPr/>
          <p:nvPr/>
        </p:nvSpPr>
        <p:spPr>
          <a:xfrm>
            <a:off x="1837055" y="2581910"/>
            <a:ext cx="393700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lang="en-US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</a:t>
            </a:r>
            <a:r>
              <a:rPr kumimoji="1" lang="en-US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毫无自私自利之心</a:t>
            </a:r>
            <a:endParaRPr kumimoji="1" lang="en-US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7664" name="WordArt 2064"/>
          <p:cNvPicPr/>
          <p:nvPr/>
        </p:nvPicPr>
        <p:blipFill>
          <a:blip r:embed="rId1"/>
          <a:stretch>
            <a:fillRect/>
          </a:stretch>
        </p:blipFill>
        <p:spPr>
          <a:xfrm>
            <a:off x="6569075" y="770255"/>
            <a:ext cx="2098040" cy="240601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7665" name="Text Box 2065"/>
          <p:cNvSpPr txBox="1">
            <a:spLocks noChangeArrowheads="1"/>
          </p:cNvSpPr>
          <p:nvPr/>
        </p:nvSpPr>
        <p:spPr bwMode="auto">
          <a:xfrm>
            <a:off x="-114300" y="248285"/>
            <a:ext cx="9372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白求恩有哪些精神值得我们学习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83665" y="3368675"/>
            <a:ext cx="6854190" cy="1322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</a:pPr>
            <a:r>
              <a:rPr kumimoji="1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各段内容要点之间的联系</a:t>
            </a:r>
            <a:endParaRPr kumimoji="1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这四个要点都是共产主义精神的具体表现（也就是全文的</a:t>
            </a:r>
            <a:r>
              <a:rPr kumimoji="1" sz="2000" b="1" u="sng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分论点</a:t>
            </a: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）。文章从四个方面阐述了白求恩同志的共产主义精神，并</a:t>
            </a:r>
            <a:r>
              <a:rPr kumimoji="1" sz="2000" b="1" u="sng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号召全党学习他这种真正的共产主义精神</a:t>
            </a: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（即是</a:t>
            </a:r>
            <a:r>
              <a:rPr kumimoji="1" sz="2000" b="1" u="sng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中心论点</a:t>
            </a: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）</a:t>
            </a:r>
            <a:endParaRPr kumimoji="1"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1" grpId="1"/>
      <p:bldP spid="27652" grpId="0"/>
      <p:bldP spid="27652" grpId="1"/>
      <p:bldP spid="27653" grpId="0"/>
      <p:bldP spid="27653" grpId="1"/>
      <p:bldP spid="27663" grpId="0"/>
      <p:bldP spid="27663" grpId="1"/>
      <p:bldP spid="27655" grpId="0" animBg="1"/>
      <p:bldP spid="27655" grpId="1" animBg="1"/>
      <p:bldP spid="27654" grpId="0" animBg="1"/>
      <p:bldP spid="27654" grpId="1" animBg="1"/>
      <p:bldP spid="5" grpId="0" bldLvl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/>
          <p:nvPr/>
        </p:nvSpPr>
        <p:spPr>
          <a:xfrm>
            <a:off x="1371600" y="228600"/>
            <a:ext cx="6629400" cy="6451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3600" b="1" i="1">
                <a:solidFill>
                  <a:srgbClr val="0000FF"/>
                </a:solidFill>
                <a:latin typeface="方正综艺简体" pitchFamily="2" charset="-122"/>
                <a:ea typeface="方正综艺简体" pitchFamily="2" charset="-122"/>
              </a:rPr>
              <a:t>中心论点：</a:t>
            </a:r>
            <a:endParaRPr kumimoji="1" sz="3600" b="1" i="1">
              <a:solidFill>
                <a:srgbClr val="0000FF"/>
              </a:solidFill>
              <a:latin typeface="方正综艺简体" pitchFamily="2" charset="-122"/>
              <a:ea typeface="方正综艺简体" pitchFamily="2" charset="-122"/>
            </a:endParaRPr>
          </a:p>
        </p:txBody>
      </p:sp>
      <p:sp>
        <p:nvSpPr>
          <p:cNvPr id="35843" name="Text Box 3"/>
          <p:cNvSpPr/>
          <p:nvPr/>
        </p:nvSpPr>
        <p:spPr>
          <a:xfrm>
            <a:off x="1547813" y="2032397"/>
            <a:ext cx="3139678" cy="714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kumimoji="1" sz="4050" b="1" i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分论点：</a:t>
            </a:r>
            <a:endParaRPr kumimoji="1" sz="4050" b="1" i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5844" name="Rectangle 4"/>
          <p:cNvSpPr/>
          <p:nvPr/>
        </p:nvSpPr>
        <p:spPr>
          <a:xfrm>
            <a:off x="1494235" y="2689622"/>
            <a:ext cx="6196013" cy="16148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kumimoji="1" sz="3300" b="1">
                <a:solidFill>
                  <a:srgbClr val="D6009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国际主义精神，毫不利己专门利人的精神，对技术精益求精的精神，都是共产主义精神的表现。</a:t>
            </a:r>
            <a:endParaRPr kumimoji="1" sz="3300" b="1">
              <a:solidFill>
                <a:srgbClr val="D6009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5845" name="Rectangle 5"/>
          <p:cNvSpPr/>
          <p:nvPr/>
        </p:nvSpPr>
        <p:spPr>
          <a:xfrm>
            <a:off x="1709738" y="951310"/>
            <a:ext cx="5491163" cy="11988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just"/>
            <a:r>
              <a:rPr kumimoji="1" sz="36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赞扬并号召全党学习白求恩的共产主义精神。</a:t>
            </a:r>
            <a:endParaRPr kumimoji="1" sz="3600" b="1">
              <a:solidFill>
                <a:srgbClr val="CC33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955665" y="2720340"/>
            <a:ext cx="2724785" cy="1974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424815" y="274320"/>
            <a:ext cx="2963545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3388360" y="274320"/>
            <a:ext cx="2702560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4"/>
          <a:stretch>
            <a:fillRect/>
          </a:stretch>
        </p:blipFill>
        <p:spPr>
          <a:xfrm>
            <a:off x="424815" y="2720340"/>
            <a:ext cx="2527935" cy="1924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5"/>
          <a:stretch>
            <a:fillRect/>
          </a:stretch>
        </p:blipFill>
        <p:spPr>
          <a:xfrm>
            <a:off x="3042285" y="2720340"/>
            <a:ext cx="2823845" cy="1924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/>
          <p:nvPr/>
        </p:nvPicPr>
        <p:blipFill>
          <a:blip r:embed="rId6"/>
          <a:stretch>
            <a:fillRect/>
          </a:stretch>
        </p:blipFill>
        <p:spPr>
          <a:xfrm>
            <a:off x="6090920" y="274320"/>
            <a:ext cx="2665730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424815" y="274320"/>
            <a:ext cx="1791335" cy="2445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2216150" y="274320"/>
            <a:ext cx="1831340" cy="2365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/>
        </p:nvPicPr>
        <p:blipFill>
          <a:blip r:embed="rId9"/>
          <a:stretch>
            <a:fillRect/>
          </a:stretch>
        </p:blipFill>
        <p:spPr>
          <a:xfrm>
            <a:off x="4043045" y="274320"/>
            <a:ext cx="1805940" cy="2124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" name="图片 113"/>
          <p:cNvPicPr/>
          <p:nvPr/>
        </p:nvPicPr>
        <p:blipFill>
          <a:blip r:embed="rId10"/>
          <a:stretch>
            <a:fillRect/>
          </a:stretch>
        </p:blipFill>
        <p:spPr>
          <a:xfrm>
            <a:off x="5866130" y="274320"/>
            <a:ext cx="1929765" cy="2172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5" name="图片 114"/>
          <p:cNvPicPr/>
          <p:nvPr/>
        </p:nvPicPr>
        <p:blipFill>
          <a:blip r:embed="rId11"/>
          <a:stretch>
            <a:fillRect/>
          </a:stretch>
        </p:blipFill>
        <p:spPr>
          <a:xfrm>
            <a:off x="424815" y="2720340"/>
            <a:ext cx="3161030" cy="207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/>
        </p:nvPicPr>
        <p:blipFill>
          <a:blip r:embed="rId12"/>
          <a:stretch>
            <a:fillRect/>
          </a:stretch>
        </p:blipFill>
        <p:spPr>
          <a:xfrm>
            <a:off x="3573145" y="2773680"/>
            <a:ext cx="2332990" cy="2063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8" name="图片 117"/>
          <p:cNvPicPr/>
          <p:nvPr/>
        </p:nvPicPr>
        <p:blipFill>
          <a:blip r:embed="rId13"/>
          <a:stretch>
            <a:fillRect/>
          </a:stretch>
        </p:blipFill>
        <p:spPr>
          <a:xfrm>
            <a:off x="5848985" y="2773045"/>
            <a:ext cx="2638425" cy="21475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182745" y="776605"/>
            <a:ext cx="2159000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极端的热忱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27195" y="1744345"/>
            <a:ext cx="2159000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精益求精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27195" y="2712085"/>
            <a:ext cx="3107055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极端的负责任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11" name="Text Box 2065"/>
          <p:cNvSpPr txBox="1">
            <a:spLocks noChangeArrowheads="1"/>
          </p:cNvSpPr>
          <p:nvPr/>
        </p:nvSpPr>
        <p:spPr bwMode="auto">
          <a:xfrm>
            <a:off x="1209040" y="193040"/>
            <a:ext cx="71374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作者从哪几个方面具体体现了白求恩精神？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500505" y="1917700"/>
            <a:ext cx="4211320" cy="2991485"/>
            <a:chOff x="2363" y="3020"/>
            <a:chExt cx="6632" cy="4711"/>
          </a:xfrm>
        </p:grpSpPr>
        <p:sp>
          <p:nvSpPr>
            <p:cNvPr id="9" name="文本框 8"/>
            <p:cNvSpPr txBox="1"/>
            <p:nvPr/>
          </p:nvSpPr>
          <p:spPr>
            <a:xfrm>
              <a:off x="2363" y="3020"/>
              <a:ext cx="3773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lang="zh-CN" sz="2800" b="1">
                  <a:solidFill>
                    <a:schemeClr val="dk1"/>
                  </a:solidFill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对同志对人民</a:t>
              </a:r>
              <a:endParaRPr lang="zh-CN" sz="2800" b="1">
                <a:solidFill>
                  <a:schemeClr val="dk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endParaRPr>
            </a:p>
          </p:txBody>
        </p:sp>
        <p:pic>
          <p:nvPicPr>
            <p:cNvPr id="110" name="图片 109"/>
            <p:cNvPicPr/>
            <p:nvPr/>
          </p:nvPicPr>
          <p:blipFill>
            <a:blip r:embed="rId1"/>
            <a:srcRect l="1991" t="4177" r="4793" b="3753"/>
            <a:stretch>
              <a:fillRect/>
            </a:stretch>
          </p:blipFill>
          <p:spPr>
            <a:xfrm>
              <a:off x="5611" y="5525"/>
              <a:ext cx="3385" cy="220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" name="组合 15"/>
          <p:cNvGrpSpPr/>
          <p:nvPr/>
        </p:nvGrpSpPr>
        <p:grpSpPr>
          <a:xfrm>
            <a:off x="1500505" y="2831465"/>
            <a:ext cx="6610985" cy="2077085"/>
            <a:chOff x="2363" y="4459"/>
            <a:chExt cx="10411" cy="3271"/>
          </a:xfrm>
        </p:grpSpPr>
        <p:sp>
          <p:nvSpPr>
            <p:cNvPr id="10" name="文本框 9"/>
            <p:cNvSpPr txBox="1"/>
            <p:nvPr/>
          </p:nvSpPr>
          <p:spPr>
            <a:xfrm>
              <a:off x="2363" y="4459"/>
              <a:ext cx="1978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sz="2800" b="1"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对技术</a:t>
              </a:r>
              <a:endParaRPr 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82" y="5514"/>
              <a:ext cx="3093" cy="2217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1112520" y="1003935"/>
            <a:ext cx="1884680" cy="3905250"/>
            <a:chOff x="1752" y="1581"/>
            <a:chExt cx="2968" cy="6150"/>
          </a:xfrm>
        </p:grpSpPr>
        <p:sp>
          <p:nvSpPr>
            <p:cNvPr id="2" name="文本框 1"/>
            <p:cNvSpPr txBox="1"/>
            <p:nvPr/>
          </p:nvSpPr>
          <p:spPr>
            <a:xfrm>
              <a:off x="2363" y="1581"/>
              <a:ext cx="1977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sz="2800" b="1"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对工作</a:t>
              </a:r>
              <a:endParaRPr 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endParaRPr>
            </a:p>
          </p:txBody>
        </p:sp>
        <p:pic>
          <p:nvPicPr>
            <p:cNvPr id="109" name="图片 108"/>
            <p:cNvPicPr/>
            <p:nvPr/>
          </p:nvPicPr>
          <p:blipFill>
            <a:blip r:embed="rId3"/>
            <a:srcRect l="4361" t="3704" r="3338" b="6148"/>
            <a:stretch>
              <a:fillRect/>
            </a:stretch>
          </p:blipFill>
          <p:spPr>
            <a:xfrm>
              <a:off x="1752" y="5515"/>
              <a:ext cx="2968" cy="2216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195" y="715010"/>
            <a:ext cx="2982595" cy="2633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2219 0.00160494 C 0.124514 -0.0298766 0.225 -0.100988 0.217917 -0.17568 C 0.210833 -0.250371 0.0954859 -0.335925 0.061875 -0.371604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1947 -0.000987659 C 0.133472 0.0328395 0.26361 0.129506 0.254305 0.172098 C 0.244999 0.214691 0.0952777 0.20753 0.0515972 0.212098 " pathEditMode="relative" rAng="0" ptsTypes="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9722 -0.00185185 C 0.101875 0.000246914 0.212778 -0.0155556 0.210208 0.0267901 C 0.207639 0.0691358 0.0913194 0.173827 0.058125 0.209877 " pathEditMode="relative" ptsTypes="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Text Box 2065"/>
          <p:cNvSpPr txBox="1">
            <a:spLocks noChangeArrowheads="1"/>
          </p:cNvSpPr>
          <p:nvPr/>
        </p:nvSpPr>
        <p:spPr bwMode="auto">
          <a:xfrm>
            <a:off x="1198245" y="296545"/>
            <a:ext cx="7114540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>
              <a:spcBef>
                <a:spcPts val="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第2、3两个段落用了什么方法来赞扬和评价白求恩的？这样写有什么作用？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185" y="1677035"/>
            <a:ext cx="5598160" cy="1568450"/>
          </a:xfrm>
          <a:prstGeom prst="rect">
            <a:avLst/>
          </a:prstGeom>
          <a:solidFill>
            <a:schemeClr val="bg1"/>
          </a:solidFill>
          <a:ln w="28575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fontAlgn="auto">
              <a:lnSpc>
                <a:spcPct val="150000"/>
              </a:lnSpc>
              <a:buNone/>
            </a:pPr>
            <a:r>
              <a:rPr lang="en-US" altLang="zh-CN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5</a:t>
            </a:r>
            <a:r>
              <a:rPr lang="zh-CN" altLang="en-US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分钟时间，</a:t>
            </a:r>
            <a:r>
              <a:rPr lang="zh-CN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小组讨论，完成表格，并选一位代表上台发言。</a:t>
            </a:r>
            <a:endParaRPr lang="zh-CN" sz="3200" b="1">
              <a:solidFill>
                <a:schemeClr val="tx1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1986" name="Rectangle 2"/>
          <p:cNvSpPr/>
          <p:nvPr/>
        </p:nvSpPr>
        <p:spPr>
          <a:xfrm>
            <a:off x="1099820" y="1249045"/>
            <a:ext cx="7414895" cy="34880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kumimoji="1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对比方法的作用是：</a:t>
            </a:r>
            <a:endParaRPr kumimoji="1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①突出了白求恩崇高的共产主义精神，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②强调了向白求恩学习的必要性，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③明确了应该克服的缺点和今后努力的方向，④从而有力地证明和阐述了论点。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kumimoji="1" sz="2000" b="1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侧面介绍的作用是：</a:t>
            </a:r>
            <a:endParaRPr kumimoji="1" sz="2000" b="1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补充正面介绍的不足，通过别人的眼光来写，增强了事实的可信度，增强了文章的表达效果。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bldLvl="0" animBg="1"/>
      <p:bldP spid="41986" grpId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Rectangle 2"/>
          <p:cNvSpPr/>
          <p:nvPr/>
        </p:nvSpPr>
        <p:spPr>
          <a:xfrm>
            <a:off x="466725" y="852805"/>
            <a:ext cx="8305800" cy="2676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“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叙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”和“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议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”是两种不同的表达方式。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议论文，以“议”为主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，“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叙”是为证明论点提出事实根据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，“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叙”要扣住论点，“叙”得简明、概括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。记叙文也“叙”和“议”，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记叙文以“叙”为主，“议”是用于揭示事物的本质和意义，起画龙点睛，突出中心的作用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本文是议论文，运用</a:t>
            </a: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夹叙夹议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的写法，谈谈课文是怎样夹叙夹议的?</a:t>
            </a:r>
            <a:endParaRPr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/>
          <p:nvPr/>
        </p:nvSpPr>
        <p:spPr>
          <a:xfrm>
            <a:off x="1143000" y="1714500"/>
            <a:ext cx="2171700" cy="29997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第一层：</a:t>
            </a:r>
            <a:endParaRPr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spcBef>
                <a:spcPct val="50000"/>
              </a:spcBef>
            </a:pPr>
            <a:endParaRPr sz="270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第二层</a:t>
            </a:r>
            <a:r>
              <a:rPr sz="2700">
                <a:latin typeface="楷体_GB2312" panose="02010609030101010101" pitchFamily="49" charset="-122"/>
                <a:ea typeface="楷体_GB2312" panose="02010609030101010101" pitchFamily="49" charset="-122"/>
              </a:rPr>
              <a:t>：</a:t>
            </a:r>
            <a:endParaRPr sz="270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0" lvl="0" indent="0">
              <a:spcBef>
                <a:spcPct val="50000"/>
              </a:spcBef>
            </a:pPr>
            <a:endParaRPr sz="270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第三层：</a:t>
            </a:r>
            <a:endParaRPr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723" name="Rectangle 3"/>
          <p:cNvSpPr/>
          <p:nvPr/>
        </p:nvSpPr>
        <p:spPr>
          <a:xfrm>
            <a:off x="1219835" y="182245"/>
            <a:ext cx="1217295" cy="5067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第二段</a:t>
            </a:r>
            <a:endParaRPr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724" name="Rectangle 4"/>
          <p:cNvSpPr/>
          <p:nvPr/>
        </p:nvSpPr>
        <p:spPr>
          <a:xfrm>
            <a:off x="2624773" y="307261"/>
            <a:ext cx="5354955" cy="5067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可分三层，每一层都是先叙后议。</a:t>
            </a:r>
            <a:endParaRPr sz="2700" b="1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0725" name="Rectangle 5"/>
          <p:cNvSpPr/>
          <p:nvPr/>
        </p:nvSpPr>
        <p:spPr>
          <a:xfrm>
            <a:off x="1619885" y="639445"/>
            <a:ext cx="4320540" cy="5067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700" b="1">
                <a:latin typeface="楷体_GB2312" panose="02010609030101010101" pitchFamily="49" charset="-122"/>
                <a:ea typeface="楷体_GB2312" panose="02010609030101010101" pitchFamily="49" charset="-122"/>
              </a:rPr>
              <a:t>①②｜③④⑤⑥⑦｜⑧⑨⑩</a:t>
            </a:r>
            <a:endParaRPr sz="2700" b="1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0726" name="Rectangle 6"/>
          <p:cNvSpPr/>
          <p:nvPr/>
        </p:nvSpPr>
        <p:spPr>
          <a:xfrm>
            <a:off x="1734185" y="1210945"/>
            <a:ext cx="4331970" cy="5067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叙议    叙   议   叙  议</a:t>
            </a:r>
            <a:endParaRPr sz="2700" b="1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0727" name="Rectangle 7"/>
          <p:cNvSpPr/>
          <p:nvPr/>
        </p:nvSpPr>
        <p:spPr>
          <a:xfrm>
            <a:off x="2457450" y="1657350"/>
            <a:ext cx="5086350" cy="1337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先高度概括白求恩精神的具体表现，后号召每个共产党员都要学习他。</a:t>
            </a:r>
            <a:endParaRPr sz="27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728" name="Rectangle 8"/>
          <p:cNvSpPr/>
          <p:nvPr/>
        </p:nvSpPr>
        <p:spPr>
          <a:xfrm>
            <a:off x="2457450" y="2971800"/>
            <a:ext cx="5200650" cy="9220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先联系“不少的人”的表现，后分析“不少的人”的实质。</a:t>
            </a:r>
            <a:endParaRPr sz="27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729" name="Rectangle 9"/>
          <p:cNvSpPr/>
          <p:nvPr/>
        </p:nvSpPr>
        <p:spPr>
          <a:xfrm>
            <a:off x="2319338" y="3921919"/>
            <a:ext cx="5486400" cy="9220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先转述从前线回来的人对白求恩的评价，后号召学习他的精神。</a:t>
            </a:r>
            <a:endParaRPr sz="27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730" name="AutoShape 10"/>
          <p:cNvSpPr/>
          <p:nvPr/>
        </p:nvSpPr>
        <p:spPr>
          <a:xfrm rot="16200000">
            <a:off x="3274258" y="581700"/>
            <a:ext cx="172640" cy="1200150"/>
          </a:xfrm>
          <a:prstGeom prst="leftBrace">
            <a:avLst>
              <a:gd name="adj1" fmla="val 57931"/>
              <a:gd name="adj2" fmla="val 47324"/>
            </a:avLst>
          </a:prstGeom>
          <a:noFill/>
          <a:ln w="28575">
            <a:solidFill>
              <a:srgbClr val="FF0000"/>
            </a:solidFill>
            <a:round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50000"/>
              </a:lnSpc>
            </a:pPr>
            <a:endParaRPr kumimoji="1" b="1">
              <a:latin typeface="宋体" panose="02010600030101010101" pitchFamily="2" charset="-122"/>
            </a:endParaRPr>
          </a:p>
        </p:txBody>
      </p:sp>
      <p:sp>
        <p:nvSpPr>
          <p:cNvPr id="30731" name="AutoShape 11"/>
          <p:cNvSpPr/>
          <p:nvPr/>
        </p:nvSpPr>
        <p:spPr>
          <a:xfrm rot="16200000">
            <a:off x="5046504" y="924005"/>
            <a:ext cx="114300" cy="571500"/>
          </a:xfrm>
          <a:prstGeom prst="leftBrace">
            <a:avLst>
              <a:gd name="adj1" fmla="val 41667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50000"/>
              </a:lnSpc>
            </a:pPr>
            <a:endParaRPr kumimoji="1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 fill="hold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 fill="hold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 fill="hold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 fill="hold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 fill="hold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 fill="hold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 fill="hold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 fill="hold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4" grpId="0"/>
      <p:bldP spid="30725" grpId="0"/>
      <p:bldP spid="30726" grpId="0"/>
      <p:bldP spid="30727" grpId="0"/>
      <p:bldP spid="30728" grpId="0"/>
      <p:bldP spid="30729" grpId="0"/>
      <p:bldP spid="30730" grpId="0" bldLvl="0" animBg="1"/>
      <p:bldP spid="3073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/>
          <p:nvPr/>
        </p:nvSpPr>
        <p:spPr>
          <a:xfrm>
            <a:off x="1371600" y="1257300"/>
            <a:ext cx="6400800" cy="9220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>
                <a:latin typeface="Verdana" panose="020B0604030504040204" pitchFamily="34" charset="0"/>
                <a:ea typeface="楷体_GB2312" panose="02010609030101010101" pitchFamily="49" charset="-122"/>
              </a:rPr>
              <a:t>      </a:t>
            </a: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“我和白求恩同志只见过一面……我是很悲痛的”是</a:t>
            </a:r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记叙</a:t>
            </a: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其余是议论</a:t>
            </a:r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2771" name="Rectangle 3"/>
          <p:cNvSpPr/>
          <p:nvPr/>
        </p:nvSpPr>
        <p:spPr>
          <a:xfrm>
            <a:off x="1685925" y="342900"/>
            <a:ext cx="1217295" cy="5067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第四段</a:t>
            </a:r>
            <a:endParaRPr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2772" name="Rectangle 4"/>
          <p:cNvSpPr/>
          <p:nvPr/>
        </p:nvSpPr>
        <p:spPr>
          <a:xfrm>
            <a:off x="1828800" y="2571750"/>
            <a:ext cx="5772150" cy="1337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700">
                <a:solidFill>
                  <a:srgbClr val="FF0000"/>
                </a:solidFill>
                <a:latin typeface="Verdana" panose="020B0604030504040204" pitchFamily="34" charset="0"/>
                <a:ea typeface="楷体_GB2312" panose="02010609030101010101" pitchFamily="49" charset="-122"/>
              </a:rPr>
              <a:t>      </a:t>
            </a:r>
            <a:r>
              <a:rPr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先叙后议。先叙述自己与白求恩的交往，然后分析和强调学习白求恩的意义。</a:t>
            </a:r>
            <a:endParaRPr sz="27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18" name="Rectangle 2"/>
          <p:cNvSpPr/>
          <p:nvPr/>
        </p:nvSpPr>
        <p:spPr>
          <a:xfrm>
            <a:off x="516890" y="250190"/>
            <a:ext cx="8162925" cy="8648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/>
          <a:lstStyle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baseline="0">
                <a:solidFill>
                  <a:schemeClr val="tx2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eaLnBrk="1" hangingPunct="1"/>
            <a:r>
              <a:rPr sz="20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重点分析第四段，划分层次、概括层意并谈谈此段在文中的作用。</a:t>
            </a:r>
            <a:endParaRPr sz="20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19" name="Rectangle 3"/>
          <p:cNvSpPr/>
          <p:nvPr/>
        </p:nvSpPr>
        <p:spPr>
          <a:xfrm>
            <a:off x="516890" y="1224280"/>
            <a:ext cx="8110220" cy="32804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>
              <a:lnSpc>
                <a:spcPct val="80000"/>
              </a:lnSpc>
            </a:pPr>
            <a:r>
              <a:rPr sz="2000" b="1">
                <a:latin typeface="黑体" panose="02010609060101010101" pitchFamily="2" charset="-122"/>
                <a:ea typeface="黑体" panose="02010609060101010101" pitchFamily="2" charset="-122"/>
              </a:rPr>
              <a:t>第四段共八句话可分为两层</a:t>
            </a:r>
            <a:endParaRPr sz="20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lnSpc>
                <a:spcPct val="80000"/>
              </a:lnSpc>
            </a:pPr>
            <a:r>
              <a:rPr sz="2000" b="1">
                <a:latin typeface="黑体" panose="02010609060101010101" pitchFamily="2" charset="-122"/>
                <a:ea typeface="黑体" panose="02010609060101010101" pitchFamily="2" charset="-122"/>
              </a:rPr>
              <a:t>第一层（1—4句）：记叙自己与白求恩同志的交往。1—3句说会面和通信，语言朴实，感情真挚。“只”“仅”两个词，表达了无限惋惜、遗憾的心情。第四句表达对白求恩同志逝世沉痛哀悼心情。</a:t>
            </a:r>
            <a:endParaRPr sz="20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lnSpc>
                <a:spcPct val="80000"/>
              </a:lnSpc>
            </a:pPr>
            <a:r>
              <a:rPr sz="2000" b="1">
                <a:latin typeface="黑体" panose="02010609060101010101" pitchFamily="2" charset="-122"/>
                <a:ea typeface="黑体" panose="02010609060101010101" pitchFamily="2" charset="-122"/>
              </a:rPr>
              <a:t>第二层（5—8句）：论述学习白求恩精神的意义。第五句由自己心情扩大到大家心情承上启下；第六句对上文论述的白求恩精神进行总结，点明他的精神的核心是毫无自私自利之心。七八两句有由概括到具体的进一步阐明学习的意义，同时也是对白求恩同志高风亮节崇高评价；构成排比句的五个短语，</a:t>
            </a:r>
            <a:r>
              <a:rPr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依次从人格、品质、修养、志趣、人生意义</a:t>
            </a:r>
            <a:r>
              <a:rPr sz="2000" b="1">
                <a:latin typeface="黑体" panose="02010609060101010101" pitchFamily="2" charset="-122"/>
                <a:ea typeface="黑体" panose="02010609060101010101" pitchFamily="2" charset="-122"/>
              </a:rPr>
              <a:t>这五个方面来阐述前一句中”大有利于人民“的精微含义，言之有序，一气呵成，将全文气势推向高潮，大大激发了人们的学习热情。最后一句归结为“有意于人民”，与前一句“大有意于人民”又相呼应，使主旨更加突出，收尾铿锵有力。</a:t>
            </a:r>
            <a:endParaRPr sz="20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 fill="hold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63090" y="320675"/>
            <a:ext cx="5667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白求恩共产主义精神的</a:t>
            </a:r>
            <a:r>
              <a:rPr lang="zh-CN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继承者</a:t>
            </a:r>
            <a:endParaRPr lang="zh-CN" sz="2800" b="1">
              <a:solidFill>
                <a:srgbClr val="0000FF"/>
              </a:solidFill>
              <a:effectLst/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920" y="887095"/>
            <a:ext cx="7630795" cy="1476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r>
              <a:rPr lang="zh-CN" altLang="en-US" sz="180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自1963年以来，我国先后向亚洲、非洲、拉丁美洲、欧洲和大洋洲的67个国家和地区派出援外医疗人员约2.4万人次，累计诊治患者约2.7亿人次，为受援国培训了大批医务人员，留下了一支“不走的中国医疗队”，得到了受援国人民的充分信任和普遍赞扬，促进了受援国医疗卫生事业发展和人民健康水平提高。</a:t>
            </a:r>
            <a:endParaRPr lang="zh-CN" altLang="en-US" sz="180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6285" y="2518410"/>
            <a:ext cx="76307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践行和弘扬“不畏艰苦、甘于奉献、救死扶伤、大爱无疆”的精神，是白求恩精神在新时期的延续与升华。</a:t>
            </a:r>
            <a:endParaRPr lang="zh-CN" altLang="en-US" sz="20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30555" y="2914015"/>
            <a:ext cx="7331075" cy="2487295"/>
            <a:chOff x="993" y="4589"/>
            <a:chExt cx="11545" cy="3917"/>
          </a:xfrm>
        </p:grpSpPr>
        <p:pic>
          <p:nvPicPr>
            <p:cNvPr id="7" name="图片 6" descr="千库网_模拟人物小朋友对话框边框_元素编号1313740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93" y="4589"/>
              <a:ext cx="3917" cy="391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4910" y="6091"/>
              <a:ext cx="762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000" b="1">
                  <a:solidFill>
                    <a:srgbClr val="0000FF"/>
                  </a:solidFill>
                  <a:effectLst/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小组分享：当代中学生应当如何以白求恩为镜，弘扬其精神？</a:t>
              </a:r>
              <a:endParaRPr lang="zh-CN" altLang="en-US" sz="20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5" grpId="0"/>
      <p:bldP spid="5" grpId="1"/>
      <p:bldP spid="3" grpId="0" bldLvl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_文本框 21"/>
          <p:cNvSpPr txBox="1"/>
          <p:nvPr>
            <p:custDataLst>
              <p:tags r:id="rId1"/>
            </p:custDataLst>
          </p:nvPr>
        </p:nvSpPr>
        <p:spPr>
          <a:xfrm>
            <a:off x="1851025" y="897890"/>
            <a:ext cx="5763895" cy="622300"/>
          </a:xfrm>
          <a:prstGeom prst="rect">
            <a:avLst/>
          </a:prstGeom>
          <a:noFill/>
        </p:spPr>
        <p:txBody>
          <a:bodyPr vert="horz" wrap="square" lIns="68580" tIns="34290" rIns="68580" bIns="34290" rtlCol="0">
            <a:spAutoFit/>
          </a:bodyPr>
          <a:lstStyle/>
          <a:p>
            <a:pPr algn="l"/>
            <a:r>
              <a:rPr lang="zh-CN" altLang="en-US" sz="3600" spc="-300" dirty="0">
                <a:solidFill>
                  <a:schemeClr val="accent2">
                    <a:lumMod val="75000"/>
                  </a:schemeClr>
                </a:solidFill>
                <a:latin typeface="方正舒体" panose="02010601030101010101" charset="-122"/>
                <a:ea typeface="方正舒体" panose="02010601030101010101" charset="-122"/>
                <a:cs typeface="+mn-ea"/>
                <a:sym typeface="+mn-lt"/>
              </a:rPr>
              <a:t>以白求恩为镜，</a:t>
            </a:r>
            <a:r>
              <a:rPr lang="zh-CN" altLang="en-US" sz="3600" spc="-300" dirty="0">
                <a:solidFill>
                  <a:schemeClr val="accent2">
                    <a:lumMod val="75000"/>
                  </a:schemeClr>
                </a:solidFill>
                <a:latin typeface="方正舒体" panose="02010601030101010101" charset="-122"/>
                <a:ea typeface="方正舒体" panose="02010601030101010101" charset="-122"/>
                <a:cs typeface="+mn-ea"/>
                <a:sym typeface="+mn-lt"/>
              </a:rPr>
              <a:t>行人生之舟。</a:t>
            </a:r>
            <a:endParaRPr lang="zh-CN" altLang="en-US" sz="3600" spc="-300" dirty="0">
              <a:solidFill>
                <a:schemeClr val="accent2">
                  <a:lumMod val="75000"/>
                </a:schemeClr>
              </a:solidFill>
              <a:latin typeface="方正舒体" panose="02010601030101010101" charset="-122"/>
              <a:ea typeface="方正舒体" panose="02010601030101010101" charset="-122"/>
              <a:cs typeface="+mn-ea"/>
              <a:sym typeface="+mn-lt"/>
            </a:endParaRPr>
          </a:p>
        </p:txBody>
      </p:sp>
      <p:sp>
        <p:nvSpPr>
          <p:cNvPr id="3" name="PA_文本框 2" descr="7b0a20202020227461726765744d6f64756c65223a202270726f636573734f6e6c696e65466f6e7473220a7d0a"/>
          <p:cNvSpPr txBox="1"/>
          <p:nvPr>
            <p:custDataLst>
              <p:tags r:id="rId2"/>
            </p:custDataLst>
          </p:nvPr>
        </p:nvSpPr>
        <p:spPr>
          <a:xfrm>
            <a:off x="1851025" y="1756410"/>
            <a:ext cx="5570855" cy="142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纪念白求恩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  <a:p>
            <a:pPr algn="ctr"/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毛泽东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294505" y="715645"/>
            <a:ext cx="4064635" cy="37534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2800">
                <a:latin typeface="华文行楷" panose="02010800040101010101" charset="-122"/>
                <a:ea typeface="华文行楷" panose="02010800040101010101" charset="-122"/>
              </a:rPr>
              <a:t>结论</a:t>
            </a:r>
            <a:r>
              <a:rPr lang="en-US" altLang="zh-CN" sz="2800">
                <a:latin typeface="华文行楷" panose="02010800040101010101" charset="-122"/>
                <a:ea typeface="华文行楷" panose="02010800040101010101" charset="-122"/>
              </a:rPr>
              <a:t>  </a:t>
            </a:r>
            <a:endParaRPr lang="en-US" altLang="zh-CN" sz="2800">
              <a:latin typeface="华文行楷" panose="02010800040101010101" charset="-122"/>
              <a:ea typeface="华文行楷" panose="02010800040101010101" charset="-122"/>
            </a:endParaRPr>
          </a:p>
          <a:p>
            <a:pPr marL="0" lvl="0" indent="0"/>
            <a:r>
              <a:rPr kumimoji="1" sz="2800">
                <a:latin typeface="楷体" panose="02010609060101010101" charset="-122"/>
                <a:ea typeface="楷体" panose="02010609060101010101" charset="-122"/>
                <a:sym typeface="+mn-ea"/>
              </a:rPr>
              <a:t>一个人能力有大小，但只要有这点精神，就是一个高尚的人，一个纯粹的人，一个有道德的人，一个脱离了低级趣味的人，一个有益于人民的人。</a:t>
            </a:r>
            <a:endParaRPr lang="zh-CN" altLang="en-US" sz="3600">
              <a:solidFill>
                <a:srgbClr val="FF0000"/>
              </a:solidFill>
              <a:highlight>
                <a:srgbClr val="FFFF00"/>
              </a:highlight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</p:txBody>
      </p:sp>
      <p:pic>
        <p:nvPicPr>
          <p:cNvPr id="119" name="图片 118"/>
          <p:cNvPicPr/>
          <p:nvPr/>
        </p:nvPicPr>
        <p:blipFill>
          <a:blip r:embed="rId1"/>
          <a:stretch>
            <a:fillRect/>
          </a:stretch>
        </p:blipFill>
        <p:spPr>
          <a:xfrm>
            <a:off x="1120775" y="715645"/>
            <a:ext cx="3106420" cy="4033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/>
          <p:nvPr/>
        </p:nvSpPr>
        <p:spPr>
          <a:xfrm>
            <a:off x="1439466" y="232172"/>
            <a:ext cx="599821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latin typeface="黑体" panose="02010609060101010101" pitchFamily="2" charset="-122"/>
                <a:ea typeface="黑体" panose="02010609060101010101" pitchFamily="2" charset="-122"/>
              </a:rPr>
              <a:t>比较下列语句，找出文中原句，说说好处。</a:t>
            </a:r>
            <a:endParaRPr kumimoji="1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3011" name="Rectangle 3"/>
          <p:cNvSpPr/>
          <p:nvPr/>
        </p:nvSpPr>
        <p:spPr>
          <a:xfrm>
            <a:off x="1871663" y="897731"/>
            <a:ext cx="5886450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从前线回来的人说到白求恩，没有一个不佩服，没有一个不为他的精神所感动。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3012" name="Rectangle 4"/>
          <p:cNvSpPr/>
          <p:nvPr/>
        </p:nvSpPr>
        <p:spPr>
          <a:xfrm>
            <a:off x="1818085" y="2041922"/>
            <a:ext cx="5831681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从前线回来的人说到白求恩，每个人都佩服他，每个人都为他的精神所感动。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3013" name="AutoShape 5"/>
          <p:cNvSpPr/>
          <p:nvPr/>
        </p:nvSpPr>
        <p:spPr>
          <a:xfrm>
            <a:off x="1709738" y="1114425"/>
            <a:ext cx="161925" cy="1403747"/>
          </a:xfrm>
          <a:prstGeom prst="leftBrace">
            <a:avLst>
              <a:gd name="adj1" fmla="val 72243"/>
              <a:gd name="adj2" fmla="val 50000"/>
            </a:avLst>
          </a:prstGeom>
          <a:noFill/>
          <a:ln w="38100">
            <a:solidFill>
              <a:srgbClr val="FFFF00"/>
            </a:solidFill>
            <a:miter lim="800000"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kumimoji="1" lang="zh-CN" altLang="zh-CN">
              <a:latin typeface="Verdana" panose="020B0604030504040204" pitchFamily="34" charset="0"/>
            </a:endParaRPr>
          </a:p>
        </p:txBody>
      </p:sp>
      <p:sp>
        <p:nvSpPr>
          <p:cNvPr id="43014" name="Rectangle 6"/>
          <p:cNvSpPr/>
          <p:nvPr/>
        </p:nvSpPr>
        <p:spPr>
          <a:xfrm>
            <a:off x="1304925" y="3134916"/>
            <a:ext cx="6723460" cy="11988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连用两个</a:t>
            </a:r>
            <a:r>
              <a:rPr kumimoji="1" sz="2400" b="1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双重否定句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，极其有力地</a:t>
            </a:r>
            <a:r>
              <a:rPr kumimoji="1" sz="2400" b="1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强调了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无一例外，每个人都佩服，每个人都感动的事实，这比一般的陈述句显得更斩钉截铁不可动摇。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3015" name="Text Box 7"/>
          <p:cNvSpPr/>
          <p:nvPr/>
        </p:nvSpPr>
        <p:spPr>
          <a:xfrm>
            <a:off x="7218760" y="1059656"/>
            <a:ext cx="566738" cy="8528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4950">
                <a:solidFill>
                  <a:srgbClr val="FF0000"/>
                </a:solidFill>
                <a:ea typeface="Arial" panose="020B0604020202020204" pitchFamily="34" charset="0"/>
              </a:rPr>
              <a:t>√</a:t>
            </a:r>
            <a:endParaRPr sz="4950">
              <a:solidFill>
                <a:srgbClr val="FF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  <p:sp>
        <p:nvSpPr>
          <p:cNvPr id="43016" name="Text Box 8"/>
          <p:cNvSpPr/>
          <p:nvPr/>
        </p:nvSpPr>
        <p:spPr>
          <a:xfrm>
            <a:off x="7353300" y="2463403"/>
            <a:ext cx="566738" cy="4140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100" b="1">
                <a:solidFill>
                  <a:srgbClr val="FF0000"/>
                </a:solidFill>
                <a:latin typeface="宋体" panose="02010600030101010101" pitchFamily="2" charset="-122"/>
                <a:ea typeface="Arial" panose="020B0604020202020204" pitchFamily="34" charset="0"/>
              </a:rPr>
              <a:t>╳</a:t>
            </a:r>
            <a:endParaRPr sz="2100" b="1">
              <a:solidFill>
                <a:srgbClr val="FF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  <p:bldP spid="43013" grpId="0" bldLvl="0" animBg="1"/>
      <p:bldP spid="43014" grpId="0"/>
      <p:bldP spid="43015" grpId="0"/>
      <p:bldP spid="430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/>
          <p:nvPr/>
        </p:nvSpPr>
        <p:spPr>
          <a:xfrm>
            <a:off x="1818085" y="650081"/>
            <a:ext cx="5886450" cy="11988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一个高尚的人，一个纯粹的人，一个有道德的人，一个脱离了低级趣味的人，一个有益于人民的人。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4035" name="Rectangle 3"/>
          <p:cNvSpPr/>
          <p:nvPr/>
        </p:nvSpPr>
        <p:spPr>
          <a:xfrm>
            <a:off x="1764506" y="1879997"/>
            <a:ext cx="5831681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kumimoji="1" lang="zh-CN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一个高尚、纯粹、有道德、脱离了低级趣味且有益于人民的人。</a:t>
            </a:r>
            <a:endParaRPr kumimoji="1" lang="zh-CN" altLang="zh-CN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4036" name="AutoShape 4"/>
          <p:cNvSpPr/>
          <p:nvPr/>
        </p:nvSpPr>
        <p:spPr>
          <a:xfrm>
            <a:off x="1656160" y="952500"/>
            <a:ext cx="161925" cy="1403747"/>
          </a:xfrm>
          <a:prstGeom prst="leftBrace">
            <a:avLst>
              <a:gd name="adj1" fmla="val 72243"/>
              <a:gd name="adj2" fmla="val 50000"/>
            </a:avLst>
          </a:prstGeom>
          <a:noFill/>
          <a:ln w="38100">
            <a:solidFill>
              <a:srgbClr val="FFFF00"/>
            </a:solidFill>
            <a:miter lim="800000"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kumimoji="1" lang="zh-CN" altLang="zh-CN">
              <a:latin typeface="Verdana" panose="020B0604030504040204" pitchFamily="34" charset="0"/>
            </a:endParaRPr>
          </a:p>
        </p:txBody>
      </p:sp>
      <p:sp>
        <p:nvSpPr>
          <p:cNvPr id="44037" name="Rectangle 5"/>
          <p:cNvSpPr/>
          <p:nvPr/>
        </p:nvSpPr>
        <p:spPr>
          <a:xfrm>
            <a:off x="1385888" y="3003947"/>
            <a:ext cx="6344841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排比句式，强调了学习白求恩精神的重大意义，感情真挚，句式流畅，极富号召力。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4038" name="Text Box 6"/>
          <p:cNvSpPr/>
          <p:nvPr/>
        </p:nvSpPr>
        <p:spPr>
          <a:xfrm>
            <a:off x="7002066" y="1168004"/>
            <a:ext cx="566738" cy="8528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4950">
                <a:solidFill>
                  <a:srgbClr val="FF0000"/>
                </a:solidFill>
                <a:ea typeface="Arial" panose="020B0604020202020204" pitchFamily="34" charset="0"/>
              </a:rPr>
              <a:t>√</a:t>
            </a:r>
            <a:endParaRPr sz="4950">
              <a:solidFill>
                <a:srgbClr val="FF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  <p:sp>
        <p:nvSpPr>
          <p:cNvPr id="44039" name="Text Box 7"/>
          <p:cNvSpPr/>
          <p:nvPr/>
        </p:nvSpPr>
        <p:spPr>
          <a:xfrm>
            <a:off x="7056835" y="2518172"/>
            <a:ext cx="566738" cy="4140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sz="2100" b="1">
                <a:solidFill>
                  <a:srgbClr val="FF0000"/>
                </a:solidFill>
                <a:latin typeface="宋体" panose="02010600030101010101" pitchFamily="2" charset="-122"/>
                <a:ea typeface="Arial" panose="020B0604020202020204" pitchFamily="34" charset="0"/>
              </a:rPr>
              <a:t>╳</a:t>
            </a:r>
            <a:endParaRPr sz="2100" b="1">
              <a:solidFill>
                <a:srgbClr val="FF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/>
      <p:bldP spid="44036" grpId="0" bldLvl="0" animBg="1"/>
      <p:bldP spid="44037" grpId="0"/>
      <p:bldP spid="44038" grpId="0"/>
      <p:bldP spid="440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/>
          <p:nvPr/>
        </p:nvSpPr>
        <p:spPr>
          <a:xfrm>
            <a:off x="1543050" y="285750"/>
            <a:ext cx="6229350" cy="17532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7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一个人能力有大小，但只要有这点精神，就是一个高尚的人，一个纯粹的人，一个有道德的人，一个脱离了低级趣味的人，一个有益于人民的人。</a:t>
            </a:r>
            <a:endParaRPr kumimoji="1" sz="27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5059" name="Rectangle 3"/>
          <p:cNvSpPr/>
          <p:nvPr/>
        </p:nvSpPr>
        <p:spPr>
          <a:xfrm>
            <a:off x="1543050" y="2074069"/>
            <a:ext cx="6057900" cy="2168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7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排比句。从人格、品质、修养、志趣、人生意义五个方面强调向白求恩学习的意义。采取排比增强了语言的气势，使赞颂的感情显得热情洋溢，同时也避免句子过于冗长，以此结尾，更加有力。</a:t>
            </a:r>
            <a:endParaRPr kumimoji="1" sz="27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5060" name="Picture 4" descr="BQEN">
            <a:hlinkClick r:id="rId1" action="ppaction://hlinksldjump"/>
          </p:cNvPr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4729163"/>
            <a:ext cx="1371600" cy="407194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/>
          <p:nvPr>
            <p:ph type="title"/>
          </p:nvPr>
        </p:nvSpPr>
        <p:spPr>
          <a:xfrm>
            <a:off x="1485900" y="205979"/>
            <a:ext cx="6172200" cy="85725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0"/>
          <a:lstStyle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baseline="0">
                <a:solidFill>
                  <a:schemeClr val="tx2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eaLnBrk="1" hangingPunct="1"/>
            <a:r>
              <a:rPr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写作特点</a:t>
            </a:r>
            <a:endParaRPr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8131" name="Rectangle 3"/>
          <p:cNvSpPr/>
          <p:nvPr>
            <p:ph type="body" idx="1"/>
          </p:nvPr>
        </p:nvSpPr>
        <p:spPr>
          <a:xfrm>
            <a:off x="1485900" y="1200150"/>
            <a:ext cx="6172200" cy="339447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20000"/>
          </a:bodyPr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1、对比论证，鲜明有力。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/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2、叙议结合，以议论为主。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/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3、语言凝练，准确流畅。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首先是成语运用。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其次是流畅的句式。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r>
              <a:rPr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再次是准确而灵活的遣词造句。</a:t>
            </a:r>
            <a:endParaRPr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/>
          <p:nvPr/>
        </p:nvSpPr>
        <p:spPr>
          <a:xfrm>
            <a:off x="1195070" y="339725"/>
            <a:ext cx="4197350" cy="39649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</a:pPr>
            <a:r>
              <a:rPr sz="16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毛泽东，中国人民的领袖，马克思主义者，伟大的无产阶级革命家、战略家和理论家，中国共产党、中国人民解放军和中华人民共和国的主要缔造者和领导人，诗人，书法家。 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其主要著作收入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《毛泽东选集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》，其他已公开发行的著作有《毛泽东书信选集》、《毛泽东农村调查文集》、《毛泽东新闻工作文选》和《毛泽东诗词选》等。 </a:t>
            </a:r>
            <a:endParaRPr sz="2000" b="1">
              <a:solidFill>
                <a:srgbClr val="0000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7411" name="Picture 3" descr="19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818" y="422275"/>
            <a:ext cx="2884487" cy="40274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/>
          <p:nvPr/>
        </p:nvSpPr>
        <p:spPr>
          <a:xfrm>
            <a:off x="936625" y="273050"/>
            <a:ext cx="5652135" cy="426910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</a:pPr>
            <a:r>
              <a:rPr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白求恩(1890—1939)，国际主义战士、加拿大共产党员、著名的医生。他率领加拿大美国医疗队，于1938年初来到中国，支援中国的抗日战争。他3月底到延安，不久赴晋察冀边区，在那里工作了一年多。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1939年10月白求恩在涞源摩天岭前线医院医治伤员时，不幸手指感染中毒，由于他坚持工作，肘关节又发生转移性脓疡。于1939年11月12日在河北省唐县逝世。</a:t>
            </a:r>
            <a:endParaRPr sz="2000" b="1">
              <a:solidFill>
                <a:srgbClr val="0000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lvl="0" indent="0">
              <a:lnSpc>
                <a:spcPct val="140000"/>
              </a:lnSpc>
            </a:pP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白求恩逝世一个月后的12月21日，毛泽东同志写下了《纪念白求恩》这篇文章。</a:t>
            </a:r>
            <a:endParaRPr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1"/>
          <a:srcRect l="12428" t="2574" r="17042" b="3350"/>
          <a:stretch>
            <a:fillRect/>
          </a:stretch>
        </p:blipFill>
        <p:spPr>
          <a:xfrm>
            <a:off x="6655435" y="2490470"/>
            <a:ext cx="1942465" cy="21259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070" y="417830"/>
            <a:ext cx="1941830" cy="1995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PPT改稿\中国风\5781f3e1c483c_610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0" y="263490"/>
            <a:ext cx="1373668" cy="136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80013" y="393552"/>
            <a:ext cx="798195" cy="1107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cs typeface="+mn-ea"/>
                <a:sym typeface="+mn-lt"/>
              </a:rPr>
              <a:t>解题</a:t>
            </a:r>
            <a:endParaRPr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49045" y="1732280"/>
            <a:ext cx="68402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eaLnBrk="1" hangingPunct="1">
              <a:buNone/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本文标题为“纪念白求恩”，作者写作此文的目的仅仅是“纪念“吗？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9" name="文本框 10"/>
          <p:cNvSpPr txBox="1"/>
          <p:nvPr/>
        </p:nvSpPr>
        <p:spPr>
          <a:xfrm>
            <a:off x="1080770" y="2839720"/>
            <a:ext cx="2132965" cy="436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68579" tIns="34289" rIns="68579" bIns="34289" rtlCol="0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rPr>
              <a:t>纪念白求恩</a:t>
            </a:r>
            <a:endParaRPr lang="zh-CN" altLang="en-US" sz="2400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+mn-ea"/>
              <a:sym typeface="+mn-lt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3623945" y="2839720"/>
            <a:ext cx="4465320" cy="436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68579" tIns="34289" rIns="68579" bIns="34289" rtlCol="0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rPr>
              <a:t>号召全党学习白求恩的优秀品质</a:t>
            </a:r>
            <a:endParaRPr lang="zh-CN" altLang="en-US" sz="2400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ext Box 4"/>
          <p:cNvSpPr/>
          <p:nvPr/>
        </p:nvSpPr>
        <p:spPr>
          <a:xfrm>
            <a:off x="604838" y="1558925"/>
            <a:ext cx="6343650" cy="3224213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</a:pP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派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遣（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以身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殉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职（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endParaRPr sz="2800" b="1">
              <a:solidFill>
                <a:srgbClr val="00003A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50000"/>
              </a:lnSpc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狭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隘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拈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轻怕重（ 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sz="2800" b="1">
              <a:solidFill>
                <a:srgbClr val="00003A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50000"/>
              </a:lnSpc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热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忱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纯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粹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endParaRPr sz="2800" b="1">
              <a:solidFill>
                <a:srgbClr val="00003A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50000"/>
              </a:lnSpc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鄙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薄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    ）</a:t>
            </a:r>
            <a:r>
              <a:rPr sz="2800" b="1">
                <a:solidFill>
                  <a:srgbClr val="00003A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晋察</a:t>
            </a:r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冀</a:t>
            </a: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    ）</a:t>
            </a:r>
            <a:endParaRPr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07" name="Rectangle 7"/>
          <p:cNvSpPr/>
          <p:nvPr/>
        </p:nvSpPr>
        <p:spPr>
          <a:xfrm>
            <a:off x="1685925" y="1662113"/>
            <a:ext cx="976313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</a:rPr>
              <a:t>pài</a:t>
            </a:r>
            <a:endParaRPr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1508" name="Rectangle 8"/>
          <p:cNvSpPr/>
          <p:nvPr/>
        </p:nvSpPr>
        <p:spPr>
          <a:xfrm>
            <a:off x="5913438" y="1627188"/>
            <a:ext cx="912812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xùn</a:t>
            </a:r>
            <a:endParaRPr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09" name="Rectangle 9"/>
          <p:cNvSpPr/>
          <p:nvPr/>
        </p:nvSpPr>
        <p:spPr>
          <a:xfrm>
            <a:off x="1706563" y="2557463"/>
            <a:ext cx="746125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ài</a:t>
            </a:r>
            <a:endParaRPr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0" name="Rectangle 10"/>
          <p:cNvSpPr/>
          <p:nvPr/>
        </p:nvSpPr>
        <p:spPr>
          <a:xfrm>
            <a:off x="5895975" y="2417763"/>
            <a:ext cx="1098550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niān</a:t>
            </a:r>
            <a:endParaRPr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1" name="Rectangle 11"/>
          <p:cNvSpPr/>
          <p:nvPr/>
        </p:nvSpPr>
        <p:spPr>
          <a:xfrm>
            <a:off x="1746250" y="3352800"/>
            <a:ext cx="1141413" cy="45720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chén</a:t>
            </a:r>
            <a:endParaRPr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2" name="Rectangle 12"/>
          <p:cNvSpPr/>
          <p:nvPr/>
        </p:nvSpPr>
        <p:spPr>
          <a:xfrm>
            <a:off x="5211763" y="3417888"/>
            <a:ext cx="1077912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cuì</a:t>
            </a:r>
            <a:endParaRPr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3" name="Rectangle 13"/>
          <p:cNvSpPr/>
          <p:nvPr/>
        </p:nvSpPr>
        <p:spPr>
          <a:xfrm>
            <a:off x="1739900" y="4348163"/>
            <a:ext cx="984250" cy="45720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bó</a:t>
            </a:r>
            <a:endParaRPr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4" name="Rectangle 14"/>
          <p:cNvSpPr/>
          <p:nvPr/>
        </p:nvSpPr>
        <p:spPr>
          <a:xfrm>
            <a:off x="5565775" y="4229100"/>
            <a:ext cx="903288" cy="523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jì</a:t>
            </a:r>
            <a:endParaRPr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515" name="Rectangle 17"/>
          <p:cNvSpPr/>
          <p:nvPr/>
        </p:nvSpPr>
        <p:spPr>
          <a:xfrm>
            <a:off x="712788" y="847725"/>
            <a:ext cx="2455862" cy="519113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一、读一读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1517" name="Picture 19" descr="图片5"/>
          <p:cNvPicPr>
            <a:picLocks noChangeAspect="1"/>
          </p:cNvPicPr>
          <p:nvPr/>
        </p:nvPicPr>
        <p:blipFill>
          <a:blip r:embed="rId1"/>
          <a:srcRect t="34435"/>
          <a:stretch>
            <a:fillRect/>
          </a:stretch>
        </p:blipFill>
        <p:spPr>
          <a:xfrm>
            <a:off x="3284538" y="460375"/>
            <a:ext cx="2809875" cy="6619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8" grpId="0"/>
      <p:bldP spid="21509" grpId="0"/>
      <p:bldP spid="21510" grpId="0"/>
      <p:bldP spid="21511" grpId="0"/>
      <p:bldP spid="21512" grpId="0"/>
      <p:bldP spid="21513" grpId="0"/>
      <p:bldP spid="215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2"/>
          <p:cNvSpPr/>
          <p:nvPr/>
        </p:nvSpPr>
        <p:spPr>
          <a:xfrm>
            <a:off x="557213" y="736918"/>
            <a:ext cx="6602412" cy="41541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⑴麻木不仁：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⑵狭    隘：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⑶纯    粹：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50000"/>
              </a:lnSpc>
            </a:pP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⑷漠不关心：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50000"/>
              </a:lnSpc>
            </a:pP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⑸低级趣味：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⑹热忱：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（7）</a:t>
            </a:r>
            <a:r>
              <a:rPr sz="2400" b="1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精益求精：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好了还要求更好。益：更加。</a:t>
            </a:r>
            <a:endParaRPr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/>
            <a:r>
              <a:rPr sz="2400" b="1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（8）不远万里</a:t>
            </a: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：不以万里为远。</a:t>
            </a:r>
            <a:endParaRPr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1" name="Rectangle 4"/>
          <p:cNvSpPr/>
          <p:nvPr/>
        </p:nvSpPr>
        <p:spPr>
          <a:xfrm>
            <a:off x="2489200" y="604203"/>
            <a:ext cx="6537325" cy="5708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30000"/>
              </a:lnSpc>
            </a:pP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比喻对外界的事物反应迟钝或漠不关心。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2" name="Rectangle 5"/>
          <p:cNvSpPr/>
          <p:nvPr/>
        </p:nvSpPr>
        <p:spPr>
          <a:xfrm>
            <a:off x="2514918" y="1413510"/>
            <a:ext cx="6627812" cy="5708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30000"/>
              </a:lnSpc>
            </a:pP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比喻心胸、气量、见识等不开广。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3" name="Rectangle 6"/>
          <p:cNvSpPr/>
          <p:nvPr/>
        </p:nvSpPr>
        <p:spPr>
          <a:xfrm>
            <a:off x="2745105" y="3686175"/>
            <a:ext cx="59594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热情。忱，真实的情意。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4" name="Text Box 10"/>
          <p:cNvSpPr/>
          <p:nvPr/>
        </p:nvSpPr>
        <p:spPr>
          <a:xfrm>
            <a:off x="766763" y="71755"/>
            <a:ext cx="3671887" cy="6451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50000"/>
              </a:lnSpc>
            </a:pPr>
            <a:r>
              <a:rPr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二、记一记</a:t>
            </a:r>
            <a:endParaRPr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5" name="Rectangle 11"/>
          <p:cNvSpPr/>
          <p:nvPr/>
        </p:nvSpPr>
        <p:spPr>
          <a:xfrm>
            <a:off x="2631440" y="2723833"/>
            <a:ext cx="639445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形容对人对事物态度冷淡，毫不关心。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6" name="Rectangle 12"/>
          <p:cNvSpPr/>
          <p:nvPr/>
        </p:nvSpPr>
        <p:spPr>
          <a:xfrm>
            <a:off x="2558098" y="2117408"/>
            <a:ext cx="5762625" cy="5708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30000"/>
              </a:lnSpc>
            </a:pP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单纯的。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7" name="Rectangle 13"/>
          <p:cNvSpPr/>
          <p:nvPr/>
        </p:nvSpPr>
        <p:spPr>
          <a:xfrm>
            <a:off x="2669858" y="3220085"/>
            <a:ext cx="48720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无聊而不高尚的情趣。 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5" grpId="0"/>
      <p:bldP spid="22536" grpId="0"/>
      <p:bldP spid="225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308100" y="229235"/>
            <a:ext cx="5855970" cy="17824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indent="0" algn="ctr">
              <a:lnSpc>
                <a:spcPct val="110000"/>
              </a:lnSpc>
              <a:spcBef>
                <a:spcPct val="0"/>
              </a:spcBef>
            </a:pPr>
            <a:r>
              <a:rPr lang="zh-CN" sz="2800" b="1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文体知识</a:t>
            </a:r>
            <a:endParaRPr sz="2800" b="1">
              <a:solidFill>
                <a:schemeClr val="tx1"/>
              </a:solidFill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lvl="0" indent="0" algn="l">
              <a:lnSpc>
                <a:spcPct val="110000"/>
              </a:lnSpc>
              <a:spcBef>
                <a:spcPct val="0"/>
              </a:spcBef>
            </a:pPr>
            <a:r>
              <a:rPr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议论文是以议论为主要表达方式，通过摆事实、讲道理，直接表达作者的观点和主张的常用文体。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266" name="Text Box 2"/>
          <p:cNvSpPr/>
          <p:nvPr/>
        </p:nvSpPr>
        <p:spPr>
          <a:xfrm>
            <a:off x="1308100" y="2143760"/>
            <a:ext cx="5626735" cy="22320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>
              <a:buNone/>
            </a:pPr>
            <a:r>
              <a:rPr kumimoji="1" sz="24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议论文三要素：</a:t>
            </a:r>
            <a:endParaRPr kumimoji="1" sz="24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论点：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作者的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观点和看法。</a:t>
            </a:r>
            <a:endParaRPr kumimoji="1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论据：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论述论点的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依据（事实和道理）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buNone/>
            </a:pP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论证：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论据论述论点的</a:t>
            </a:r>
            <a:r>
              <a:rPr kumimoji="1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过程和方法</a:t>
            </a:r>
            <a:r>
              <a:rPr kumimoji="1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spcBef>
                <a:spcPct val="50000"/>
              </a:spcBef>
            </a:pP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lvl="0" eaLnBrk="1" hangingPunct="1">
              <a:buNone/>
            </a:pPr>
            <a:endParaRPr kumimoji="1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267" name="Text Box 3" descr="水滴"/>
          <p:cNvSpPr/>
          <p:nvPr/>
        </p:nvSpPr>
        <p:spPr>
          <a:xfrm>
            <a:off x="2590165" y="3343910"/>
            <a:ext cx="7866380" cy="1168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endParaRPr kumimoji="1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spcBef>
                <a:spcPct val="50000"/>
              </a:spcBef>
            </a:pPr>
            <a:endParaRPr kumimoji="1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696278" y="537528"/>
            <a:ext cx="7750175" cy="340804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lnSpc>
                <a:spcPct val="110000"/>
              </a:lnSpc>
            </a:pPr>
            <a:r>
              <a:rPr kumimoji="1" sz="2800" b="1" spc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议论文的三要素：  论点、论据、论证</a:t>
            </a:r>
            <a:endParaRPr kumimoji="1" sz="2800" b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marR="0" lvl="0" indent="0">
              <a:lnSpc>
                <a:spcPct val="110000"/>
              </a:lnSpc>
            </a:pPr>
            <a:r>
              <a:rPr kumimoji="1" sz="2800" b="1" spc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kumimoji="1" sz="2800" b="1" spc="0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论点</a:t>
            </a:r>
            <a:r>
              <a:rPr kumimoji="1" sz="2800" b="1" spc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------是论据的基础。是解决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“</a:t>
            </a:r>
            <a:r>
              <a:rPr kumimoji="1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证明什么？”</a:t>
            </a:r>
            <a:endParaRPr kumimoji="1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marR="0" lvl="0" indent="0">
              <a:lnSpc>
                <a:spcPct val="110000"/>
              </a:lnSpc>
            </a:pPr>
            <a:r>
              <a:rPr kumimoji="1" sz="2800" b="1" spc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kumimoji="1" sz="2800" b="1" spc="0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论据</a:t>
            </a:r>
            <a:r>
              <a:rPr kumimoji="1" sz="2800" b="1" spc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------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是为论点服务的。是解决“</a:t>
            </a:r>
            <a:r>
              <a:rPr kumimoji="1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用什么来证明？”</a:t>
            </a:r>
            <a:endParaRPr kumimoji="1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marR="0" lvl="0" indent="0">
              <a:lnSpc>
                <a:spcPct val="110000"/>
              </a:lnSpc>
            </a:pPr>
            <a:r>
              <a:rPr kumimoji="1" sz="2800" b="1" spc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kumimoji="1" sz="2800" b="1" spc="0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论证</a:t>
            </a:r>
            <a:r>
              <a:rPr kumimoji="1" sz="2800" b="1" spc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------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是论点和论据之间的逻辑关系纽带。解决</a:t>
            </a:r>
            <a:r>
              <a:rPr kumimoji="1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怎样证明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的问题。 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2" dur="8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7" dur="8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2" dur="8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3.2.0"/>
</p:tagLst>
</file>

<file path=ppt/tags/tag2.xml><?xml version="1.0" encoding="utf-8"?>
<p:tagLst xmlns:p="http://schemas.openxmlformats.org/presentationml/2006/main">
  <p:tag name="PA" val="v3.2.0"/>
</p:tagLst>
</file>

<file path=ppt/tags/tag3.xml><?xml version="1.0" encoding="utf-8"?>
<p:tagLst xmlns:p="http://schemas.openxmlformats.org/presentationml/2006/main">
  <p:tag name="ISPRING_ULTRA_SCORM_COURSE_ID" val="0B309FF6-BE93-4845-89DE-2932ED9FB396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OUTPUT_FOLDER" val="C:\Users\李佳宇\Desktop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wQUAAIACAA5japKFQ6tKGQEAAAHEQAAHQAAAHVuaXZlcnNhbC9jb21tb25fbWVzc2FnZXMubG5nrVhtb9s2EP5eoP+BEFBgA7a0HdCiGBIHtMTYRGTJleg42QsERmJsIpSY6cVt9mm/Zj9sv2RHyk7ivkBSEsA2TMr33PHunrujD48/5wptRFlJXRw5bw/eOEgUqc5ksTpyFuzk5w8OqmpeZFzpQhw5hXbQ8ejli0PFi1XDVwK+v3yB0GEuqgqW1cis7tdIZkfOfJy44WyOg4vEDydhMqYTZ+Tq/IYXt8jXK/1H+cMv7z98fvvu/Y+Hr7eSfYDiGfb9fShkkd696QEUsCj0E0AjfhKQc+aMzOcwuXDBfBoQZ7T9Mkx6HpEzZ2Q+O+UWUUQClsQ+9UhC4yQImfWFTxjxnNGFbtCabwSqNdpI8QnVawGRrGUpUKVkZh+kGjaKRnQp88IZpkESkZhF1GU0DJxRrMvy9icLy5t6rUtQV6FMVvxSiczqhJyxz29KUYFqXkNOIXjVawm/1DmXxUGn6ggvaTBJWBj6cUICb7fjjEiRIa/kRs1AlAjHJAKAkleifIRsYrPMiiOs1DCEKZ1MfXgzY8JUrtYK3vVQO+YEYjAXRZcU5AiJILvieBlGnnEaqEIc3fCq+qTLbC8/HgaqC5gGbggp6LIH4Mxg7IAhxhIqR1mKtO4Cm5E4xhOSjMNzSGTgXThEIjwFup0OkbggMVCExF0yAT6jE2wS3lBsl/87fqXcpLO6RTxNQc64byN1U8GOcSmwwDKtOhimJiYfFxA2iv3v0LhFBe/a1UpuBNhRZqLsVASVxSWeyaKPC/pbcoKpT7wE0soLlwmzJc9ozPktKnSNeLbhRSrQpUh5A7l+C88ymdlnJs5W/1+N/BvxeltVXm0LUuCR81dD7dmrYd8wq6nAproW+U3dpdo4bGv+Y6wwOf1dE/oc/XH6Y5cEOKLh80Smknmj2qr75PjcWTY0Rp1GPNFT/aP13JbEbW0dUyhYY6n7SxDopqZ/QANU/aVocAKK5m2JhhpOi6sBOoNwCxBo9FiMM3DVngln4MIB8ksyjimD2WgpLitZd44dlo1tgL4d2hTmPCVqcU/GS3GlYcJRgm/a6QO6kI10Z0AfDDd7rYJR5oPJAQCu2uQBSCVzsD/rgbmYkZ0H2gK/d5KlblRmyavktS3y4NsmF1+PTVelzu2u4tUuedsmc/wUK9rDRa3S+YD2f8e/3vF5QL/HRykmOHKniYsDl5hB33BV9RQCChhX+CxOfDw24sCFnNfpGprplW6KrCdQO6t75AQD2PbMseBluv7vn397YnxhSbuLtru/DgIBYpsqSO7Afg90Lao/u0AYHu/L2UUfqe3dZifX86rDKGThs9wheNtacp3D1kG3XkjybdAwY9idzoAHsU173ZQwug1BmOHoFGqZncKd0YyX11AImdZqEIp1tUnAepj2++tlUytZiCGyT2sl5sCMzhPsefauDeRTMr1ue2YGN4p0e+lWcOnuC+ZOcQB19gs8kcl6IKBtTbsqBERv1/c033zdqe5Wlf3L4vD1g38w/gdQSwMEFAACAAgAOY2qSiRl/wsdAwAANgwAACcAAAB1bml2ZXJzYWwvZmxhc2hfcHVibGlzaGluZ19zZXR0aW5ncy54bWzVVt1u2jAUvucpLE+9LGm7dutQoKoKaFVbQIVp61VlYkOs+ieLbSi92tPswfYkO46Bgtp16Q/SJhQRH5/znV9/cXx0KwWasNxwrep4t7qDEVOJplyN6/jLoL19iJGxRFEitGJ1rDRGR41KnLmh4CbtM2tB1SCAUaaW2TpOrc1qUTSdTqvcZLnf1cJZwDfVRMsoy5lhyrI8ygSZwZ+dZczgOUIJAHikVnOzRqWCUByQLjR1giFOIXLFfVJEtAUxKY6C2pAkN+NcO0VPtNA5ysfDOn53eOx/C50A1eSSKV8T0wChF9saoZT7KIjo8zuGUsbHKYS7t4/RlFObFq+R14+jhygFdkideJQTDTVQdg4vmSWUWBKWwZ9lt9YsBEFEZ4pIngxgB/n867g5uP581Wtdnp92zq4H3e754LQXgihsonWcOFp3FENA2uUJW/qJibUkSSFusBkRYVgcrYoWaiOt1oLzazTUAmpfWMEYySGjHSLZSjf6N1y1QXMXoxEkImZ1fJxzIjDilgieLI2NGxrLbdH19qomAiwYT4Yu+vjefahOkpLcsNWwFjvG1zxpfNVOUDTTDgl+w5DVCPJ3Et5Shlabg0a5loUUxsciIzh4nHA2ZfSoqOkc8E+OrsCFdGAJs5oJZoOH747foSEb6RxwGZnAZIOcm4BffRZwRoy5ByWLGLf656fN1vVpp9n6tuUTJHRCVPJMcGg4k5ndCD6ZIaXtwg7KkRBnWNEUymmxVya36svbYLh0IrT5rZuxAr3BlmzGy3Ma89cISrtNyaQ4iP5wFdBwBDm0JGDCRgJ0wZVjZQETopBWYoZIArRm/LGecO0MSMIBDtDm5REGe8RVsRoDtYHHnLK8FOTO7t77/YMPHw8/1arRrx8/t580mhN+TxDvLjD+yZOUv6T9h2wYR56lHydtm7t/k7OvWv0yZe10y2h1z8poXYaPQm/lg1AqBCCRcTgUQCOCS24ZfcuReEFbX/UtDjOxmbZuMOfXjPJ/k3JYLa91a/e4OHr0oul3JFdcQiE8hS1vp42D/R24GT66VakA2vpdv1H5DVBLAwQUAAIACAA5japKicSvuLICAABVCgAAIQAAAHVuaXZlcnNhbC9mbGFzaF9za2luX3NldHRpbmdzLnhtbJVWbW/bIBD+vl8RZd/r7jWdRCO1aSZV6tZqrfod2xcbBYMFOF3+/TjAMU7sxsupUnjuebjjuCMlesvE8sNsRjLJpXoGY5goNCItNmP59TxtjJHiIpPCgDAXQqqK8vny40/3IYljnlPJHaipmg3NoAuzcJ8pkhDj2wJtTJDJqqZi/yALeZHSbFso2Yj8bGrlvgbFmdha5uWPxWo9GoAzbe4NVL2c1ldo0yS1Aq0BU/q+Rjur4jQF3ka6dJ+Jmi7U+6c/ku2YZsbJbj6hjclqWkC/yFc3aON8YXfv38oC7X2Bgb/GUr98RhulcroH1d/87ivaqELWTf0/PVIrWWBB+5r3L/Gg4ZLmdvwwq0u0swI8EAY6ewuhPO6sdxEpfI3nnuC4KsmfsK5HDwJeesphuaFcA0napXfqUr49NsYOyIEQQx3pyWb9RBsNS6OawOqwjvcH3pjII1IAOsar5E0FK59wROzjHX+1unVvRZzfAYsSVLALYJRhB3bM37auJ8wI7JjPnOXwKPj+hH7s8Zr2jm9puM2o/F7bq771gqB22darXbVejPSAk6uj0AFoOZXMYakxnRdWAd4aSRzmU0pOciKC7lhBDZPiF/LSvTuMJsmRI7TacGMRwwyHoX5zOdpXOr4vt57Qjv5XoTucX8+MfcSv59QYmpWV/VXS81nQ2SmxhZknwwp8Ji0d1L3YyEjjYo+JKqq2oF6k5FPDCGlAT91e+tEao5MkqgFJhqtMwiZD5RdNlYJa21tj0LZNH/O8khUlt3/mlcEb5H3BiNMrTWm3E5QdujICQgsAVVnZ9qxfeE/VcMM47KCd/AhwBx47GdG2R8fa7cY8wMbEDReQSR0ZHoquU2Je3zEgeLV5DSu8Z0LXG5pqd7Te4J97ltvXDJsvJnkgNFNva+s/LaIF8d/Jf1BLAwQUAAIACAA5japKRnag/PICAABHCwAAJgAAAHVuaXZlcnNhbC9odG1sX3B1Ymxpc2hpbmdfc2V0dGluZ3MueG1szVbdTtswFL7vU1ieuKQBxjZWpUWIgkBjtKKdNq7Qaew2Fo6d2U5LudrT7MH2JDuO29IK1gVEp6mKGh+f850/ny+OD+8yScbcWKFVk+7WdyjhKtFMqFGTfumfbh9QYh0oBlIr3qRKU3LYqsV5MZDCpj3uHKpagjDKNnLXpKlzeSOKJpNJXdjc+F0tC4f4tp7oLMoNt1w5bqJcwhT/3DTnls4QKgDgk2k1M2vVaoTEAemzZoXkRDCMXAmfFMgzl0kaBa0BJLcjowvFjrXUhpjRoEnfHBz531wnILVFxpUviW2h0ItdAxgTPgiQPXHPScrFKMVo9/YpmQjm0vI18vpx9BilxA6Zg0c51lgC5WbwGXfAwEFYBn+O3zk7FwQRmyrIRNLHHeLTb9J2/+bsuntydXF++emm3+lc9M+7IYjSJlrFiaNVRzEGpAuT8IWfGJyDJMW40WYI0vI4WhbN1YZarQTn12SgJZa+tKJkiJHKaZMeGQGSEuFAimSx68CMuDsVEnPwtrv1oXL0ATDkm6RgLF92NN+xvopJ66suJCNTXRApbjlxmmBGRYZvKSfL5SZDo7NSKsE6YqVgnIwFn3B2WFZpBvgnR9foIivQEg9fLrkLHr4X4p4M+FAbxOUwxqOKcmEDfv1ZwDlY+wAK8xi3ehfn7ZOb88v2ybctnyCwMajkmeDYQp7lbiP4MCVKu7kdliOBwvKyKUywcq9KbvWXt8GKrJChza/djCXoDbZkM16e05i/RlDZbQrjchD9cJXQOIICWxIwcSPBcReq4FUBE1BEKzklkCBRWT/WY6ELi5IwwAHavjzCYE+EKlcj/HKgR8O4qQS5s7v3dv/d+w8HHxv16NePn9trjWYU3pXg3QUOP15L4gsif8yGceS582kadqb4Vyx8fdKrUqjLThWtzqcqWleB5rtLFF8pBKSFUTjmSAxSZMJx9ppNfkGj1n8vQxtfqVEbzGLtcft/kwirxfVo5T4UR09e2GooX738tmq/AVBLAwQUAAIACAA5japKRfj+kpgBAAAfBgAAHwAAAHVuaXZlcnNhbC9odG1sX3NraW5fc2V0dGluZ3MuanONlE1vwjAMhu/8iiq7Toh9dtsNDSZN4jBp3KYd0mJKRZpUSdrRIf776vDRJk0H8YW+PH0du7K3g6A+JCbBS7A1v83zh/1sNEBNywKubZ316BnqRLF0AfM0A5ZyIA5SHl89ybuG8BkTbkyj6hNtVcuPCPxnSZlq47nHQno05dFKn+GPB9z4wF+rtENZ+5JafY4KrQUfxoJr4HrIhcyoYcjVmzntCh1YlCDPoEsag2UamtNHNo4PIUabi0WWU17NRCKGEY3XiRQFX/TlX1U5yPqLr/fA6Dl8nVp2LFX6XUPmJp4+YfSTuQSl4JD3cYrhhRmNgLV8R+b8g1rG3YIcukxVqo/0+AajTec0gU6XnsYYNsZrr043Q4wup2Gj98TdLYZFMFqB7FhN7jEsUORFfsEHzKVIsCMdtNvzE8oEXaQ8OaQeYXg5vCza9nWvKdRcf0KsERLOCK08E5n1bY4Lxl57B1c5WWe+mWc+kfvE/mXlis0Wsu6j3UWCz18BoVrTeJXV+6FejnUjqFyDnAvB6gK+z13VzTXY/QFQSwMEFAACAAgAOY2q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OY2qSgzStqxuAAAAbgAAABwAAAB1bml2ZXJzYWwvbG9jYWxfc2V0dGluZ3MueG1ss7GvyM1RKEstKs7Mz7NVMtQzUFJIzUvOT8nMS7dVCg1x07VQUiguScxLSczJz0u1VcrLV1Kwt+OyyclPTswJTi0pASosVijISaxMLQpJzQUySlL9EnOBKp+2rnjZvEJBV+HJ/nXPpuxU0rfjAg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OY2qSjXb2a1oAQAA8wIAACkAAAB1bml2ZXJzYWwvc2tpbl9jdXN0b21pemF0aW9uX3NldHRpbmdzLnhtbI1S22obMRB9z1eI/IAljW4LW4OuxZCHQhPyvPWqYYmjLSuFhKKPrzatcdy6tJqnmXPmDDM6fX6ckn3OZX6avg9lmtPnWMqUHvL2CqF+Px/m5dMScyx5c6rcT2mcX3bp67zWWjWXIY3DMtoVzVuMwttDSmrlVMuYYRRJ5qlXyHluG9aB68A2zFFi+81vEj91l7iPqVxW7Tdn6J8Nu5TjUnZpjK9bOGe/h843+LgM49R4eSvYGvU4tTq2BmKES+4r1QAgkOWOOFyl7KQmyGPGMVSjKFBAhHPSiUok5dCy0ImmwnwnEJOMUVepp60baW0ctVVCR4hu07zqbA3BSIwRIQSYq1xAMBg1NjQNDWo9IDgwIKo2mihAwQYTWPXOC8uRol5gXJkxgPHpuKft3p/rVP3vdY7n/IfgxS+4iK7e2lwwV79/XpZGvo1P3w5DiejLkONu/HAd7m5urn958s2/R8Zq1LbxX339A1BLAwQUAAIACAA5japK0TugVX0BAABlFwAAFwAAAHVuaXZlcnNhbC91bml2ZXJzYWwucG5n6wzwc+flkuJiYGDg9fRwCWJgYOlhYGDO52ADiuxXdOQFUozFQe5ODOvOybwEcljSHX0dGRg29nP/SWQF8jkLPCKLGRj4DoMw4/H8FSkMDGK/PF0cQyri3t42XLU6QMIt8Ln9PhOzMKUlnEsEg37e43xyb/dBwSNfD67695jFzEK2ftv73xvXvd6oc/r22zJmoJkPuGt/nc9wXMz5966/wa1tb78kAwUZ9t3PcJ6/t/ni448WtRxA/oHSHrcvfG7rr7/+wgiSv24cddHkX7C1NROQU2C7WNT3s818OZDUjnkXu5ZtZgYrUpUAiQg0CYJ4iqOcUc4oZ5QzyhnljHJGOaOcUc4oZ5QzyhnljHJGOaOcUc4oZ5QzyhkWHMOzn2uqQIwHVW7as66V2trCx4p/70MaK378f1uudS0DdJDZ5BufW/L333+/KIJE7udvWXi+runijc8/baalWv4FDUU3vDeOupDhtN+6rz4+aMUn1e8MSSClnq5+LuucEpoAUEsDBBQAAgAIADmNqkohgr+ESgAAAGsAAAAbAAAAdW5pdmVyc2FsL3VuaXZlcnNhbC5wbmcueG1ss7GvyM1RKEstKs7Mz7NVMtQzULK34+WyKShKLctMLVeoAIoBBSFASaESyDVCcMszU0oyQCpMDBCCGamZ6RkltkoWpqZwQX2gmQBQSwECAAAUAAIACABDlFdHDcAxHsABAADaAwAADwAAAAAAAAABAAAAAAAAAAAAbm9uZS9wbGF5ZXIueG1sUEsBAgAAFAACAAgAOY2qShUOrShkBAAABxEAAB0AAAAAAAAAAQAAAAAA7QEAAHVuaXZlcnNhbC9jb21tb25fbWVzc2FnZXMubG5nUEsBAgAAFAACAAgAOY2qSiRl/wsdAwAANgwAACcAAAAAAAAAAQAAAAAAjAYAAHVuaXZlcnNhbC9mbGFzaF9wdWJsaXNoaW5nX3NldHRpbmdzLnhtbFBLAQIAABQAAgAIADmNqkqJxK+4sgIAAFUKAAAhAAAAAAAAAAEAAAAAAO4JAAB1bml2ZXJzYWwvZmxhc2hfc2tpbl9zZXR0aW5ncy54bWxQSwECAAAUAAIACAA5japKRnag/PICAABHCwAAJgAAAAAAAAABAAAAAADfDAAAdW5pdmVyc2FsL2h0bWxfcHVibGlzaGluZ19zZXR0aW5ncy54bWxQSwECAAAUAAIACAA5japKRfj+kpgBAAAfBgAAHwAAAAAAAAABAAAAAAAVEAAAdW5pdmVyc2FsL2h0bWxfc2tpbl9zZXR0aW5ncy5qc1BLAQIAABQAAgAIADmNqko9PC/RwQAAAOUBAAAaAAAAAAAAAAEAAAAAAOoRAAB1bml2ZXJzYWwvaTE4bl9wcmVzZXRzLnhtbFBLAQIAABQAAgAIADmNqkoM0rasbgAAAG4AAAAcAAAAAAAAAAEAAAAAAOMSAAB1bml2ZXJzYWwvbG9jYWxfc2V0dGluZ3MueG1sUEsBAgAAFAACAAgARJRXRyO0Tvv7AgAAsAgAABQAAAAAAAAAAQAAAAAAixMAAHVuaXZlcnNhbC9wbGF5ZXIueG1sUEsBAgAAFAACAAgAOY2qSjXb2a1oAQAA8wIAACkAAAAAAAAAAQAAAAAAuBYAAHVuaXZlcnNhbC9za2luX2N1c3RvbWl6YXRpb25fc2V0dGluZ3MueG1sUEsBAgAAFAACAAgAOY2qStE7oFV9AQAAZRcAABcAAAAAAAAAAAAAAAAAZxgAAHVuaXZlcnNhbC91bml2ZXJzYWwucG5nUEsBAgAAFAACAAgAOY2qSiGCv4RKAAAAawAAABsAAAAAAAAAAQAAAAAAGRoAAHVuaXZlcnNhbC91bml2ZXJzYWwucG5nLnhtbFBLBQYAAAAADAAMAIYDAACcGgAAAAA="/>
  <p:tag name="ISPRING_PRESENTATION_TITLE" val="红色中国风创意年终总结工作汇报通用PPT背景"/>
  <p:tag name="KSO_WPP_MARK_KEY" val="c6d6f97e-990b-471c-8028-35417f765fb9"/>
  <p:tag name="COMMONDATA" val="eyJoZGlkIjoiOTAxZDEyN2UyYjc4ZTU3Zjk3M2JmYWU2YTU4ZTQ0Zm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nad3ecy">
      <a:majorFont>
        <a:latin typeface="字魂73号-江南手书"/>
        <a:ea typeface="字魂73号-江南手书"/>
        <a:cs typeface=""/>
      </a:majorFont>
      <a:minorFont>
        <a:latin typeface="字魂73号-江南手书"/>
        <a:ea typeface="字魂73号-江南手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3309</Words>
  <Application>WPS 演示</Application>
  <PresentationFormat>全屏显示(16:9)</PresentationFormat>
  <Paragraphs>226</Paragraphs>
  <Slides>24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6" baseType="lpstr">
      <vt:lpstr>Arial</vt:lpstr>
      <vt:lpstr>宋体</vt:lpstr>
      <vt:lpstr>Wingdings</vt:lpstr>
      <vt:lpstr>黑体</vt:lpstr>
      <vt:lpstr>楷体</vt:lpstr>
      <vt:lpstr>方正舒体</vt:lpstr>
      <vt:lpstr>华文楷体</vt:lpstr>
      <vt:lpstr>Verdana</vt:lpstr>
      <vt:lpstr>方正大黑简体</vt:lpstr>
      <vt:lpstr>字魂73号-江南手书</vt:lpstr>
      <vt:lpstr>Segoe Print</vt:lpstr>
      <vt:lpstr>微软雅黑</vt:lpstr>
      <vt:lpstr>Arial Unicode MS</vt:lpstr>
      <vt:lpstr>等线</vt:lpstr>
      <vt:lpstr>华文行楷</vt:lpstr>
      <vt:lpstr>华文宋体</vt:lpstr>
      <vt:lpstr>华文中宋</vt:lpstr>
      <vt:lpstr>方正综艺简体</vt:lpstr>
      <vt:lpstr>楷体_GB2312</vt:lpstr>
      <vt:lpstr>新宋体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写作特点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红色中国风创意年终总结工作汇报通用PPT背景</dc:title>
  <dc:creator>沈雅诗</dc:creator>
  <cp:lastModifiedBy>C30</cp:lastModifiedBy>
  <cp:revision>241</cp:revision>
  <dcterms:created xsi:type="dcterms:W3CDTF">2016-05-14T03:38:00Z</dcterms:created>
  <dcterms:modified xsi:type="dcterms:W3CDTF">2022-10-24T14:40:08Z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936BD5A0B03A4CFCAEEA83CD77F9289B</vt:lpwstr>
  </property>
  <property fmtid="{D5CDD505-2E9C-101B-9397-08002B2CF9AE}" pid="3" name="KSOProductBuildVer">
    <vt:lpwstr>2052-11.1.0.12598</vt:lpwstr>
  </property>
</Properties>
</file>