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3"/>
    <p:sldId id="258" r:id="rId4"/>
    <p:sldId id="259" r:id="rId5"/>
    <p:sldId id="260" r:id="rId6"/>
    <p:sldId id="261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</p:sldIdLst>
  <p:sldSz cx="13008610" cy="8448675"/>
  <p:notesSz cx="6858000" cy="9144000"/>
  <p:embeddedFontLst>
    <p:embeddedFont>
      <p:font typeface="黑体" panose="02010609060101010101" charset="-122"/>
      <p:regular r:id="rId41"/>
    </p:embeddedFont>
    <p:embeddedFont>
      <p:font typeface="微软雅黑" panose="020B0503020204020204" charset="-122"/>
      <p:regular r:id="rId42"/>
    </p:embeddedFont>
    <p:embeddedFont>
      <p:font typeface="Calibri" panose="020F0502020204030204" charset="0"/>
      <p:regular r:id="rId43"/>
      <p:bold r:id="rId44"/>
      <p:italic r:id="rId45"/>
      <p:boldItalic r:id="rId46"/>
    </p:embeddedFont>
    <p:embeddedFont>
      <p:font typeface="方正劲颜体" panose="02010600010101010101" charset="-122"/>
      <p:regular r:id="rId47"/>
    </p:embeddedFont>
  </p:embeddedFontLst>
  <p:custDataLst>
    <p:tags r:id="rId48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8" Type="http://schemas.openxmlformats.org/officeDocument/2006/relationships/tags" Target="tags/tag1.xml"/><Relationship Id="rId47" Type="http://schemas.openxmlformats.org/officeDocument/2006/relationships/font" Target="fonts/font7.fntdata"/><Relationship Id="rId46" Type="http://schemas.openxmlformats.org/officeDocument/2006/relationships/font" Target="fonts/font6.fntdata"/><Relationship Id="rId45" Type="http://schemas.openxmlformats.org/officeDocument/2006/relationships/font" Target="fonts/font5.fntdata"/><Relationship Id="rId44" Type="http://schemas.openxmlformats.org/officeDocument/2006/relationships/font" Target="fonts/font4.fntdata"/><Relationship Id="rId43" Type="http://schemas.openxmlformats.org/officeDocument/2006/relationships/font" Target="fonts/font3.fntdata"/><Relationship Id="rId42" Type="http://schemas.openxmlformats.org/officeDocument/2006/relationships/font" Target="fonts/font2.fntdata"/><Relationship Id="rId41" Type="http://schemas.openxmlformats.org/officeDocument/2006/relationships/font" Target="fonts/font1.fntdata"/><Relationship Id="rId40" Type="http://schemas.openxmlformats.org/officeDocument/2006/relationships/tableStyles" Target="tableStyles.xml"/><Relationship Id="rId4" Type="http://schemas.openxmlformats.org/officeDocument/2006/relationships/slide" Target="slides/slide2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handoutMaster" Target="handoutMasters/handoutMaster1.xml"/><Relationship Id="rId36" Type="http://schemas.openxmlformats.org/officeDocument/2006/relationships/notesMaster" Target="notesMasters/notesMaster1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053132" y="1143000"/>
            <a:ext cx="4751736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1.jpeg"/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4.jpeg"/><Relationship Id="rId1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5.jpeg"/><Relationship Id="rId1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6.jpeg"/><Relationship Id="rId1" Type="http://schemas.openxmlformats.org/officeDocument/2006/relationships/image" Target="../media/image7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85" y="120015"/>
            <a:ext cx="6118225" cy="81591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304530" y="1776095"/>
            <a:ext cx="1815465" cy="3769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zh-TW" sz="23900">
                <a:solidFill>
                  <a:srgbClr val="FF0000"/>
                </a:solidFill>
                <a:latin typeface="方正劲颜体" panose="02010600010101010101" charset="-122"/>
                <a:ea typeface="方正劲颜体" panose="02010600010101010101" charset="-122"/>
                <a:sym typeface="+mn-ea"/>
              </a:rPr>
              <a:t>狼</a:t>
            </a:r>
            <a:endParaRPr lang="zh-CN" altLang="zh-TW" sz="23900">
              <a:solidFill>
                <a:srgbClr val="FF0000"/>
              </a:solidFill>
              <a:latin typeface="方正劲颜体" panose="02010600010101010101" charset="-122"/>
              <a:ea typeface="方正劲颜体" panose="0201060001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097010" y="5448300"/>
            <a:ext cx="16433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TW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蒲松龄</a:t>
            </a:r>
            <a:endParaRPr lang="zh-TW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868680" y="268224"/>
            <a:ext cx="826008" cy="192024"/>
          </a:xfrm>
          <a:prstGeom prst="rect">
            <a:avLst/>
          </a:prstGeom>
          <a:solidFill>
            <a:srgbClr val="1376D7"/>
          </a:solidFill>
        </p:spPr>
        <p:txBody>
          <a:bodyPr wrap="none" lIns="0" tIns="0" rIns="0" bIns="0">
            <a:noAutofit/>
          </a:bodyPr>
          <a:p>
            <a:pPr indent="0" algn="just"/>
            <a:r>
              <a:rPr lang="zh-TW" sz="1300">
                <a:solidFill>
                  <a:srgbClr val="FFFFFF"/>
                </a:solidFill>
                <a:latin typeface="MingLiU"/>
                <a:ea typeface="MingLiU"/>
              </a:rPr>
              <a:t>共享课堂】</a:t>
            </a:r>
            <a:endParaRPr lang="zh-TW" sz="1300">
              <a:solidFill>
                <a:srgbClr val="FFFFFF"/>
              </a:solidFill>
              <a:latin typeface="MingLiU"/>
              <a:ea typeface="MingLiU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797552" y="335280"/>
            <a:ext cx="2484120" cy="60350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4800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疏通文意</a:t>
            </a:r>
            <a:endParaRPr lang="zh-TW" sz="4800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32688" y="1359408"/>
            <a:ext cx="10597896" cy="43586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(2)屠惧，</a:t>
            </a:r>
            <a:r>
              <a:rPr lang="zh-TW" sz="3200" u="sng">
                <a:latin typeface="黑体" panose="02010609060101010101" charset="-122"/>
                <a:ea typeface="黑体" panose="02010609060101010101" charset="-122"/>
              </a:rPr>
              <a:t>投以骨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。一狼得骨止，一狼仍丛。复投之，后</a:t>
            </a:r>
            <a:endParaRPr lang="zh-TW" sz="32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13232" y="2118360"/>
            <a:ext cx="9089136" cy="43281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457200"/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狼止而前狼又至。骨已尽矣。而两狼之</a:t>
            </a:r>
            <a:r>
              <a:rPr lang="zh-TW" sz="3200" u="sng">
                <a:latin typeface="黑体" panose="02010609060101010101" charset="-122"/>
                <a:ea typeface="黑体" panose="02010609060101010101" charset="-122"/>
              </a:rPr>
              <a:t>并驱如故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TW" sz="32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50265" y="2856230"/>
            <a:ext cx="10116185" cy="29190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0" tIns="0" rIns="0" bIns="0">
            <a:noAutofit/>
          </a:bodyPr>
          <a:p>
            <a:pPr indent="812800" algn="just">
              <a:lnSpc>
                <a:spcPts val="4310"/>
              </a:lnSpc>
            </a:pPr>
            <a:r>
              <a:rPr lang="zh-TW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屠户害怕了，拿起一块骨头扔过去。一只狼得 到骨头停下了，另一只狼仍然跟着。屠户又拿起一 块骨头扔过去，后得到骨头的那只狼停下了，可是 先得到骨头的那只狼又跟上来。骨头已经扔完了，</a:t>
            </a:r>
            <a:r>
              <a:rPr lang="zh-TW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两只狼像原来一样一起追赶。</a:t>
            </a:r>
            <a:endParaRPr lang="zh-TW" sz="36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indent="812800" algn="just">
              <a:lnSpc>
                <a:spcPts val="4310"/>
              </a:lnSpc>
            </a:pPr>
            <a:endParaRPr lang="zh-TW" sz="36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2279904" y="661416"/>
            <a:ext cx="112776" cy="88392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just"/>
            <a:r>
              <a:rPr lang="zh-CN" sz="1000">
                <a:latin typeface="Arial" panose="020B0604020202020204"/>
                <a:ea typeface="Arial" panose="020B0604020202020204"/>
              </a:rPr>
              <a:t>.</a:t>
            </a:r>
            <a:endParaRPr lang="zh-CN" sz="1000">
              <a:latin typeface="Arial" panose="020B0604020202020204"/>
              <a:ea typeface="Arial" panose="020B0604020202020204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63440" y="441960"/>
            <a:ext cx="2484120" cy="58826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4800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疏通文意</a:t>
            </a:r>
            <a:endParaRPr lang="zh-TW" sz="4800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9560" y="1459992"/>
            <a:ext cx="11314176" cy="41940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marL="675005" indent="-711200">
              <a:lnSpc>
                <a:spcPts val="5280"/>
              </a:lnSpc>
              <a:spcAft>
                <a:spcPts val="2940"/>
              </a:spcAft>
            </a:pPr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(3)屠大窘，恐前后</a:t>
            </a:r>
            <a:r>
              <a:rPr lang="zh-TW" sz="4000" u="sng">
                <a:latin typeface="黑体" panose="02010609060101010101" charset="-122"/>
                <a:ea typeface="黑体" panose="02010609060101010101" charset="-122"/>
              </a:rPr>
              <a:t>受其敌</a:t>
            </a:r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。顾野有麦场，场主</a:t>
            </a:r>
            <a:endParaRPr lang="zh-TW" sz="4000">
              <a:latin typeface="黑体" panose="02010609060101010101" charset="-122"/>
              <a:ea typeface="黑体" panose="02010609060101010101" charset="-122"/>
            </a:endParaRPr>
          </a:p>
          <a:p>
            <a:pPr marL="675005" indent="-711200">
              <a:lnSpc>
                <a:spcPts val="5280"/>
              </a:lnSpc>
              <a:spcAft>
                <a:spcPts val="2940"/>
              </a:spcAft>
            </a:pPr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 </a:t>
            </a:r>
            <a:endParaRPr lang="zh-TW" sz="4000">
              <a:latin typeface="黑体" panose="02010609060101010101" charset="-122"/>
              <a:ea typeface="黑体" panose="02010609060101010101" charset="-122"/>
            </a:endParaRPr>
          </a:p>
          <a:p>
            <a:pPr marL="675005" indent="-711200">
              <a:lnSpc>
                <a:spcPts val="5280"/>
              </a:lnSpc>
              <a:spcAft>
                <a:spcPts val="2940"/>
              </a:spcAft>
            </a:pP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  </a:t>
            </a:r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积薪其中，苫蔽成丘。屠乃奔倚其下，弛担持刀。 </a:t>
            </a: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         </a:t>
            </a:r>
            <a:endParaRPr lang="zh-TW" sz="3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indent="0">
              <a:lnSpc>
                <a:spcPts val="5270"/>
              </a:lnSpc>
            </a:pPr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狼不敢前，眈眈相向。</a:t>
            </a:r>
            <a:endParaRPr lang="zh-TW" sz="40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27685" y="840105"/>
            <a:ext cx="65024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处境困迫，为难</a:t>
            </a:r>
            <a:endParaRPr lang="zh-TW" sz="3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912235" y="2064385"/>
            <a:ext cx="334010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675005" indent="-711200">
              <a:lnSpc>
                <a:spcPts val="5280"/>
              </a:lnSpc>
              <a:spcAft>
                <a:spcPts val="2940"/>
              </a:spcAft>
            </a:pP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遭受它的攻击</a:t>
            </a:r>
            <a:endParaRPr lang="zh-TW" sz="3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120390" y="4224655"/>
            <a:ext cx="30099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覆盖，遮盖  </a:t>
            </a:r>
            <a:endParaRPr lang="zh-TW" sz="3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253105" y="3901440"/>
            <a:ext cx="65024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解除，卸下</a:t>
            </a:r>
            <a:endParaRPr lang="zh-TW" sz="3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5586984"/>
            <a:ext cx="12185904" cy="127101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68680" y="268224"/>
            <a:ext cx="731520" cy="192024"/>
          </a:xfrm>
          <a:prstGeom prst="rect">
            <a:avLst/>
          </a:prstGeom>
          <a:solidFill>
            <a:srgbClr val="1376D7"/>
          </a:solidFill>
        </p:spPr>
        <p:txBody>
          <a:bodyPr wrap="none" lIns="0" tIns="0" rIns="0" bIns="0">
            <a:noAutofit/>
          </a:bodyPr>
          <a:p>
            <a:pPr indent="571500"/>
            <a:r>
              <a:rPr lang="zh-TW" sz="1300">
                <a:solidFill>
                  <a:srgbClr val="FFFFFF"/>
                </a:solidFill>
                <a:latin typeface="MingLiU"/>
                <a:ea typeface="MingLiU"/>
              </a:rPr>
              <a:t>共享课堂</a:t>
            </a:r>
            <a:endParaRPr lang="zh-TW" sz="1300">
              <a:solidFill>
                <a:srgbClr val="FFFFFF"/>
              </a:solidFill>
              <a:latin typeface="MingLiU"/>
              <a:ea typeface="MingLiU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72312" y="618744"/>
            <a:ext cx="10594848" cy="200253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 algn="ctr">
              <a:spcAft>
                <a:spcPts val="770"/>
              </a:spcAft>
            </a:pPr>
            <a:r>
              <a:rPr lang="zh-TW" sz="4400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疏通文意</a:t>
            </a:r>
            <a:endParaRPr lang="zh-TW" sz="4400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indent="101600">
              <a:lnSpc>
                <a:spcPts val="5040"/>
              </a:lnSpc>
            </a:pPr>
            <a:r>
              <a:rPr lang="zh-TW" sz="3000">
                <a:latin typeface="Arial" panose="020B0604020202020204"/>
                <a:ea typeface="Arial" panose="020B0604020202020204"/>
              </a:rPr>
              <a:t>(</a:t>
            </a:r>
            <a:r>
              <a:rPr lang="zh-TW" sz="3200">
                <a:latin typeface="Arial" panose="020B0604020202020204"/>
                <a:ea typeface="Arial" panose="020B0604020202020204"/>
              </a:rPr>
              <a:t>3</a:t>
            </a:r>
            <a:r>
              <a:rPr lang="zh-TW" sz="3000">
                <a:latin typeface="Arial" panose="020B0604020202020204"/>
                <a:ea typeface="Arial" panose="020B0604020202020204"/>
              </a:rPr>
              <a:t>)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屠大窘，恐前后受其敌。顾野有麦场，场主积薪其 中，苫蔽成丘。屠乃奔倚其下，弛担持刀。狼不敢前，眈</a:t>
            </a:r>
            <a:endParaRPr lang="zh-TW" sz="32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1832" y="2953512"/>
            <a:ext cx="1441704" cy="408432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571500"/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眈相向。</a:t>
            </a:r>
            <a:endParaRPr lang="zh-TW" sz="32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14984" y="3569208"/>
            <a:ext cx="10226040" cy="2005584"/>
          </a:xfrm>
          <a:prstGeom prst="rect">
            <a:avLst/>
          </a:prstGeom>
          <a:solidFill>
            <a:srgbClr val="BECDCA"/>
          </a:solidFill>
        </p:spPr>
        <p:txBody>
          <a:bodyPr lIns="0" tIns="0" rIns="0" bIns="0">
            <a:noAutofit/>
          </a:bodyPr>
          <a:p>
            <a:pPr indent="876300">
              <a:lnSpc>
                <a:spcPts val="4120"/>
              </a:lnSpc>
            </a:pPr>
            <a:r>
              <a:rPr lang="zh-TW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屠户很为难，恐怕前后一起受到狼的攻击。看见野地 里有一个打麦场，场主人把柴草堆在打麦场里，覆盖成小 山似的。屠户于是奔过去倚靠在柴草堆下面，放下担子拿 起屠刀。两只狼都不敢向前，瞪眼朝着屠户。</a:t>
            </a:r>
            <a:endParaRPr lang="zh-TW" sz="32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062984" cy="136245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69280"/>
            <a:ext cx="8083296" cy="118262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1584" y="5913120"/>
            <a:ext cx="4002024" cy="9448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26280" y="390144"/>
            <a:ext cx="2481072" cy="60350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4800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疏通文意</a:t>
            </a:r>
            <a:endParaRPr lang="zh-TW" sz="4800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34440" y="1459992"/>
            <a:ext cx="10152888" cy="530352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(4)</a:t>
            </a:r>
            <a:r>
              <a:rPr lang="zh-TW" sz="4000" u="sng">
                <a:latin typeface="黑体" panose="02010609060101010101" charset="-122"/>
                <a:ea typeface="黑体" panose="02010609060101010101" charset="-122"/>
              </a:rPr>
              <a:t>少时</a:t>
            </a:r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，—狼</a:t>
            </a:r>
            <a:r>
              <a:rPr lang="zh-TW" sz="4000" u="sng">
                <a:latin typeface="黑体" panose="02010609060101010101" charset="-122"/>
                <a:ea typeface="黑体" panose="02010609060101010101" charset="-122"/>
              </a:rPr>
              <a:t>径去</a:t>
            </a:r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，其一</a:t>
            </a:r>
            <a:r>
              <a:rPr lang="zh-TW" sz="4000" u="sng">
                <a:latin typeface="黑体" panose="02010609060101010101" charset="-122"/>
                <a:ea typeface="黑体" panose="02010609060101010101" charset="-122"/>
              </a:rPr>
              <a:t>犬坐于前</a:t>
            </a:r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。久之，</a:t>
            </a:r>
            <a:endParaRPr lang="zh-TW" sz="40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090928" y="2212848"/>
            <a:ext cx="9061704" cy="46329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一会儿  径直离开 像狗似的蹲坐在前面</a:t>
            </a:r>
            <a:endParaRPr lang="zh-TW" sz="3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05840" y="3310128"/>
            <a:ext cx="1673352" cy="52120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just"/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目似瞑,</a:t>
            </a:r>
            <a:endParaRPr lang="zh-TW" sz="40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054096" y="3300984"/>
            <a:ext cx="8394192" cy="530352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just"/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意暇甚。屠暴起，以刀劈狼首，又数</a:t>
            </a:r>
            <a:endParaRPr lang="zh-TW" sz="40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597152" y="3944112"/>
            <a:ext cx="4794504" cy="100584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342900"/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闭上 从容</a:t>
            </a:r>
            <a:r>
              <a:rPr lang="zh-TW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， </a:t>
            </a: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突然</a:t>
            </a:r>
            <a:endParaRPr lang="zh-TW" sz="3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indent="533400"/>
            <a:r>
              <a:rPr lang="zh-CN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—  </a:t>
            </a:r>
            <a:r>
              <a:rPr lang="en-US" sz="3600">
                <a:solidFill>
                  <a:srgbClr val="FF0000"/>
                </a:solidFill>
                <a:latin typeface="黑体" panose="02010609060101010101" charset="-122"/>
              </a:rPr>
              <a:t>.     </a:t>
            </a: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八、             八、、</a:t>
            </a:r>
            <a:endParaRPr lang="zh-TW" sz="3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indent="342900"/>
            <a:r>
              <a:rPr lang="zh-CN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眼睛</a:t>
            </a: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悠闲</a:t>
            </a:r>
            <a:endParaRPr lang="zh-TW" sz="3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44880" y="5141976"/>
            <a:ext cx="1776984" cy="50596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just"/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刀毙之。</a:t>
            </a:r>
            <a:endParaRPr lang="zh-TW" sz="4000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6" y="3048"/>
            <a:ext cx="4069080" cy="116128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" y="5288280"/>
            <a:ext cx="10856976" cy="158191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04216" y="210312"/>
            <a:ext cx="1405128" cy="301752"/>
          </a:xfrm>
          <a:prstGeom prst="rect">
            <a:avLst/>
          </a:prstGeom>
          <a:solidFill>
            <a:srgbClr val="1375D7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1300">
                <a:solidFill>
                  <a:srgbClr val="FFFFFF"/>
                </a:solidFill>
                <a:latin typeface="MingLiU"/>
                <a:ea typeface="MingLiU"/>
              </a:rPr>
              <a:t>网</a:t>
            </a:r>
            <a:r>
              <a:rPr lang="zh-CN" sz="2800" b="1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</a:rPr>
              <a:t>1</a:t>
            </a:r>
            <a:r>
              <a:rPr lang="zh-TW" sz="1300">
                <a:solidFill>
                  <a:srgbClr val="FFFFFF"/>
                </a:solidFill>
                <a:latin typeface="MingLiU"/>
                <a:ea typeface="MingLiU"/>
              </a:rPr>
              <a:t>共享课堂</a:t>
            </a:r>
            <a:endParaRPr lang="zh-TW" sz="1300">
              <a:solidFill>
                <a:srgbClr val="FFFFFF"/>
              </a:solidFill>
              <a:latin typeface="MingLiU"/>
              <a:ea typeface="MingLiU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968240" y="469392"/>
            <a:ext cx="2481072" cy="60045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4800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疏通文意</a:t>
            </a:r>
            <a:endParaRPr lang="zh-TW" sz="4800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673352" y="1536192"/>
            <a:ext cx="9098280" cy="53949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304800"/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（4）方欲行，转视积薪后，一狼洞其中,</a:t>
            </a:r>
            <a:endParaRPr lang="zh-TW" sz="40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851392" y="2310384"/>
            <a:ext cx="902208" cy="47244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r"/>
            <a:r>
              <a:rPr lang="zh-TW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挖</a:t>
            </a: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洞</a:t>
            </a:r>
            <a:endParaRPr lang="zh-TW" sz="3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383792" y="3374136"/>
            <a:ext cx="4937760" cy="51206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意将隧入以攻其后也。</a:t>
            </a:r>
            <a:endParaRPr lang="zh-TW" sz="40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725168" y="4160520"/>
            <a:ext cx="1371600" cy="46024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304800"/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从通道</a:t>
            </a:r>
            <a:endParaRPr lang="zh-TW" sz="3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0948416" y="6339840"/>
            <a:ext cx="1091184" cy="301752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1800">
                <a:solidFill>
                  <a:srgbClr val="126BC9"/>
                </a:solidFill>
                <a:latin typeface="MingLiU"/>
                <a:ea typeface="MingLiU"/>
              </a:rPr>
              <a:t>广州教育</a:t>
            </a:r>
            <a:endParaRPr lang="zh-TW" sz="1800">
              <a:solidFill>
                <a:srgbClr val="126BC9"/>
              </a:solidFill>
              <a:latin typeface="MingLiU"/>
              <a:ea typeface="MingLiU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153912"/>
            <a:ext cx="12103608" cy="69799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062984" cy="135331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532120" y="1021080"/>
            <a:ext cx="5687568" cy="56692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4800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疏通文意</a:t>
            </a:r>
            <a:endParaRPr lang="zh-TW" sz="4800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319784" y="2057400"/>
            <a:ext cx="9899904" cy="347472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 algn="ctr">
              <a:spcAft>
                <a:spcPts val="1120"/>
              </a:spcAft>
            </a:pPr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(4)身已半入，止露尻尾。屠自后断其股，</a:t>
            </a:r>
            <a:endParaRPr lang="zh-TW" sz="4000">
              <a:latin typeface="黑体" panose="02010609060101010101" charset="-122"/>
              <a:ea typeface="黑体" panose="02010609060101010101" charset="-122"/>
            </a:endParaRPr>
          </a:p>
          <a:p>
            <a:pPr indent="0" algn="ctr">
              <a:spcAft>
                <a:spcPts val="2940"/>
              </a:spcAft>
            </a:pP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屁股</a:t>
            </a:r>
            <a:endParaRPr lang="zh-TW" sz="3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indent="0">
              <a:spcAft>
                <a:spcPts val="210"/>
              </a:spcAft>
            </a:pPr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亦毙之。乃悟前狼假寐,盖以诱敌。</a:t>
            </a:r>
            <a:endParaRPr lang="zh-TW" sz="4000">
              <a:latin typeface="黑体" panose="02010609060101010101" charset="-122"/>
              <a:ea typeface="黑体" panose="02010609060101010101" charset="-122"/>
            </a:endParaRPr>
          </a:p>
          <a:p>
            <a:pPr marL="5622925" indent="-2235200">
              <a:lnSpc>
                <a:spcPts val="3430"/>
              </a:lnSpc>
            </a:pP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假装睡觉表示推测</a:t>
            </a:r>
            <a:r>
              <a:rPr lang="zh-TW" sz="40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， </a:t>
            </a: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大概，原来是</a:t>
            </a:r>
            <a:endParaRPr lang="zh-TW" sz="3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319784" y="5532120"/>
            <a:ext cx="9899904" cy="64617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609600"/>
            <a:r>
              <a:rPr lang="en-US" sz="4000">
                <a:solidFill>
                  <a:srgbClr val="B2B4CC"/>
                </a:solidFill>
                <a:latin typeface="黑体" panose="02010609060101010101" charset="-122"/>
              </a:rPr>
              <a:t>. M H </a:t>
            </a:r>
            <a:r>
              <a:rPr lang="zh-TW" sz="4000">
                <a:solidFill>
                  <a:srgbClr val="B2B4CC"/>
                </a:solidFill>
                <a:latin typeface="黑体" panose="02010609060101010101" charset="-122"/>
                <a:ea typeface="黑体" panose="02010609060101010101" charset="-122"/>
              </a:rPr>
              <a:t>〜私-     —二            一</a:t>
            </a:r>
            <a:endParaRPr lang="zh-TW" sz="4000">
              <a:solidFill>
                <a:srgbClr val="B2B4CC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92024"/>
            <a:ext cx="2962656" cy="118872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71744"/>
            <a:ext cx="3355848" cy="128625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68680" y="268224"/>
            <a:ext cx="731520" cy="192024"/>
          </a:xfrm>
          <a:prstGeom prst="rect">
            <a:avLst/>
          </a:prstGeom>
          <a:solidFill>
            <a:srgbClr val="1376D7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1300">
                <a:solidFill>
                  <a:srgbClr val="FFFFFF"/>
                </a:solidFill>
                <a:latin typeface="MingLiU"/>
                <a:ea typeface="MingLiU"/>
              </a:rPr>
              <a:t>共享课堂</a:t>
            </a:r>
            <a:endParaRPr lang="zh-TW" sz="1300">
              <a:solidFill>
                <a:srgbClr val="FFFFFF"/>
              </a:solidFill>
              <a:latin typeface="MingLiU"/>
              <a:ea typeface="MingLiU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007864" y="573024"/>
            <a:ext cx="2484120" cy="58521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4800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疏通又意</a:t>
            </a:r>
            <a:endParaRPr lang="zh-TW" sz="4800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852416" y="6135624"/>
            <a:ext cx="195072" cy="13106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en-US" sz="1600">
                <a:solidFill>
                  <a:srgbClr val="B2B4CC"/>
                </a:solidFill>
                <a:latin typeface="Arial" panose="020B0604020202020204"/>
              </a:rPr>
              <a:t>□a</a:t>
            </a:r>
            <a:endParaRPr lang="en-US" sz="1600">
              <a:solidFill>
                <a:srgbClr val="B2B4CC"/>
              </a:solidFill>
              <a:latin typeface="Arial" panose="020B0604020202020204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498848" y="6266688"/>
            <a:ext cx="216408" cy="10668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just"/>
            <a:r>
              <a:rPr lang="zh-TW" sz="1000">
                <a:solidFill>
                  <a:srgbClr val="B2B4CC"/>
                </a:solidFill>
                <a:latin typeface="Arial" panose="020B0604020202020204"/>
                <a:ea typeface="Arial" panose="020B0604020202020204"/>
              </a:rPr>
              <a:t>“0</a:t>
            </a:r>
            <a:endParaRPr lang="zh-TW" sz="1000">
              <a:solidFill>
                <a:srgbClr val="B2B4CC"/>
              </a:solidFill>
              <a:latin typeface="Arial" panose="020B0604020202020204"/>
              <a:ea typeface="Arial" panose="020B0604020202020204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945368" y="6324600"/>
            <a:ext cx="649224" cy="301752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r">
              <a:spcBef>
                <a:spcPts val="420"/>
              </a:spcBef>
            </a:pPr>
            <a:r>
              <a:rPr lang="zh-TW" sz="1800">
                <a:solidFill>
                  <a:srgbClr val="126BC9"/>
                </a:solidFill>
                <a:latin typeface="MingLiU"/>
                <a:ea typeface="MingLiU"/>
              </a:rPr>
              <a:t>广州教育</a:t>
            </a:r>
            <a:endParaRPr lang="zh-TW" sz="1800">
              <a:solidFill>
                <a:srgbClr val="126BC9"/>
              </a:solidFill>
              <a:latin typeface="MingLiU"/>
              <a:ea typeface="MingLiU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797808" y="6733032"/>
            <a:ext cx="1505712" cy="12496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en-US" sz="600">
                <a:solidFill>
                  <a:srgbClr val="B2B4CC"/>
                </a:solidFill>
                <a:latin typeface="Arial" panose="020B0604020202020204"/>
              </a:rPr>
              <a:t>O ■</a:t>
            </a:r>
            <a:r>
              <a:rPr lang="zh-TW" sz="600">
                <a:solidFill>
                  <a:srgbClr val="B2B4CC"/>
                </a:solidFill>
                <a:latin typeface="Arial" panose="020B0604020202020204"/>
                <a:ea typeface="Arial" panose="020B0604020202020204"/>
              </a:rPr>
              <a:t>--</a:t>
            </a:r>
            <a:r>
              <a:rPr lang="en-US" sz="600">
                <a:solidFill>
                  <a:srgbClr val="B2B4CC"/>
                </a:solidFill>
                <a:latin typeface="Arial" panose="020B0604020202020204"/>
              </a:rPr>
              <a:t>-D—</a:t>
            </a:r>
            <a:r>
              <a:rPr lang="zh-TW" sz="600">
                <a:solidFill>
                  <a:srgbClr val="B2B4CC"/>
                </a:solidFill>
                <a:latin typeface="Arial" panose="020B0604020202020204"/>
                <a:ea typeface="Arial" panose="020B0604020202020204"/>
              </a:rPr>
              <a:t>4&gt;—</a:t>
            </a:r>
            <a:r>
              <a:rPr lang="en-US" sz="400" i="1">
                <a:solidFill>
                  <a:srgbClr val="B2B4CC"/>
                </a:solidFill>
                <a:latin typeface="Arial" panose="020B0604020202020204"/>
              </a:rPr>
              <a:t>■V</a:t>
            </a:r>
            <a:r>
              <a:rPr lang="zh-TW" sz="600">
                <a:solidFill>
                  <a:srgbClr val="B2B4CC"/>
                </a:solidFill>
                <a:latin typeface="Arial" panose="020B0604020202020204"/>
                <a:ea typeface="Arial" panose="020B0604020202020204"/>
              </a:rPr>
              <a:t>—</a:t>
            </a:r>
            <a:r>
              <a:rPr lang="en-US" sz="600">
                <a:solidFill>
                  <a:srgbClr val="B2B4CC"/>
                </a:solidFill>
                <a:latin typeface="Arial" panose="020B0604020202020204"/>
              </a:rPr>
              <a:t>=V</a:t>
            </a:r>
            <a:r>
              <a:rPr lang="en-US" sz="600" baseline="30000">
                <a:solidFill>
                  <a:srgbClr val="B2B4CC"/>
                </a:solidFill>
                <a:latin typeface="Arial" panose="020B0604020202020204"/>
              </a:rPr>
              <a:t>Z</a:t>
            </a:r>
            <a:r>
              <a:rPr lang="en-US" sz="600">
                <a:solidFill>
                  <a:srgbClr val="B2B4CC"/>
                </a:solidFill>
                <a:latin typeface="Arial" panose="020B0604020202020204"/>
              </a:rPr>
              <a:t> </a:t>
            </a:r>
            <a:r>
              <a:rPr lang="zh-TW" sz="750" i="1">
                <a:solidFill>
                  <a:srgbClr val="B2B4CC"/>
                </a:solidFill>
                <a:latin typeface="MingLiU"/>
                <a:ea typeface="MingLiU"/>
              </a:rPr>
              <a:t>/ / 丿</a:t>
            </a:r>
            <a:endParaRPr lang="zh-TW" sz="750" i="1">
              <a:solidFill>
                <a:srgbClr val="B2B4CC"/>
              </a:solidFill>
              <a:latin typeface="MingLiU"/>
              <a:ea typeface="MingLiU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069848" y="1749552"/>
            <a:ext cx="10332720" cy="3861816"/>
          </a:xfrm>
          <a:prstGeom prst="rect">
            <a:avLst/>
          </a:prstGeom>
          <a:solidFill>
            <a:srgbClr val="BECDCA"/>
          </a:solidFill>
        </p:spPr>
        <p:txBody>
          <a:bodyPr lIns="0" tIns="0" rIns="0" bIns="0">
            <a:noAutofit/>
          </a:bodyPr>
          <a:p>
            <a:pPr indent="914400">
              <a:lnSpc>
                <a:spcPts val="3865"/>
              </a:lnSpc>
            </a:pP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过了一会儿，一只狼径直走开，另一只狼像狗似的蹲 坐在前面。时间长了，那只狼的眼睛似乎闭上了，神情悠 闲得很。屠户突然跳起来，用刀劈狼的脑袋，又连砍几刀 把狼杀死。屠户正要上路，转到柴草堆后面一看，只见另 一只狼正在柴草堆里打洞，想要钻过去从背后对屠户进行 攻击。狼的身子已经钻进一半，只有屁股和尾巴露在外面。 屠户从后面砍断了狼的后腿，也把狼杀死。这才明白前面 的那只狼假装睡觉，原来是用来诱惑敌人的。</a:t>
            </a:r>
            <a:endParaRPr lang="zh-TW" sz="32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60832" y="1554480"/>
            <a:ext cx="411480" cy="377952"/>
          </a:xfrm>
          <a:prstGeom prst="rect">
            <a:avLst/>
          </a:prstGeom>
          <a:solidFill>
            <a:srgbClr val="FFFFFF"/>
          </a:solidFill>
        </p:spPr>
        <p:txBody>
          <a:bodyPr vert="wordArtVertRtl" wrap="none" lIns="0" tIns="0" rIns="0" bIns="0">
            <a:noAutofit/>
          </a:bodyPr>
          <a:p>
            <a:pPr indent="0"/>
            <a:r>
              <a:rPr lang="zh-TW" sz="2600">
                <a:latin typeface="MingLiU"/>
                <a:ea typeface="MingLiU"/>
              </a:rPr>
              <a:t>\17</a:t>
            </a:r>
            <a:endParaRPr lang="zh-TW" sz="2600">
              <a:latin typeface="MingLiU"/>
              <a:ea typeface="MingLiU"/>
            </a:endParaRPr>
          </a:p>
          <a:p>
            <a:pPr indent="0"/>
            <a:r>
              <a:rPr lang="zh-TW" sz="2600">
                <a:latin typeface="MingLiU"/>
                <a:ea typeface="MingLiU"/>
              </a:rPr>
              <a:t>4</a:t>
            </a:r>
            <a:endParaRPr lang="zh-TW" sz="2600">
              <a:latin typeface="MingLiU"/>
              <a:ea typeface="MingLiU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4794504" y="1011936"/>
            <a:ext cx="2484120" cy="59436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4800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疏通文意</a:t>
            </a:r>
            <a:endParaRPr lang="zh-TW" sz="4800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74776" y="2033016"/>
            <a:ext cx="10494264" cy="53340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304800"/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(5)狼亦黠矣，而顷刻</a:t>
            </a:r>
            <a:r>
              <a:rPr lang="zh-CN" sz="4000">
                <a:latin typeface="黑体" panose="02010609060101010101" charset="-122"/>
                <a:ea typeface="黑体" panose="02010609060101010101" charset="-122"/>
              </a:rPr>
              <a:t>两毙.</a:t>
            </a:r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禽兽之变诈几何</a:t>
            </a:r>
            <a:endParaRPr lang="zh-TW" sz="40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01112" y="2791968"/>
            <a:ext cx="3608832" cy="46329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狡猾 一会儿</a:t>
            </a:r>
            <a:endParaRPr lang="zh-TW" sz="3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067800" y="2788920"/>
            <a:ext cx="1828800" cy="46329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r"/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巧变诡诈</a:t>
            </a:r>
            <a:endParaRPr lang="zh-TW" sz="3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91312" y="3880104"/>
            <a:ext cx="3352800" cy="50292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哉？</a:t>
            </a:r>
            <a:r>
              <a:rPr lang="zh-TW" sz="4000" u="sng">
                <a:latin typeface="黑体" panose="02010609060101010101" charset="-122"/>
                <a:ea typeface="黑体" panose="02010609060101010101" charset="-122"/>
              </a:rPr>
              <a:t>止增笑耳。</a:t>
            </a:r>
            <a:endParaRPr lang="zh-TW" sz="4000" u="sng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377440" y="3986784"/>
            <a:ext cx="234696" cy="149352"/>
          </a:xfrm>
          <a:prstGeom prst="rect">
            <a:avLst/>
          </a:prstGeom>
          <a:solidFill>
            <a:srgbClr val="000000"/>
          </a:solidFill>
        </p:spPr>
        <p:txBody>
          <a:bodyPr wrap="none" lIns="0" tIns="0" rIns="0" bIns="0">
            <a:noAutofit/>
          </a:bodyPr>
          <a:p>
            <a:pPr indent="0" algn="just"/>
            <a:r>
              <a:rPr lang="en-US" sz="1800">
                <a:solidFill>
                  <a:srgbClr val="FFFFFF"/>
                </a:solidFill>
                <a:latin typeface="MingLiU"/>
              </a:rPr>
              <a:t>□ □</a:t>
            </a:r>
            <a:endParaRPr lang="en-US" sz="1800">
              <a:solidFill>
                <a:srgbClr val="FFFFFF"/>
              </a:solidFill>
              <a:latin typeface="MingLiU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661160" y="4736592"/>
            <a:ext cx="3608832" cy="46024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只是增加笑料罢了</a:t>
            </a:r>
            <a:endParaRPr lang="zh-TW" sz="3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059936" cy="136245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86984"/>
            <a:ext cx="12185904" cy="127101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937760" y="932688"/>
            <a:ext cx="2484120" cy="60350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4800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疏通文意</a:t>
            </a:r>
            <a:endParaRPr lang="zh-TW" sz="4800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18032" y="1962912"/>
            <a:ext cx="10494264" cy="53340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304800"/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(5)狼亦黠矣，而顷刻两毙.禽兽之变诈几何</a:t>
            </a:r>
            <a:endParaRPr lang="zh-TW" sz="40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34568" y="2761488"/>
            <a:ext cx="3352800" cy="50292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哉？</a:t>
            </a:r>
            <a:r>
              <a:rPr lang="zh-TW" sz="4000" u="sng">
                <a:latin typeface="黑体" panose="02010609060101010101" charset="-122"/>
                <a:ea typeface="黑体" panose="02010609060101010101" charset="-122"/>
              </a:rPr>
              <a:t>止增笑耳。</a:t>
            </a:r>
            <a:endParaRPr lang="zh-TW" sz="4000" u="sng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523744" y="2868168"/>
            <a:ext cx="234696" cy="149352"/>
          </a:xfrm>
          <a:prstGeom prst="rect">
            <a:avLst/>
          </a:prstGeom>
          <a:solidFill>
            <a:srgbClr val="000000"/>
          </a:solidFill>
        </p:spPr>
        <p:txBody>
          <a:bodyPr wrap="none" lIns="0" tIns="0" rIns="0" bIns="0">
            <a:noAutofit/>
          </a:bodyPr>
          <a:p>
            <a:pPr indent="0" algn="just"/>
            <a:r>
              <a:rPr lang="en-US" sz="1800">
                <a:solidFill>
                  <a:srgbClr val="FFFFFF"/>
                </a:solidFill>
                <a:latin typeface="MingLiU"/>
              </a:rPr>
              <a:t>□ □</a:t>
            </a:r>
            <a:endParaRPr lang="en-US" sz="1800">
              <a:solidFill>
                <a:srgbClr val="FFFFFF"/>
              </a:solidFill>
              <a:latin typeface="MingLiU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41392" y="5248656"/>
            <a:ext cx="167640" cy="170688"/>
          </a:xfrm>
          <a:prstGeom prst="rect">
            <a:avLst/>
          </a:prstGeom>
          <a:solidFill>
            <a:srgbClr val="BECDCA"/>
          </a:solidFill>
        </p:spPr>
        <p:txBody>
          <a:bodyPr wrap="none" lIns="0" tIns="0" rIns="0" bIns="0">
            <a:noAutofit/>
          </a:bodyPr>
          <a:p>
            <a:pPr indent="0"/>
            <a:r>
              <a:rPr lang="en-US" sz="1400" b="1">
                <a:solidFill>
                  <a:srgbClr val="FF0000"/>
                </a:solidFill>
                <a:latin typeface="Arial" panose="020B0604020202020204"/>
              </a:rPr>
              <a:t>O</a:t>
            </a:r>
            <a:endParaRPr lang="en-US" sz="1400" b="1">
              <a:solidFill>
                <a:srgbClr val="FF0000"/>
              </a:solidFill>
              <a:latin typeface="Arial" panose="020B060402020202020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075944" y="3520440"/>
            <a:ext cx="10034016" cy="1255776"/>
          </a:xfrm>
          <a:prstGeom prst="rect">
            <a:avLst/>
          </a:prstGeom>
          <a:solidFill>
            <a:srgbClr val="BECDCA"/>
          </a:solidFill>
        </p:spPr>
        <p:txBody>
          <a:bodyPr lIns="0" tIns="0" rIns="0" bIns="0">
            <a:noAutofit/>
          </a:bodyPr>
          <a:p>
            <a:pPr indent="914400">
              <a:lnSpc>
                <a:spcPts val="5210"/>
              </a:lnSpc>
            </a:pPr>
            <a:r>
              <a:rPr lang="zh-TW" sz="4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狼也太狡猾了，可是一会儿两只狼都 被砍死，禽兽的诡诈手段能有多少呢？只</a:t>
            </a:r>
            <a:endParaRPr lang="zh-TW" sz="44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4069080" y="502920"/>
            <a:ext cx="2459736" cy="60350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4800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理解积累</a:t>
            </a:r>
            <a:endParaRPr lang="zh-TW" sz="4800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58696" y="1533144"/>
            <a:ext cx="3355848" cy="51816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304800"/>
            <a:r>
              <a:rPr lang="zh-TW" sz="4000" b="1">
                <a:solidFill>
                  <a:srgbClr val="262626"/>
                </a:solidFill>
                <a:latin typeface="Times New Roman" panose="02020603050405020304"/>
                <a:ea typeface="Times New Roman" panose="02020603050405020304"/>
              </a:rPr>
              <a:t>(1</a:t>
            </a:r>
            <a:r>
              <a:rPr lang="zh-TW" sz="4000" b="1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)—词多义:</a:t>
            </a:r>
            <a:endParaRPr lang="zh-TW" sz="4000" b="1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72184" y="2450592"/>
            <a:ext cx="5416296" cy="52120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4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止</a:t>
            </a:r>
            <a:r>
              <a:rPr lang="zh-TW" sz="4000" b="1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①止有剩骨：</a:t>
            </a:r>
            <a:r>
              <a:rPr lang="zh-TW" sz="4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仅、只</a:t>
            </a:r>
            <a:endParaRPr lang="zh-TW" sz="40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92096" y="3368040"/>
            <a:ext cx="3529584" cy="52425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4000" b="1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②一狼得骨止:</a:t>
            </a:r>
            <a:endParaRPr lang="zh-TW" sz="4000" b="1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156960" y="3371088"/>
            <a:ext cx="1042416" cy="52120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just"/>
            <a:r>
              <a:rPr lang="zh-TW" sz="4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停止</a:t>
            </a:r>
            <a:endParaRPr lang="zh-TW" sz="40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69136" y="4288536"/>
            <a:ext cx="6080760" cy="52730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4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意</a:t>
            </a:r>
            <a:r>
              <a:rPr lang="zh-TW" sz="4000" b="1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①意暇甚：</a:t>
            </a:r>
            <a:r>
              <a:rPr lang="zh-TW" sz="4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神情、态度</a:t>
            </a:r>
            <a:endParaRPr lang="zh-TW" sz="40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023360" y="4395216"/>
            <a:ext cx="262128" cy="201168"/>
          </a:xfrm>
          <a:prstGeom prst="rect">
            <a:avLst/>
          </a:prstGeom>
          <a:solidFill>
            <a:srgbClr val="262626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2000" i="1">
                <a:solidFill>
                  <a:srgbClr val="FFFFFF"/>
                </a:solidFill>
                <a:latin typeface="Arial" panose="020B0604020202020204"/>
                <a:ea typeface="Arial" panose="020B0604020202020204"/>
              </a:rPr>
              <a:t>=\</a:t>
            </a:r>
            <a:endParaRPr lang="zh-TW" sz="2000" i="1">
              <a:solidFill>
                <a:srgbClr val="FFFFFF"/>
              </a:solidFill>
              <a:latin typeface="Arial" panose="020B0604020202020204"/>
              <a:ea typeface="Arial" panose="020B0604020202020204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5064125" y="1055878"/>
            <a:ext cx="7315200" cy="122834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203200">
              <a:spcAft>
                <a:spcPts val="630"/>
              </a:spcAft>
            </a:pPr>
            <a:r>
              <a:rPr lang="zh-TW" sz="4800" b="1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作者简介</a:t>
            </a:r>
            <a:endParaRPr lang="zh-TW" sz="4800" b="1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indent="0"/>
            <a:r>
              <a:rPr lang="zh-TW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蒲松龄，字留仙，号柳泉居士，清代文学家。</a:t>
            </a:r>
            <a:endParaRPr lang="zh-TW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973955" y="2284095"/>
            <a:ext cx="7494905" cy="4705985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marL="294640" indent="-342900">
              <a:lnSpc>
                <a:spcPts val="3385"/>
              </a:lnSpc>
              <a:spcAft>
                <a:spcPts val="630"/>
              </a:spcAft>
            </a:pPr>
            <a:r>
              <a:rPr lang="en-US" sz="2100">
                <a:solidFill>
                  <a:srgbClr val="009999"/>
                </a:solidFill>
                <a:latin typeface="Wingdings" panose="05000000000000000000"/>
              </a:rPr>
              <a:t>v</a:t>
            </a:r>
            <a:r>
              <a:rPr lang="zh-TW" sz="2800" b="1">
                <a:latin typeface="黑体" panose="02010609060101010101" charset="-122"/>
                <a:ea typeface="黑体" panose="02010609060101010101" charset="-122"/>
              </a:rPr>
              <a:t>他自幼勤学、聪敏，但一生考场不利，自学成 才，在家乡设馆教书，创作了许多鬼怪故事， 后来汇编成书，就是《聊斋志异》。</a:t>
            </a:r>
            <a:endParaRPr lang="zh-TW" sz="2800" b="1">
              <a:latin typeface="黑体" panose="02010609060101010101" charset="-122"/>
              <a:ea typeface="黑体" panose="02010609060101010101" charset="-122"/>
            </a:endParaRPr>
          </a:p>
          <a:p>
            <a:pPr marL="294640" indent="-342900">
              <a:lnSpc>
                <a:spcPts val="3190"/>
              </a:lnSpc>
            </a:pPr>
            <a:r>
              <a:rPr lang="en-US" sz="2100">
                <a:solidFill>
                  <a:srgbClr val="009999"/>
                </a:solidFill>
                <a:latin typeface="Wingdings" panose="05000000000000000000"/>
              </a:rPr>
              <a:t>v</a:t>
            </a:r>
            <a:r>
              <a:rPr lang="zh-TW" sz="2800" b="1">
                <a:latin typeface="黑体" panose="02010609060101010101" charset="-122"/>
                <a:ea typeface="黑体" panose="02010609060101010101" charset="-122"/>
              </a:rPr>
              <a:t>他19岁时接连考取县、府、道的第一名，名震 一时。但此后</a:t>
            </a:r>
            <a:r>
              <a:rPr lang="zh-TW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屡试不第</a:t>
            </a:r>
            <a:r>
              <a:rPr lang="zh-TW" sz="2800" b="1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TW" sz="2800" b="1">
              <a:latin typeface="黑体" panose="02010609060101010101" charset="-122"/>
              <a:ea typeface="黑体" panose="02010609060101010101" charset="-122"/>
            </a:endParaRPr>
          </a:p>
          <a:p>
            <a:pPr marL="294640" indent="-342900">
              <a:lnSpc>
                <a:spcPts val="3190"/>
              </a:lnSpc>
            </a:pPr>
            <a:r>
              <a:rPr lang="en-US" sz="2800">
                <a:solidFill>
                  <a:srgbClr val="009999"/>
                </a:solidFill>
                <a:latin typeface="Wingdings" panose="05000000000000000000"/>
                <a:sym typeface="+mn-ea"/>
              </a:rPr>
              <a:t>v </a:t>
            </a:r>
            <a:r>
              <a:rPr lang="zh-TW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31岁时，他迫于家贫，应聘为宝应县知县的幕宾，次年辞幕回乡。此后主要是在</a:t>
            </a:r>
            <a:r>
              <a:rPr lang="zh-CN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“缙</a:t>
            </a:r>
            <a:r>
              <a:rPr lang="zh-TW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绅先生家”设帐教学，直到70岁才</a:t>
            </a:r>
            <a:r>
              <a:rPr lang="zh-CN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“撤帐</a:t>
            </a:r>
            <a:r>
              <a:rPr lang="zh-TW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归来”。</a:t>
            </a:r>
            <a:endParaRPr lang="zh-TW" sz="2800" b="1">
              <a:latin typeface="黑体" panose="02010609060101010101" charset="-122"/>
              <a:ea typeface="黑体" panose="02010609060101010101" charset="-122"/>
            </a:endParaRPr>
          </a:p>
          <a:p>
            <a:pPr marL="294640" indent="-342900">
              <a:lnSpc>
                <a:spcPts val="3190"/>
              </a:lnSpc>
            </a:pPr>
            <a:endParaRPr lang="zh-TW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00" name="图片 99"/>
          <p:cNvPicPr/>
          <p:nvPr/>
        </p:nvPicPr>
        <p:blipFill>
          <a:blip r:embed="rId1"/>
          <a:stretch>
            <a:fillRect/>
          </a:stretch>
        </p:blipFill>
        <p:spPr>
          <a:xfrm>
            <a:off x="240030" y="335915"/>
            <a:ext cx="4500880" cy="69246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4352544" y="591312"/>
            <a:ext cx="2459736" cy="58826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4800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理解积累</a:t>
            </a:r>
            <a:endParaRPr lang="zh-TW" sz="4800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16024" y="1606296"/>
            <a:ext cx="3355848" cy="52120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304800"/>
            <a:r>
              <a:rPr lang="zh-TW" sz="4000" b="1">
                <a:solidFill>
                  <a:srgbClr val="262626"/>
                </a:solidFill>
                <a:latin typeface="Times New Roman" panose="02020603050405020304"/>
                <a:ea typeface="Times New Roman" panose="02020603050405020304"/>
              </a:rPr>
              <a:t>(1</a:t>
            </a:r>
            <a:r>
              <a:rPr lang="zh-TW" sz="4000" b="1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)—词多义:</a:t>
            </a:r>
            <a:endParaRPr lang="zh-TW" sz="4000" b="1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32560" y="2523744"/>
            <a:ext cx="5967984" cy="52730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4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敌</a:t>
            </a:r>
            <a:r>
              <a:rPr lang="zh-TW" sz="4000" b="1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①恐前后受其敌：</a:t>
            </a:r>
            <a:r>
              <a:rPr lang="zh-TW" sz="4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攻击</a:t>
            </a:r>
            <a:endParaRPr lang="zh-TW" sz="40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52472" y="3441192"/>
            <a:ext cx="4218432" cy="52730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4000" b="1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②盖以诱敌：</a:t>
            </a:r>
            <a:r>
              <a:rPr lang="zh-TW" sz="4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敌人</a:t>
            </a:r>
            <a:endParaRPr lang="zh-TW" sz="40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432560" y="4361688"/>
            <a:ext cx="4581144" cy="530352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4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前</a:t>
            </a:r>
            <a:r>
              <a:rPr lang="zh-TW" sz="4000" b="1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①恐前后受其敌:</a:t>
            </a:r>
            <a:endParaRPr lang="zh-TW" sz="4000" b="1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348984" y="4367784"/>
            <a:ext cx="1033272" cy="52120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just"/>
            <a:r>
              <a:rPr lang="zh-TW" sz="40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前面</a:t>
            </a:r>
            <a:endParaRPr lang="zh-TW" sz="40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944368" cy="134721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0032"/>
            <a:ext cx="2343912" cy="12649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3912" y="5114544"/>
            <a:ext cx="8037576" cy="174345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1488" y="6300216"/>
            <a:ext cx="530352" cy="466344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227320" y="713232"/>
            <a:ext cx="2459736" cy="60350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4800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理解积累</a:t>
            </a:r>
            <a:endParaRPr lang="zh-TW" sz="4800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917192" y="1728216"/>
            <a:ext cx="2801112" cy="46634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279400"/>
            <a:r>
              <a:rPr lang="zh-TW" sz="3600" b="1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（2）词性活用</a:t>
            </a:r>
            <a:endParaRPr lang="zh-TW" sz="3600" b="1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658112" y="2560320"/>
            <a:ext cx="3541776" cy="47548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洞</a:t>
            </a:r>
            <a:r>
              <a:rPr lang="zh-TW" sz="3600" b="1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：一狼洞其中。</a:t>
            </a:r>
            <a:endParaRPr lang="zh-TW" sz="3600" b="1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667256" y="3401568"/>
            <a:ext cx="7391400" cy="131673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495300" algn="just">
              <a:lnSpc>
                <a:spcPts val="6625"/>
              </a:lnSpc>
            </a:pPr>
            <a:r>
              <a:rPr lang="zh-TW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（名词用作动词，意思是挖洞。） 隧</a:t>
            </a:r>
            <a:r>
              <a:rPr lang="zh-TW" sz="3600" b="1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：意将隧入以攻其后也。</a:t>
            </a:r>
            <a:endParaRPr lang="zh-TW" sz="3600" b="1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417064" y="5081016"/>
            <a:ext cx="3240024" cy="49682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（名词用作状语,</a:t>
            </a:r>
            <a:endParaRPr lang="zh-TW" sz="36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887968" y="5096256"/>
            <a:ext cx="649224" cy="42976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。）</a:t>
            </a:r>
            <a:endParaRPr lang="zh-TW" sz="36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945368" y="6324600"/>
            <a:ext cx="1094232" cy="301752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1800">
                <a:solidFill>
                  <a:srgbClr val="126BC9"/>
                </a:solidFill>
                <a:latin typeface="MingLiU"/>
                <a:ea typeface="MingLiU"/>
              </a:rPr>
              <a:t>广州教育</a:t>
            </a:r>
            <a:endParaRPr lang="zh-TW" sz="1800">
              <a:solidFill>
                <a:srgbClr val="126BC9"/>
              </a:solidFill>
              <a:latin typeface="MingLiU"/>
              <a:ea typeface="MingLiU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288" y="3048"/>
            <a:ext cx="4062984" cy="135940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" y="5294376"/>
            <a:ext cx="12195048" cy="1594104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169408" y="1018032"/>
            <a:ext cx="2462784" cy="60350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4800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理解积累</a:t>
            </a:r>
            <a:endParaRPr lang="zh-TW" sz="4800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597152" y="2023872"/>
            <a:ext cx="8354568" cy="217627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spcAft>
                <a:spcPts val="1960"/>
              </a:spcAft>
            </a:pPr>
            <a:r>
              <a:rPr lang="zh-TW" sz="3600" b="1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(2)词性活用</a:t>
            </a:r>
            <a:endParaRPr lang="zh-TW" sz="3600" b="1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indent="0">
              <a:spcAft>
                <a:spcPts val="1750"/>
              </a:spcAft>
            </a:pPr>
            <a:r>
              <a:rPr lang="zh-TW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犬</a:t>
            </a:r>
            <a:r>
              <a:rPr lang="zh-TW" sz="3600" b="1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：其一犬坐于前。</a:t>
            </a:r>
            <a:endParaRPr lang="zh-TW" sz="3600" b="1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indent="495300"/>
            <a:r>
              <a:rPr lang="zh-TW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(名词用作状语，意思是像狗似的。)</a:t>
            </a:r>
            <a:endParaRPr lang="zh-TW" sz="36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944368" cy="134721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77256"/>
            <a:ext cx="10896600" cy="1380744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291584" y="640080"/>
            <a:ext cx="2462784" cy="60350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4800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理解积累</a:t>
            </a:r>
            <a:endParaRPr lang="zh-TW" sz="4800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636776" y="1652016"/>
            <a:ext cx="3776472" cy="46329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279400"/>
            <a:r>
              <a:rPr lang="zh-TW" sz="3600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(3)重点句子翻译</a:t>
            </a:r>
            <a:endParaRPr lang="zh-TW" sz="3600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945368" y="6324600"/>
            <a:ext cx="1094232" cy="301752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1800">
                <a:solidFill>
                  <a:srgbClr val="126BC9"/>
                </a:solidFill>
                <a:latin typeface="MingLiU"/>
                <a:ea typeface="MingLiU"/>
              </a:rPr>
              <a:t>广州教育</a:t>
            </a:r>
            <a:endParaRPr lang="zh-TW" sz="1800">
              <a:solidFill>
                <a:srgbClr val="126BC9"/>
              </a:solidFill>
              <a:latin typeface="MingLiU"/>
              <a:ea typeface="MingLiU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371600" y="2493264"/>
            <a:ext cx="8284464" cy="300532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spcAft>
                <a:spcPts val="1820"/>
              </a:spcAft>
            </a:pPr>
            <a:r>
              <a:rPr lang="zh-TW" sz="3600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1. 而两狼之</a:t>
            </a:r>
            <a:r>
              <a:rPr lang="zh-TW" sz="3600" u="sng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并驱如故</a:t>
            </a:r>
            <a:r>
              <a:rPr lang="zh-TW" sz="3600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TW" sz="3600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indent="495300">
              <a:spcAft>
                <a:spcPts val="1610"/>
              </a:spcAft>
            </a:pP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但两只狼</a:t>
            </a:r>
            <a:r>
              <a:rPr lang="zh-TW" sz="3600" u="sng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像原来一样一起追赶</a:t>
            </a: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TW" sz="3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indent="0">
              <a:spcAft>
                <a:spcPts val="1820"/>
              </a:spcAft>
            </a:pPr>
            <a:r>
              <a:rPr lang="en-US" sz="3600">
                <a:solidFill>
                  <a:srgbClr val="262626"/>
                </a:solidFill>
                <a:latin typeface="黑体" panose="02010609060101010101" charset="-122"/>
              </a:rPr>
              <a:t>2. </a:t>
            </a:r>
            <a:r>
              <a:rPr lang="zh-TW" sz="3600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目似瞑，意暇甚。</a:t>
            </a:r>
            <a:endParaRPr lang="zh-TW" sz="3600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indent="0"/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(狼的)眼睛似乎闭上了，神情很悠闲。</a:t>
            </a:r>
            <a:endParaRPr lang="zh-TW" sz="3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944368" cy="134721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82184"/>
            <a:ext cx="12185904" cy="1572768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614672" y="1143000"/>
            <a:ext cx="2462784" cy="60350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4800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理解积累</a:t>
            </a:r>
            <a:endParaRPr lang="zh-TW" sz="4800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22376" y="2157984"/>
            <a:ext cx="10189464" cy="216408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spcAft>
                <a:spcPts val="1750"/>
              </a:spcAft>
            </a:pPr>
            <a:r>
              <a:rPr lang="zh-TW" sz="3600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(3)重点句子翻译</a:t>
            </a:r>
            <a:endParaRPr lang="zh-TW" sz="3600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indent="0">
              <a:spcAft>
                <a:spcPts val="1540"/>
              </a:spcAft>
            </a:pPr>
            <a:r>
              <a:rPr lang="en-US" sz="3600">
                <a:solidFill>
                  <a:srgbClr val="262626"/>
                </a:solidFill>
                <a:latin typeface="黑体" panose="02010609060101010101" charset="-122"/>
              </a:rPr>
              <a:t>3.</a:t>
            </a:r>
            <a:r>
              <a:rPr lang="zh-TW" sz="3600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禽兽之变诈几何哉？</a:t>
            </a:r>
            <a:r>
              <a:rPr lang="zh-TW" sz="3600" u="sng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止增笑耳</a:t>
            </a:r>
            <a:r>
              <a:rPr lang="zh-TW" sz="3600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TW" sz="3600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indent="0"/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禽兽的诡诈手段能有多少啊，</a:t>
            </a:r>
            <a:r>
              <a:rPr lang="zh-TW" sz="3600" u="sng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只是增加笑料罢了</a:t>
            </a: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TW" sz="3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5263896"/>
            <a:ext cx="12192000" cy="1594104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68680" y="268224"/>
            <a:ext cx="731520" cy="192024"/>
          </a:xfrm>
          <a:prstGeom prst="rect">
            <a:avLst/>
          </a:prstGeom>
          <a:solidFill>
            <a:srgbClr val="1376D7"/>
          </a:solidFill>
        </p:spPr>
        <p:txBody>
          <a:bodyPr wrap="none" lIns="0" tIns="0" rIns="0" bIns="0">
            <a:noAutofit/>
          </a:bodyPr>
          <a:p>
            <a:pPr indent="584200"/>
            <a:r>
              <a:rPr lang="zh-TW" sz="1300">
                <a:solidFill>
                  <a:srgbClr val="FFFFFF"/>
                </a:solidFill>
                <a:latin typeface="MingLiU"/>
                <a:ea typeface="MingLiU"/>
              </a:rPr>
              <a:t>共享课堂</a:t>
            </a:r>
            <a:endParaRPr lang="zh-TW" sz="1300">
              <a:solidFill>
                <a:srgbClr val="FFFFFF"/>
              </a:solidFill>
              <a:latin typeface="MingLiU"/>
              <a:ea typeface="MingLiU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434840" y="563880"/>
            <a:ext cx="2020824" cy="50596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文意理解</a:t>
            </a:r>
            <a:endParaRPr lang="zh-TW" sz="40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70432" y="1243584"/>
            <a:ext cx="10162032" cy="42062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这篇文章给我们讲述了一个什么样的故事？请同学们根据</a:t>
            </a:r>
            <a:endParaRPr lang="zh-TW" sz="32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77368" y="1749552"/>
            <a:ext cx="3017520" cy="43281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课文，复述故事。</a:t>
            </a:r>
            <a:endParaRPr lang="zh-TW" sz="32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29768" y="3188208"/>
            <a:ext cx="557784" cy="11978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 algn="just">
              <a:lnSpc>
                <a:spcPts val="5230"/>
              </a:lnSpc>
            </a:pPr>
            <a:r>
              <a:rPr lang="zh-TW" sz="4400">
                <a:latin typeface="黑体" panose="02010609060101010101" charset="-122"/>
                <a:ea typeface="黑体" panose="02010609060101010101" charset="-122"/>
              </a:rPr>
              <a:t>屠 户</a:t>
            </a:r>
            <a:endParaRPr lang="zh-TW" sz="44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520952" y="3236976"/>
            <a:ext cx="9723120" cy="79857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4400">
                <a:latin typeface="黑体" panose="02010609060101010101" charset="-122"/>
                <a:ea typeface="黑体" panose="02010609060101010101" charset="-122"/>
              </a:rPr>
              <a:t>遇</a:t>
            </a:r>
            <a:r>
              <a:rPr lang="zh-TW" sz="3600">
                <a:latin typeface="黑体" panose="02010609060101010101" charset="-122"/>
                <a:ea typeface="黑体" panose="02010609060101010101" charset="-122"/>
              </a:rPr>
              <a:t>狼</a:t>
            </a:r>
            <a:r>
              <a:rPr lang="zh-TW" sz="3600">
                <a:solidFill>
                  <a:srgbClr val="700000"/>
                </a:solidFill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TW" sz="4400" u="sng">
                <a:latin typeface="黑体" panose="02010609060101010101" charset="-122"/>
                <a:ea typeface="黑体" panose="02010609060101010101" charset="-122"/>
              </a:rPr>
              <a:t>惧</a:t>
            </a:r>
            <a:r>
              <a:rPr lang="zh-TW" sz="3600">
                <a:latin typeface="黑体" panose="02010609060101010101" charset="-122"/>
                <a:ea typeface="黑体" panose="02010609060101010101" charset="-122"/>
              </a:rPr>
              <a:t>狼</a:t>
            </a:r>
            <a:r>
              <a:rPr lang="zh-TW" sz="3600">
                <a:solidFill>
                  <a:srgbClr val="A90000"/>
                </a:solidFill>
                <a:latin typeface="黑体" panose="02010609060101010101" charset="-122"/>
                <a:ea typeface="黑体" panose="02010609060101010101" charset="-122"/>
              </a:rPr>
              <a:t>—</a:t>
            </a:r>
            <a:r>
              <a:rPr lang="zh-TW" sz="4400" u="sng">
                <a:latin typeface="黑体" panose="02010609060101010101" charset="-122"/>
                <a:ea typeface="黑体" panose="02010609060101010101" charset="-122"/>
              </a:rPr>
              <a:t>御</a:t>
            </a:r>
            <a:r>
              <a:rPr lang="zh-TW" sz="3600">
                <a:latin typeface="黑体" panose="02010609060101010101" charset="-122"/>
                <a:ea typeface="黑体" panose="02010609060101010101" charset="-122"/>
              </a:rPr>
              <a:t>狼</a:t>
            </a:r>
            <a:r>
              <a:rPr lang="zh-TW" sz="3600">
                <a:solidFill>
                  <a:srgbClr val="A90000"/>
                </a:solidFill>
                <a:latin typeface="黑体" panose="02010609060101010101" charset="-122"/>
                <a:ea typeface="黑体" panose="02010609060101010101" charset="-122"/>
              </a:rPr>
              <a:t>—</a:t>
            </a:r>
            <a:r>
              <a:rPr lang="zh-TW" sz="4400" u="sng">
                <a:latin typeface="黑体" panose="02010609060101010101" charset="-122"/>
                <a:ea typeface="黑体" panose="02010609060101010101" charset="-122"/>
              </a:rPr>
              <a:t>杀</a:t>
            </a:r>
            <a:r>
              <a:rPr lang="zh-TW" sz="3600">
                <a:latin typeface="黑体" panose="02010609060101010101" charset="-122"/>
                <a:ea typeface="黑体" panose="02010609060101010101" charset="-122"/>
              </a:rPr>
              <a:t>狼</a:t>
            </a:r>
            <a:endParaRPr lang="zh-TW" sz="3600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2279904" y="661416"/>
            <a:ext cx="112776" cy="88392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just"/>
            <a:r>
              <a:rPr lang="zh-CN" sz="1000">
                <a:latin typeface="Arial" panose="020B0604020202020204"/>
                <a:ea typeface="Arial" panose="020B0604020202020204"/>
              </a:rPr>
              <a:t>.X</a:t>
            </a:r>
            <a:endParaRPr lang="zh-CN" sz="1000">
              <a:latin typeface="Arial" panose="020B0604020202020204"/>
              <a:ea typeface="Arial" panose="020B0604020202020204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242816" y="600456"/>
            <a:ext cx="2432304" cy="58216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4800">
                <a:latin typeface="黑体" panose="02010609060101010101" charset="-122"/>
                <a:ea typeface="黑体" panose="02010609060101010101" charset="-122"/>
              </a:rPr>
              <a:t>课堂小结</a:t>
            </a:r>
            <a:endParaRPr lang="zh-TW" sz="4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514856" y="1520952"/>
            <a:ext cx="9750552" cy="337108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914400" algn="just">
              <a:lnSpc>
                <a:spcPts val="3850"/>
              </a:lnSpc>
            </a:pP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这节课，我们通过朗读课文，掌握了课文的朗读 节奏。通过疏通文意，初步了解了课文的故事大意。并 且概括了故事，了解了屠户与狼发生了什么事。在故事 的最后屠户杀死了两头狼，那么，在整个故事里，屠户 是个怎样的人呢？这个故事又体现了狼的哪些特质呢？ 作者蒲松龄又想通过这个故事告诉我们一个怎样的道理 呢？我们下节课将进一步探讨这些问题，继续学习！</a:t>
            </a:r>
            <a:endParaRPr lang="zh-TW" sz="3200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5035296" y="527304"/>
            <a:ext cx="1210056" cy="58826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4800">
                <a:latin typeface="黑体" panose="02010609060101010101" charset="-122"/>
                <a:ea typeface="黑体" panose="02010609060101010101" charset="-122"/>
              </a:rPr>
              <a:t>作业</a:t>
            </a:r>
            <a:endParaRPr lang="zh-TW" sz="4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37488" y="1722120"/>
            <a:ext cx="9329928" cy="11460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ts val="4825"/>
              </a:lnSpc>
            </a:pPr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1.分别从</a:t>
            </a:r>
            <a:r>
              <a:rPr lang="zh-CN" sz="4000">
                <a:latin typeface="黑体" panose="02010609060101010101" charset="-122"/>
                <a:ea typeface="黑体" panose="02010609060101010101" charset="-122"/>
              </a:rPr>
              <a:t>“狼</a:t>
            </a:r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”和“屠户”的角度讲述故 事，讲述中注意呈现屠户和狼的心理活动。</a:t>
            </a:r>
            <a:endParaRPr lang="zh-TW" sz="40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22248" y="3550920"/>
            <a:ext cx="9144000" cy="11216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ts val="4990"/>
              </a:lnSpc>
            </a:pPr>
            <a:r>
              <a:rPr lang="en-US" sz="4000">
                <a:latin typeface="黑体" panose="02010609060101010101" charset="-122"/>
              </a:rPr>
              <a:t>2.</a:t>
            </a:r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查字典，理解课后</a:t>
            </a:r>
            <a:r>
              <a:rPr lang="zh-CN" sz="4000">
                <a:latin typeface="黑体" panose="02010609060101010101" charset="-122"/>
                <a:ea typeface="黑体" panose="02010609060101010101" charset="-122"/>
              </a:rPr>
              <a:t>“积</a:t>
            </a:r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累拓展四”中成 语的意思。</a:t>
            </a:r>
            <a:endParaRPr lang="zh-TW" sz="4000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8" y="566928"/>
            <a:ext cx="12240768" cy="638556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68680" y="350520"/>
            <a:ext cx="734568" cy="195072"/>
          </a:xfrm>
          <a:prstGeom prst="rect">
            <a:avLst/>
          </a:prstGeom>
          <a:solidFill>
            <a:srgbClr val="1375D7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1300">
                <a:solidFill>
                  <a:srgbClr val="FFFFFF"/>
                </a:solidFill>
                <a:latin typeface="MingLiU"/>
                <a:ea typeface="MingLiU"/>
              </a:rPr>
              <a:t>共享课堂</a:t>
            </a:r>
            <a:endParaRPr lang="zh-TW" sz="1300">
              <a:solidFill>
                <a:srgbClr val="FFFFFF"/>
              </a:solidFill>
              <a:latin typeface="MingLiU"/>
              <a:ea typeface="MingLiU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6150864" y="323088"/>
            <a:ext cx="5337048" cy="36880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r"/>
            <a:r>
              <a:rPr lang="zh-TW" sz="2800">
                <a:latin typeface="黑体" panose="02010609060101010101" charset="-122"/>
                <a:ea typeface="黑体" panose="02010609060101010101" charset="-122"/>
              </a:rPr>
              <a:t>七年级一统编版一语文一第五单兀</a:t>
            </a:r>
            <a:endParaRPr lang="zh-TW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032504" y="1517904"/>
            <a:ext cx="4099560" cy="15026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 algn="ctr">
              <a:lnSpc>
                <a:spcPts val="6720"/>
              </a:lnSpc>
            </a:pPr>
            <a:r>
              <a:rPr lang="zh-TW" sz="5400">
                <a:latin typeface="黑体" panose="02010609060101010101" charset="-122"/>
                <a:ea typeface="黑体" panose="02010609060101010101" charset="-122"/>
              </a:rPr>
              <a:t>狼第一课时 课堂答疑</a:t>
            </a:r>
            <a:endParaRPr lang="zh-TW" sz="54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563112" y="3962400"/>
            <a:ext cx="5035296" cy="46329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3600">
                <a:latin typeface="黑体" panose="02010609060101010101" charset="-122"/>
                <a:ea typeface="黑体" panose="02010609060101010101" charset="-122"/>
              </a:rPr>
              <a:t>广州市南海中学徐嘉琪</a:t>
            </a:r>
            <a:endParaRPr lang="zh-TW" sz="3600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1530604" y="1236726"/>
            <a:ext cx="9034272" cy="103632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431800" algn="just">
              <a:lnSpc>
                <a:spcPts val="4150"/>
              </a:lnSpc>
            </a:pPr>
            <a:r>
              <a:rPr lang="zh-TW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《聊斋志异》是蒲松龄的代表作</a:t>
            </a:r>
            <a:r>
              <a:rPr lang="zh-TW" sz="3600" b="1"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TW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是一部 文言短篇小说集。</a:t>
            </a:r>
            <a:r>
              <a:rPr lang="zh-TW" sz="3600" b="1">
                <a:latin typeface="黑体" panose="02010609060101010101" charset="-122"/>
                <a:ea typeface="黑体" panose="02010609060101010101" charset="-122"/>
              </a:rPr>
              <a:t>有短篇小说491篇。题材</a:t>
            </a:r>
            <a:endParaRPr lang="zh-TW" sz="36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527556" y="2337054"/>
            <a:ext cx="9064752" cy="484632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3600" b="1">
                <a:latin typeface="黑体" panose="02010609060101010101" charset="-122"/>
                <a:ea typeface="黑体" panose="02010609060101010101" charset="-122"/>
              </a:rPr>
              <a:t>大多来自民间和下层知识分子的传说。多数</a:t>
            </a:r>
            <a:endParaRPr lang="zh-TW" sz="36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530604" y="2885694"/>
            <a:ext cx="9052560" cy="48158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3600" b="1">
                <a:latin typeface="黑体" panose="02010609060101010101" charset="-122"/>
                <a:ea typeface="黑体" panose="02010609060101010101" charset="-122"/>
              </a:rPr>
              <a:t>故事通过描写妖狐神鬼来反映现实的社会生</a:t>
            </a:r>
            <a:endParaRPr lang="zh-TW" sz="36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539748" y="3464814"/>
            <a:ext cx="661416" cy="44805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3600" b="1">
                <a:latin typeface="黑体" panose="02010609060101010101" charset="-122"/>
                <a:ea typeface="黑体" panose="02010609060101010101" charset="-122"/>
              </a:rPr>
              <a:t>活。</a:t>
            </a:r>
            <a:endParaRPr lang="zh-TW" sz="36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776724" y="264414"/>
            <a:ext cx="2526792" cy="62484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4800" b="1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作品简介</a:t>
            </a:r>
            <a:endParaRPr lang="zh-TW" sz="4800" b="1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2068195" y="4230370"/>
            <a:ext cx="8844915" cy="379031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1228344" y="1063752"/>
            <a:ext cx="9963912" cy="480060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 algn="just">
              <a:lnSpc>
                <a:spcPts val="3910"/>
              </a:lnSpc>
              <a:spcAft>
                <a:spcPts val="2520"/>
              </a:spcAft>
            </a:pPr>
            <a:r>
              <a:rPr lang="en-US" sz="3200">
                <a:latin typeface="黑体" panose="02010609060101010101" charset="-122"/>
              </a:rPr>
              <a:t>1.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《聊斋志异》里还有狐仙和人的故事，具体来说，这 究竟是一本怎样的文言小说呢？</a:t>
            </a:r>
            <a:endParaRPr lang="zh-TW" sz="3200">
              <a:latin typeface="黑体" panose="02010609060101010101" charset="-122"/>
              <a:ea typeface="黑体" panose="02010609060101010101" charset="-122"/>
            </a:endParaRPr>
          </a:p>
          <a:p>
            <a:pPr indent="0" algn="just">
              <a:lnSpc>
                <a:spcPts val="3890"/>
              </a:lnSpc>
            </a:pP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《聊斋志异》全书491篇，主要分为以下几种类型： 一是爱情故事，占据着全书最大的比重，故事的主 要人物大多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不惧封建礼教，勇敢追求自由爱情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。这类作 品代表作有《莲香》《小谢》《连城》《宦娘》《鸦头》 等。</a:t>
            </a:r>
            <a:endParaRPr lang="zh-TW" sz="3200">
              <a:latin typeface="黑体" panose="02010609060101010101" charset="-122"/>
              <a:ea typeface="黑体" panose="02010609060101010101" charset="-122"/>
            </a:endParaRPr>
          </a:p>
          <a:p>
            <a:pPr indent="812800" algn="just">
              <a:lnSpc>
                <a:spcPts val="3890"/>
              </a:lnSpc>
            </a:pP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二是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抨击科举制度对读书人的摧残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，《叶生》《司 文郎》《于去恶》《王子安》等都是这类作品。</a:t>
            </a:r>
            <a:endParaRPr lang="zh-TW" sz="3200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2279904" y="661416"/>
            <a:ext cx="112776" cy="88392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just"/>
            <a:r>
              <a:rPr lang="zh-CN" sz="1000">
                <a:latin typeface="Arial" panose="020B0604020202020204"/>
                <a:ea typeface="Arial" panose="020B0604020202020204"/>
              </a:rPr>
              <a:t>.X</a:t>
            </a:r>
            <a:endParaRPr lang="zh-CN" sz="1000">
              <a:latin typeface="Arial" panose="020B0604020202020204"/>
              <a:ea typeface="Arial" panose="020B0604020202020204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007864" y="661416"/>
            <a:ext cx="2438400" cy="59436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4800">
                <a:latin typeface="黑体" panose="02010609060101010101" charset="-122"/>
                <a:ea typeface="黑体" panose="02010609060101010101" charset="-122"/>
              </a:rPr>
              <a:t>课后答疑</a:t>
            </a:r>
            <a:endParaRPr lang="zh-TW" sz="4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78992" y="1703832"/>
            <a:ext cx="10162032" cy="238353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800100" algn="just">
              <a:lnSpc>
                <a:spcPts val="3815"/>
              </a:lnSpc>
            </a:pP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三是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揭露统治阶级的残暴和对人民的压迫，具有社会 意义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，如《席方平》《促织》《梦狼》《梅女》等。</a:t>
            </a:r>
            <a:endParaRPr lang="zh-TW" sz="3200">
              <a:latin typeface="黑体" panose="02010609060101010101" charset="-122"/>
              <a:ea typeface="黑体" panose="02010609060101010101" charset="-122"/>
            </a:endParaRPr>
          </a:p>
          <a:p>
            <a:pPr indent="800100" algn="just">
              <a:lnSpc>
                <a:spcPts val="3815"/>
              </a:lnSpc>
            </a:pP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总的来说，《聊斋志异》题材非常广泛，很多作品通 过谈狐说鬼的手法，对当时社会的黑暗进行批判和宣泄， 通过鬼妖的故事彰显真善美，批判假恶丑。</a:t>
            </a:r>
            <a:endParaRPr lang="zh-TW" sz="3200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062984" cy="136245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63896"/>
            <a:ext cx="12192000" cy="1594104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861560" y="573024"/>
            <a:ext cx="2438400" cy="60960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4800">
                <a:latin typeface="黑体" panose="02010609060101010101" charset="-122"/>
                <a:ea typeface="黑体" panose="02010609060101010101" charset="-122"/>
              </a:rPr>
              <a:t>课后答疑</a:t>
            </a:r>
            <a:endParaRPr lang="zh-TW" sz="4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356360" y="1557528"/>
            <a:ext cx="6318504" cy="42062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en-US" sz="3200">
                <a:latin typeface="黑体" panose="02010609060101010101" charset="-122"/>
              </a:rPr>
              <a:t>2.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狼和屠户的对抗是如何变化的呢?</a:t>
            </a:r>
            <a:endParaRPr lang="zh-TW" sz="32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173224" y="2532888"/>
            <a:ext cx="8500872" cy="189890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spcAft>
                <a:spcPts val="140"/>
              </a:spcAft>
            </a:pP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在第1、2段中，屠户遇两狼，狼明显占上风。</a:t>
            </a:r>
            <a:endParaRPr lang="zh-TW" sz="3200">
              <a:latin typeface="黑体" panose="02010609060101010101" charset="-122"/>
              <a:ea typeface="黑体" panose="02010609060101010101" charset="-122"/>
            </a:endParaRPr>
          </a:p>
          <a:p>
            <a:pPr indent="0">
              <a:spcAft>
                <a:spcPts val="140"/>
              </a:spcAft>
            </a:pP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在第3段中，屠户与狼双方相持。</a:t>
            </a:r>
            <a:endParaRPr lang="zh-TW" sz="3200">
              <a:latin typeface="黑体" panose="02010609060101010101" charset="-122"/>
              <a:ea typeface="黑体" panose="02010609060101010101" charset="-122"/>
            </a:endParaRPr>
          </a:p>
          <a:p>
            <a:pPr indent="0">
              <a:spcAft>
                <a:spcPts val="140"/>
              </a:spcAft>
            </a:pP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在第4段中，屠户奋起杀狼，重新掌握了主动权。</a:t>
            </a:r>
            <a:endParaRPr lang="zh-TW" sz="3200">
              <a:latin typeface="黑体" panose="02010609060101010101" charset="-122"/>
              <a:ea typeface="黑体" panose="02010609060101010101" charset="-122"/>
            </a:endParaRPr>
          </a:p>
          <a:p>
            <a:pPr indent="0"/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在第5段中，作者发表了自己的议论。</a:t>
            </a:r>
            <a:endParaRPr lang="zh-TW" sz="3200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8" y="566928"/>
            <a:ext cx="12240768" cy="638556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68680" y="350520"/>
            <a:ext cx="734568" cy="195072"/>
          </a:xfrm>
          <a:prstGeom prst="rect">
            <a:avLst/>
          </a:prstGeom>
          <a:solidFill>
            <a:srgbClr val="1375D7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1300">
                <a:solidFill>
                  <a:srgbClr val="FFFFFF"/>
                </a:solidFill>
                <a:latin typeface="MingLiU"/>
                <a:ea typeface="MingLiU"/>
              </a:rPr>
              <a:t>共享课堂</a:t>
            </a:r>
            <a:endParaRPr lang="zh-TW" sz="1300">
              <a:solidFill>
                <a:srgbClr val="FFFFFF"/>
              </a:solidFill>
              <a:latin typeface="MingLiU"/>
              <a:ea typeface="MingLiU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566928" y="1926336"/>
            <a:ext cx="3206496" cy="4632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0" tIns="0" rIns="0" bIns="0">
            <a:noAutofit/>
          </a:bodyPr>
          <a:p>
            <a:pPr indent="88900">
              <a:spcBef>
                <a:spcPts val="350"/>
              </a:spcBef>
            </a:pP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作者的书屋名称</a:t>
            </a:r>
            <a:endParaRPr lang="zh-TW" sz="3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848479" y="1991995"/>
            <a:ext cx="2651760" cy="53340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just"/>
            <a:r>
              <a:rPr lang="zh-TW" sz="4000" b="1" u="sng">
                <a:latin typeface="黑体" panose="02010609060101010101" charset="-122"/>
                <a:ea typeface="黑体" panose="02010609060101010101" charset="-122"/>
              </a:rPr>
              <a:t>聊斋志</a:t>
            </a:r>
            <a:r>
              <a:rPr lang="zh-TW" sz="4000" b="1" i="1" u="sng">
                <a:latin typeface="黑体" panose="02010609060101010101" charset="-122"/>
                <a:ea typeface="黑体" panose="02010609060101010101" charset="-122"/>
              </a:rPr>
              <a:t>异</a:t>
            </a:r>
            <a:endParaRPr lang="zh-TW" sz="4000" b="1" i="1" u="sng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900160" y="1856232"/>
            <a:ext cx="2374392" cy="457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0" tIns="0" rIns="0" bIns="0">
            <a:noAutofit/>
          </a:bodyPr>
          <a:p>
            <a:pPr indent="0" algn="ctr">
              <a:spcBef>
                <a:spcPts val="280"/>
              </a:spcBef>
            </a:pP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奇异的故事</a:t>
            </a:r>
            <a:endParaRPr lang="zh-TW" sz="3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712206" y="3216148"/>
            <a:ext cx="908304" cy="44500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0" tIns="0" rIns="0" bIns="0">
            <a:noAutofit/>
          </a:bodyPr>
          <a:p>
            <a:pPr indent="0"/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记述</a:t>
            </a:r>
            <a:endParaRPr lang="zh-TW" sz="3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377696" y="4602480"/>
            <a:ext cx="10259568" cy="49682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3600" b="1">
                <a:latin typeface="黑体" panose="02010609060101010101" charset="-122"/>
                <a:ea typeface="黑体" panose="02010609060101010101" charset="-122"/>
              </a:rPr>
              <a:t>郭沫若称赞这部书：</a:t>
            </a:r>
            <a:r>
              <a:rPr lang="zh-TW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写鬼写妖高人一等,刺贪刺</a:t>
            </a:r>
            <a:endParaRPr lang="zh-TW" sz="36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81000" y="5157216"/>
            <a:ext cx="2581656" cy="45110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虐入骨三分。</a:t>
            </a:r>
            <a:endParaRPr lang="zh-TW" sz="36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 flipV="1">
            <a:off x="3905250" y="2136140"/>
            <a:ext cx="871220" cy="152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 flipH="1">
            <a:off x="5856605" y="2589530"/>
            <a:ext cx="17145" cy="5549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flipH="1">
            <a:off x="7080250" y="2199005"/>
            <a:ext cx="1654810" cy="88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984250" y="783590"/>
            <a:ext cx="9887585" cy="1249045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 algn="ctr">
              <a:spcAft>
                <a:spcPts val="2660"/>
              </a:spcAft>
            </a:pPr>
            <a:r>
              <a:rPr lang="zh-TW" sz="4800" b="1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听读课文，读准划线字字音</a:t>
            </a:r>
            <a:endParaRPr lang="zh-TW" sz="4800" b="1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indent="0">
              <a:lnSpc>
                <a:spcPts val="4775"/>
              </a:lnSpc>
            </a:pPr>
            <a:endParaRPr lang="en-US" sz="4000">
              <a:solidFill>
                <a:srgbClr val="FF0000"/>
              </a:solidFill>
              <a:latin typeface="黑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640" y="2135505"/>
            <a:ext cx="12524740" cy="3903980"/>
          </a:xfrm>
          <a:prstGeom prst="rect">
            <a:avLst/>
          </a:prstGeom>
        </p:spPr>
      </p:pic>
      <p:pic>
        <p:nvPicPr>
          <p:cNvPr id="102" name="图片 101"/>
          <p:cNvPicPr/>
          <p:nvPr/>
        </p:nvPicPr>
        <p:blipFill>
          <a:blip r:embed="rId2">
            <a:clrChange>
              <a:clrFrom>
                <a:srgbClr val="FBFBFB">
                  <a:alpha val="100000"/>
                </a:srgbClr>
              </a:clrFrom>
              <a:clrTo>
                <a:srgbClr val="FBFBFB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28175" y="5952490"/>
            <a:ext cx="2962910" cy="23736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362712" y="981456"/>
            <a:ext cx="11247120" cy="64617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4400" b="1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跟读课文，读准节奏，划出未能读懂的地方</a:t>
            </a:r>
            <a:endParaRPr lang="zh-TW" sz="4400" b="1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52144" y="2142744"/>
            <a:ext cx="9841992" cy="265480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711200">
              <a:lnSpc>
                <a:spcPts val="4390"/>
              </a:lnSpc>
            </a:pPr>
            <a:r>
              <a:rPr lang="zh-TW" sz="3600">
                <a:latin typeface="黑体" panose="02010609060101010101" charset="-122"/>
                <a:ea typeface="黑体" panose="02010609060101010101" charset="-122"/>
              </a:rPr>
              <a:t>—屠</a:t>
            </a: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600">
                <a:latin typeface="黑体" panose="02010609060101010101" charset="-122"/>
                <a:ea typeface="黑体" panose="02010609060101010101" charset="-122"/>
              </a:rPr>
              <a:t>晚归，担中</a:t>
            </a: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600">
                <a:latin typeface="黑体" panose="02010609060101010101" charset="-122"/>
                <a:ea typeface="黑体" panose="02010609060101010101" charset="-122"/>
              </a:rPr>
              <a:t>肉尽，止有</a:t>
            </a: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600">
                <a:latin typeface="黑体" panose="02010609060101010101" charset="-122"/>
                <a:ea typeface="黑体" panose="02010609060101010101" charset="-122"/>
              </a:rPr>
              <a:t>剩骨。途中</a:t>
            </a: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600">
                <a:latin typeface="黑体" panose="02010609060101010101" charset="-122"/>
                <a:ea typeface="黑体" panose="02010609060101010101" charset="-122"/>
              </a:rPr>
              <a:t>两 狼，缀行</a:t>
            </a: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600">
                <a:latin typeface="黑体" panose="02010609060101010101" charset="-122"/>
                <a:ea typeface="黑体" panose="02010609060101010101" charset="-122"/>
              </a:rPr>
              <a:t>甚远。</a:t>
            </a:r>
            <a:endParaRPr lang="zh-TW" sz="3600">
              <a:latin typeface="黑体" panose="02010609060101010101" charset="-122"/>
              <a:ea typeface="黑体" panose="02010609060101010101" charset="-122"/>
            </a:endParaRPr>
          </a:p>
          <a:p>
            <a:pPr indent="914400">
              <a:lnSpc>
                <a:spcPts val="4310"/>
              </a:lnSpc>
            </a:pPr>
            <a:r>
              <a:rPr lang="zh-TW" sz="3600">
                <a:latin typeface="黑体" panose="02010609060101010101" charset="-122"/>
                <a:ea typeface="黑体" panose="02010609060101010101" charset="-122"/>
              </a:rPr>
              <a:t>屠惧，投以骨。一狼</a:t>
            </a: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600">
                <a:latin typeface="黑体" panose="02010609060101010101" charset="-122"/>
                <a:ea typeface="黑体" panose="02010609060101010101" charset="-122"/>
              </a:rPr>
              <a:t>得骨</a:t>
            </a: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600">
                <a:latin typeface="黑体" panose="02010609060101010101" charset="-122"/>
                <a:ea typeface="黑体" panose="02010609060101010101" charset="-122"/>
              </a:rPr>
              <a:t>止，一狼</a:t>
            </a: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600">
                <a:latin typeface="黑体" panose="02010609060101010101" charset="-122"/>
                <a:ea typeface="黑体" panose="02010609060101010101" charset="-122"/>
              </a:rPr>
              <a:t>仍从。 复</a:t>
            </a: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600">
                <a:latin typeface="黑体" panose="02010609060101010101" charset="-122"/>
                <a:ea typeface="黑体" panose="02010609060101010101" charset="-122"/>
              </a:rPr>
              <a:t>投之，后狼止</a:t>
            </a: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600">
                <a:latin typeface="黑体" panose="02010609060101010101" charset="-122"/>
                <a:ea typeface="黑体" panose="02010609060101010101" charset="-122"/>
              </a:rPr>
              <a:t>而</a:t>
            </a: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600">
                <a:latin typeface="黑体" panose="02010609060101010101" charset="-122"/>
                <a:ea typeface="黑体" panose="02010609060101010101" charset="-122"/>
              </a:rPr>
              <a:t>前狼又至。骨</a:t>
            </a: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600">
                <a:latin typeface="黑体" panose="02010609060101010101" charset="-122"/>
                <a:ea typeface="黑体" panose="02010609060101010101" charset="-122"/>
              </a:rPr>
              <a:t>已尽矣，而</a:t>
            </a: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 </a:t>
            </a:r>
            <a:r>
              <a:rPr lang="zh-TW" sz="3600">
                <a:latin typeface="黑体" panose="02010609060101010101" charset="-122"/>
                <a:ea typeface="黑体" panose="02010609060101010101" charset="-122"/>
              </a:rPr>
              <a:t>两狼</a:t>
            </a: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600">
                <a:latin typeface="黑体" panose="02010609060101010101" charset="-122"/>
                <a:ea typeface="黑体" panose="02010609060101010101" charset="-122"/>
              </a:rPr>
              <a:t>之并驱</a:t>
            </a:r>
            <a:r>
              <a:rPr lang="zh-TW" sz="3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600">
                <a:latin typeface="黑体" panose="02010609060101010101" charset="-122"/>
                <a:ea typeface="黑体" panose="02010609060101010101" charset="-122"/>
              </a:rPr>
              <a:t>如故。</a:t>
            </a:r>
            <a:endParaRPr lang="zh-TW" sz="3600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02" name="图片 101"/>
          <p:cNvPicPr/>
          <p:nvPr/>
        </p:nvPicPr>
        <p:blipFill>
          <a:blip r:embed="rId1">
            <a:clrChange>
              <a:clrFrom>
                <a:srgbClr val="FBFBFB">
                  <a:alpha val="100000"/>
                </a:srgbClr>
              </a:clrFrom>
              <a:clrTo>
                <a:srgbClr val="FBFBFB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28175" y="5952490"/>
            <a:ext cx="2962910" cy="23736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1014984" y="5800344"/>
            <a:ext cx="1021080" cy="41757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just"/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增</a:t>
            </a:r>
            <a:r>
              <a:rPr lang="zh-CN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笑</a:t>
            </a:r>
            <a:endParaRPr lang="zh-TW" sz="32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87096" y="606552"/>
            <a:ext cx="11259312" cy="56692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4400" b="1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跟读课文，读准节奏，划出未能读懂的地方</a:t>
            </a:r>
            <a:endParaRPr lang="zh-TW" sz="4400" b="1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30224" y="1173480"/>
            <a:ext cx="10317480" cy="406603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838200" algn="just">
              <a:lnSpc>
                <a:spcPts val="3850"/>
              </a:lnSpc>
            </a:pP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屠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大窘，恐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前后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受其敌。顾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野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有麦场，场主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积 薪其中，苫蔽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成丘。屠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乃奔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倚其下，弛担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持刀。狼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 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不敢前，眈眈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相向。</a:t>
            </a:r>
            <a:endParaRPr lang="zh-TW" sz="3200">
              <a:latin typeface="黑体" panose="02010609060101010101" charset="-122"/>
              <a:ea typeface="黑体" panose="02010609060101010101" charset="-122"/>
            </a:endParaRPr>
          </a:p>
          <a:p>
            <a:pPr indent="838200" algn="just">
              <a:lnSpc>
                <a:spcPts val="3850"/>
              </a:lnSpc>
            </a:pP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少时，一狼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径去，其一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犬坐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于前。久之，目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似瞑， 意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暇甚。屠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暴起，以刀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劈狼首，又数刀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毙之。方欲行， 转视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积薪后，一狼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洞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其中，意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将隧入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以攻其后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也。 身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已半入，止露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尻尾。屠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自后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断其股，亦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毙之。乃 悟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前狼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假寐，盖以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诱敌。</a:t>
            </a:r>
            <a:endParaRPr lang="zh-TW" sz="32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847088" y="5288280"/>
            <a:ext cx="9311640" cy="438912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狼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亦黠全I而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顷刻两毙，禽兽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之变诈</a:t>
            </a:r>
            <a:r>
              <a:rPr lang="zh-TW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/</a:t>
            </a:r>
            <a:r>
              <a:rPr lang="zh-TW" sz="3200">
                <a:latin typeface="黑体" panose="02010609060101010101" charset="-122"/>
                <a:ea typeface="黑体" panose="02010609060101010101" charset="-122"/>
              </a:rPr>
              <a:t>几何哉？止</a:t>
            </a:r>
            <a:endParaRPr lang="zh-TW" sz="3200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02" name="图片 101"/>
          <p:cNvPicPr/>
          <p:nvPr/>
        </p:nvPicPr>
        <p:blipFill>
          <a:blip r:embed="rId1">
            <a:clrChange>
              <a:clrFrom>
                <a:srgbClr val="FBFBFB">
                  <a:alpha val="100000"/>
                </a:srgbClr>
              </a:clrFrom>
              <a:clrTo>
                <a:srgbClr val="FBFBFB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28175" y="5952490"/>
            <a:ext cx="2962910" cy="23736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671830" y="4440555"/>
            <a:ext cx="10258425" cy="20580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0" tIns="0" rIns="0" bIns="0">
            <a:noAutofit/>
          </a:bodyPr>
          <a:p>
            <a:pPr indent="0" algn="l"/>
            <a:r>
              <a:rPr lang="zh-TW" sz="4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有个屠户天晚回家，担子里的肉</a:t>
            </a:r>
            <a:endParaRPr lang="zh-TW" sz="44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indent="0" algn="l"/>
            <a:r>
              <a:rPr lang="zh-TW" sz="4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已经卖完了，只剩下一些骨头。路上</a:t>
            </a:r>
            <a:endParaRPr lang="zh-TW" sz="44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indent="0" algn="l"/>
            <a:r>
              <a:rPr lang="zh-TW" sz="4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遇到两只狼，紧随着走了很远。</a:t>
            </a:r>
            <a:endParaRPr lang="zh-TW" sz="44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849368" y="295656"/>
            <a:ext cx="2505456" cy="58521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4800" b="1">
                <a:solidFill>
                  <a:srgbClr val="262626"/>
                </a:solidFill>
                <a:latin typeface="黑体" panose="02010609060101010101" charset="-122"/>
                <a:ea typeface="黑体" panose="02010609060101010101" charset="-122"/>
              </a:rPr>
              <a:t>疏通文意</a:t>
            </a:r>
            <a:endParaRPr lang="zh-TW" sz="4800" b="1">
              <a:solidFill>
                <a:srgbClr val="262626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15112" y="1795272"/>
            <a:ext cx="11189208" cy="54254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304800"/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(1)—屠晩归，担中肉尽，止有剩骨。途中两狼,</a:t>
            </a:r>
            <a:endParaRPr lang="zh-TW" sz="40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93776" y="2727960"/>
            <a:ext cx="2313432" cy="50901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304800"/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缀行甚远。</a:t>
            </a:r>
            <a:endParaRPr lang="zh-TW" sz="40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92608" y="3389376"/>
            <a:ext cx="2532888" cy="52730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40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连接，紧跟</a:t>
            </a:r>
            <a:endParaRPr lang="zh-TW" sz="40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409944" y="2517648"/>
            <a:ext cx="1496568" cy="52730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just"/>
            <a:r>
              <a:rPr lang="zh-TW" sz="40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仅，只</a:t>
            </a:r>
            <a:endParaRPr lang="zh-TW" sz="40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4" grpId="0" animBg="1"/>
      <p:bldP spid="14" grpId="1" animBg="1"/>
      <p:bldP spid="13" grpId="0" animBg="1"/>
      <p:bldP spid="1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530352" y="1411224"/>
            <a:ext cx="11021568" cy="53949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CN" sz="4000">
                <a:latin typeface="黑体" panose="02010609060101010101" charset="-122"/>
                <a:ea typeface="黑体" panose="02010609060101010101" charset="-122"/>
              </a:rPr>
              <a:t>(2)</a:t>
            </a:r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屠惧，</a:t>
            </a:r>
            <a:r>
              <a:rPr lang="zh-TW" sz="4000" u="sng">
                <a:latin typeface="黑体" panose="02010609060101010101" charset="-122"/>
                <a:ea typeface="黑体" panose="02010609060101010101" charset="-122"/>
              </a:rPr>
              <a:t>投以骨</a:t>
            </a:r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。—狼得骨止，一狼仍丛。复</a:t>
            </a:r>
            <a:endParaRPr lang="zh-TW" sz="40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48128" y="2246376"/>
            <a:ext cx="3038856" cy="51206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40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把骨头投给狼</a:t>
            </a:r>
            <a:endParaRPr lang="zh-TW" sz="40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576816" y="2255520"/>
            <a:ext cx="1008888" cy="484632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r"/>
            <a:r>
              <a:rPr lang="zh-TW" sz="40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跟从</a:t>
            </a:r>
            <a:endParaRPr lang="zh-TW" sz="40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6888" y="3246120"/>
            <a:ext cx="11561064" cy="545592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just"/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投之，后狼止而前狼又至。骨已尽矣。而两狼之并</a:t>
            </a:r>
            <a:endParaRPr lang="zh-TW" sz="40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86384" y="4178808"/>
            <a:ext cx="4517136" cy="499872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533400"/>
            <a:r>
              <a:rPr lang="zh-TW" sz="4000" u="sng">
                <a:latin typeface="黑体" panose="02010609060101010101" charset="-122"/>
                <a:ea typeface="黑体" panose="02010609060101010101" charset="-122"/>
              </a:rPr>
              <a:t>驱</a:t>
            </a:r>
            <a:r>
              <a:rPr lang="zh-TW" sz="4000">
                <a:latin typeface="黑体" panose="02010609060101010101" charset="-122"/>
                <a:ea typeface="黑体" panose="02010609060101010101" charset="-122"/>
              </a:rPr>
              <a:t>      如故。</a:t>
            </a:r>
            <a:endParaRPr lang="zh-TW" sz="40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811256" y="3883152"/>
            <a:ext cx="1005840" cy="49377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just"/>
            <a:r>
              <a:rPr lang="zh-CN" altLang="zh-TW" sz="40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一</a:t>
            </a:r>
            <a:r>
              <a:rPr lang="zh-TW" sz="40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起</a:t>
            </a:r>
            <a:endParaRPr lang="zh-TW" sz="40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94818" y="4800727"/>
            <a:ext cx="5699760" cy="48768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40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追随、追赶</a:t>
            </a:r>
            <a:endParaRPr lang="zh-TW" sz="40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976245" y="4800600"/>
            <a:ext cx="65024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/>
            <a:r>
              <a:rPr lang="zh-TW" sz="40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跟原来一样</a:t>
            </a:r>
            <a:endParaRPr lang="zh-TW" sz="40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7" grpId="0" animBg="1"/>
      <p:bldP spid="7" grpId="1" animBg="1"/>
      <p:bldP spid="8" grpId="0" bldLvl="0" animBg="1"/>
      <p:bldP spid="8" grpId="1" animBg="1"/>
      <p:bldP spid="9" grpId="0"/>
      <p:bldP spid="9" grpId="1"/>
    </p:bldLst>
  </p:timing>
</p:sld>
</file>

<file path=ppt/tags/tag1.xml><?xml version="1.0" encoding="utf-8"?>
<p:tagLst xmlns:p="http://schemas.openxmlformats.org/presentationml/2006/main">
  <p:tag name="KSO_WPP_MARK_KEY" val="9624edae-69a0-46fd-bd68-0e8cd95c5ac8"/>
  <p:tag name="COMMONDATA" val="eyJoZGlkIjoiOTAxZDEyN2UyYjc4ZTU3Zjk3M2JmYWU2YTU4ZTQ0ZmU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2904</Words>
  <Application>WPS 演示</Application>
  <PresentationFormat/>
  <Paragraphs>317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9" baseType="lpstr">
      <vt:lpstr>Arial</vt:lpstr>
      <vt:lpstr>宋体</vt:lpstr>
      <vt:lpstr>Wingdings</vt:lpstr>
      <vt:lpstr>MingLiU</vt:lpstr>
      <vt:lpstr>Segoe Print</vt:lpstr>
      <vt:lpstr>黑体</vt:lpstr>
      <vt:lpstr>Wingdings</vt:lpstr>
      <vt:lpstr>Arial</vt:lpstr>
      <vt:lpstr>Times New Roman</vt:lpstr>
      <vt:lpstr>微软雅黑</vt:lpstr>
      <vt:lpstr>Arial Unicode MS</vt:lpstr>
      <vt:lpstr>Calibri</vt:lpstr>
      <vt:lpstr>华文新魏</vt:lpstr>
      <vt:lpstr>方正劲颜体</vt:lpstr>
      <vt:lpstr>方正全福体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lavander</cp:lastModifiedBy>
  <cp:revision>1</cp:revision>
  <dcterms:created xsi:type="dcterms:W3CDTF">2022-11-28T12:05:58Z</dcterms:created>
  <dcterms:modified xsi:type="dcterms:W3CDTF">2022-11-28T12:06:38Z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C74430A72F3D4347AB24CF31A7A67D5C</vt:lpwstr>
  </property>
  <property fmtid="{D5CDD505-2E9C-101B-9397-08002B2CF9AE}" pid="3" name="KSOProductBuildVer">
    <vt:lpwstr>2052-11.1.0.12763</vt:lpwstr>
  </property>
</Properties>
</file>