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handoutMasterIdLst>
    <p:handoutMasterId r:id="rId49"/>
  </p:handoutMasterIdLst>
  <p:sldIdLst>
    <p:sldId id="377" r:id="rId3"/>
    <p:sldId id="376" r:id="rId4"/>
    <p:sldId id="378" r:id="rId5"/>
    <p:sldId id="379" r:id="rId6"/>
    <p:sldId id="380" r:id="rId7"/>
    <p:sldId id="381" r:id="rId8"/>
    <p:sldId id="382" r:id="rId10"/>
    <p:sldId id="383" r:id="rId11"/>
    <p:sldId id="256" r:id="rId12"/>
    <p:sldId id="287" r:id="rId13"/>
    <p:sldId id="374" r:id="rId14"/>
    <p:sldId id="288" r:id="rId15"/>
    <p:sldId id="322" r:id="rId16"/>
    <p:sldId id="297" r:id="rId17"/>
    <p:sldId id="289" r:id="rId18"/>
    <p:sldId id="294" r:id="rId19"/>
    <p:sldId id="290" r:id="rId20"/>
    <p:sldId id="291" r:id="rId21"/>
    <p:sldId id="292" r:id="rId22"/>
    <p:sldId id="295" r:id="rId23"/>
    <p:sldId id="296" r:id="rId24"/>
    <p:sldId id="373" r:id="rId25"/>
    <p:sldId id="258" r:id="rId26"/>
    <p:sldId id="293" r:id="rId27"/>
    <p:sldId id="349" r:id="rId28"/>
    <p:sldId id="352" r:id="rId29"/>
    <p:sldId id="257" r:id="rId30"/>
    <p:sldId id="259" r:id="rId31"/>
    <p:sldId id="275" r:id="rId32"/>
    <p:sldId id="276" r:id="rId33"/>
    <p:sldId id="283" r:id="rId34"/>
    <p:sldId id="277" r:id="rId35"/>
    <p:sldId id="278" r:id="rId36"/>
    <p:sldId id="280" r:id="rId37"/>
    <p:sldId id="355" r:id="rId38"/>
    <p:sldId id="279" r:id="rId39"/>
    <p:sldId id="281" r:id="rId40"/>
    <p:sldId id="286" r:id="rId41"/>
    <p:sldId id="354" r:id="rId42"/>
    <p:sldId id="357" r:id="rId43"/>
    <p:sldId id="282" r:id="rId44"/>
    <p:sldId id="284" r:id="rId45"/>
    <p:sldId id="285" r:id="rId46"/>
    <p:sldId id="356" r:id="rId47"/>
    <p:sldId id="273" r:id="rId48"/>
  </p:sldIdLst>
  <p:sldSz cx="12192000" cy="6858000"/>
  <p:notesSz cx="6858000" cy="9144000"/>
  <p:embeddedFontLst>
    <p:embeddedFont>
      <p:font typeface="微软雅黑" panose="020B0503020204020204" pitchFamily="34" charset="-122"/>
      <p:regular r:id="rId53"/>
    </p:embeddedFont>
    <p:embeddedFont>
      <p:font typeface="庞门正道标题体3.0" panose="02010600030101010101" pitchFamily="2" charset="-122"/>
      <p:regular r:id="rId54"/>
    </p:embeddedFont>
    <p:embeddedFont>
      <p:font typeface="华文仿宋" panose="02010600040101010101" pitchFamily="2" charset="-122"/>
      <p:regular r:id="rId55"/>
    </p:embeddedFont>
    <p:embeddedFont>
      <p:font typeface="仿宋" panose="02010609060101010101" pitchFamily="49" charset="-122"/>
      <p:regular r:id="rId56"/>
    </p:embeddedFont>
    <p:embeddedFont>
      <p:font typeface="Adobe 黑体 Std R" panose="020B0400000000000000" pitchFamily="34" charset="-122"/>
      <p:regular r:id="rId57"/>
    </p:embeddedFont>
    <p:embeddedFont>
      <p:font typeface="Calibri" panose="020F0502020204030204" pitchFamily="34" charset="0"/>
      <p:regular r:id="rId58"/>
      <p:bold r:id="rId59"/>
      <p:italic r:id="rId60"/>
      <p:boldItalic r:id="rId61"/>
    </p:embeddedFont>
    <p:embeddedFont>
      <p:font typeface="华文中宋" panose="02010600040101010101" charset="-122"/>
      <p:regular r:id="rId62"/>
    </p:embeddedFont>
  </p:embeddedFontLst>
  <p:custDataLst>
    <p:tags r:id="rId6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3A00"/>
    <a:srgbClr val="7FE6E5"/>
    <a:srgbClr val="DF9710"/>
    <a:srgbClr val="FEF6EC"/>
    <a:srgbClr val="1D1D1B"/>
    <a:srgbClr val="A8C7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414" y="72"/>
      </p:cViewPr>
      <p:guideLst>
        <p:guide orient="horz" pos="215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3" Type="http://schemas.openxmlformats.org/officeDocument/2006/relationships/tags" Target="tags/tag1.xml"/><Relationship Id="rId62" Type="http://schemas.openxmlformats.org/officeDocument/2006/relationships/font" Target="fonts/font10.fntdata"/><Relationship Id="rId61" Type="http://schemas.openxmlformats.org/officeDocument/2006/relationships/font" Target="fonts/font9.fntdata"/><Relationship Id="rId60" Type="http://schemas.openxmlformats.org/officeDocument/2006/relationships/font" Target="fonts/font8.fntdata"/><Relationship Id="rId6" Type="http://schemas.openxmlformats.org/officeDocument/2006/relationships/slide" Target="slides/slide4.xml"/><Relationship Id="rId59" Type="http://schemas.openxmlformats.org/officeDocument/2006/relationships/font" Target="fonts/font7.fntdata"/><Relationship Id="rId58" Type="http://schemas.openxmlformats.org/officeDocument/2006/relationships/font" Target="fonts/font6.fntdata"/><Relationship Id="rId57" Type="http://schemas.openxmlformats.org/officeDocument/2006/relationships/font" Target="fonts/font5.fntdata"/><Relationship Id="rId56" Type="http://schemas.openxmlformats.org/officeDocument/2006/relationships/font" Target="fonts/font4.fntdata"/><Relationship Id="rId55" Type="http://schemas.openxmlformats.org/officeDocument/2006/relationships/font" Target="fonts/font3.fntdata"/><Relationship Id="rId54" Type="http://schemas.openxmlformats.org/officeDocument/2006/relationships/font" Target="fonts/font2.fntdata"/><Relationship Id="rId53" Type="http://schemas.openxmlformats.org/officeDocument/2006/relationships/font" Target="fonts/font1.fntdata"/><Relationship Id="rId52" Type="http://schemas.openxmlformats.org/officeDocument/2006/relationships/tableStyles" Target="tableStyles.xml"/><Relationship Id="rId51" Type="http://schemas.openxmlformats.org/officeDocument/2006/relationships/viewProps" Target="viewProps.xml"/><Relationship Id="rId50" Type="http://schemas.openxmlformats.org/officeDocument/2006/relationships/presProps" Target="presProps.xml"/><Relationship Id="rId5" Type="http://schemas.openxmlformats.org/officeDocument/2006/relationships/slide" Target="slides/slide3.xml"/><Relationship Id="rId49" Type="http://schemas.openxmlformats.org/officeDocument/2006/relationships/handoutMaster" Target="handoutMasters/handoutMaster1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ea typeface="微软雅黑" panose="020B0503020204020204" pitchFamily="34" charset="-122"/>
              </a:rPr>
            </a:fld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ea typeface="微软雅黑" panose="020B0503020204020204" pitchFamily="34" charset="-122"/>
              </a:rPr>
            </a:fld>
            <a:endParaRPr lang="zh-CN" altLang="en-US"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F1BF39B9-2916-4374-A10C-6E65118A25F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F4F13224-BB90-4247-9F17-BD9992FDD2D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6565900"/>
            <a:ext cx="12192000" cy="292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199" y="0"/>
            <a:ext cx="9601601" cy="6858000"/>
          </a:xfrm>
          <a:prstGeom prst="rect">
            <a:avLst/>
          </a:prstGeom>
        </p:spPr>
      </p:pic>
      <p:sp>
        <p:nvSpPr>
          <p:cNvPr id="8" name="卷形: 水平 7"/>
          <p:cNvSpPr/>
          <p:nvPr userDrawn="1"/>
        </p:nvSpPr>
        <p:spPr>
          <a:xfrm>
            <a:off x="4936596" y="3835400"/>
            <a:ext cx="2318808" cy="647700"/>
          </a:xfrm>
          <a:prstGeom prst="horizontalScroll">
            <a:avLst/>
          </a:prstGeom>
          <a:solidFill>
            <a:schemeClr val="accent3"/>
          </a:solidFill>
          <a:ln>
            <a:solidFill>
              <a:srgbClr val="FEF6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51401" y="254211"/>
            <a:ext cx="9245690" cy="6603789"/>
          </a:xfrm>
          <a:custGeom>
            <a:avLst/>
            <a:gdLst>
              <a:gd name="connsiteX0" fmla="*/ 1697821 w 9245690"/>
              <a:gd name="connsiteY0" fmla="*/ 0 h 6603789"/>
              <a:gd name="connsiteX1" fmla="*/ 9245690 w 9245690"/>
              <a:gd name="connsiteY1" fmla="*/ 0 h 6603789"/>
              <a:gd name="connsiteX2" fmla="*/ 9245690 w 9245690"/>
              <a:gd name="connsiteY2" fmla="*/ 6603789 h 6603789"/>
              <a:gd name="connsiteX3" fmla="*/ 0 w 9245690"/>
              <a:gd name="connsiteY3" fmla="*/ 6603789 h 6603789"/>
              <a:gd name="connsiteX4" fmla="*/ 0 w 9245690"/>
              <a:gd name="connsiteY4" fmla="*/ 1123513 h 6603789"/>
              <a:gd name="connsiteX5" fmla="*/ 30179 w 9245690"/>
              <a:gd name="connsiteY5" fmla="*/ 1138389 h 6603789"/>
              <a:gd name="connsiteX6" fmla="*/ 792313 w 9245690"/>
              <a:gd name="connsiteY6" fmla="*/ 1076868 h 6603789"/>
              <a:gd name="connsiteX7" fmla="*/ 1004068 w 9245690"/>
              <a:gd name="connsiteY7" fmla="*/ 913239 h 6603789"/>
              <a:gd name="connsiteX8" fmla="*/ 1215824 w 9245690"/>
              <a:gd name="connsiteY8" fmla="*/ 884363 h 6603789"/>
              <a:gd name="connsiteX9" fmla="*/ 1456456 w 9245690"/>
              <a:gd name="connsiteY9" fmla="*/ 845862 h 6603789"/>
              <a:gd name="connsiteX10" fmla="*/ 1648961 w 9245690"/>
              <a:gd name="connsiteY10" fmla="*/ 508978 h 6603789"/>
              <a:gd name="connsiteX11" fmla="*/ 1735588 w 9245690"/>
              <a:gd name="connsiteY11" fmla="*/ 56590 h 660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45690" h="6603789">
                <a:moveTo>
                  <a:pt x="1697821" y="0"/>
                </a:moveTo>
                <a:lnTo>
                  <a:pt x="9245690" y="0"/>
                </a:lnTo>
                <a:lnTo>
                  <a:pt x="9245690" y="6603789"/>
                </a:lnTo>
                <a:lnTo>
                  <a:pt x="0" y="6603789"/>
                </a:lnTo>
                <a:lnTo>
                  <a:pt x="0" y="1123513"/>
                </a:lnTo>
                <a:lnTo>
                  <a:pt x="30179" y="1138389"/>
                </a:lnTo>
                <a:cubicBezTo>
                  <a:pt x="253825" y="1226886"/>
                  <a:pt x="637908" y="1102135"/>
                  <a:pt x="792313" y="1076868"/>
                </a:cubicBezTo>
                <a:cubicBezTo>
                  <a:pt x="968776" y="1047992"/>
                  <a:pt x="933483" y="945323"/>
                  <a:pt x="1004068" y="913239"/>
                </a:cubicBezTo>
                <a:cubicBezTo>
                  <a:pt x="1074653" y="881155"/>
                  <a:pt x="1140426" y="895592"/>
                  <a:pt x="1215824" y="884363"/>
                </a:cubicBezTo>
                <a:cubicBezTo>
                  <a:pt x="1291222" y="873134"/>
                  <a:pt x="1384267" y="908426"/>
                  <a:pt x="1456456" y="845862"/>
                </a:cubicBezTo>
                <a:cubicBezTo>
                  <a:pt x="1528645" y="783298"/>
                  <a:pt x="1602439" y="640523"/>
                  <a:pt x="1648961" y="508978"/>
                </a:cubicBezTo>
                <a:cubicBezTo>
                  <a:pt x="1695483" y="377433"/>
                  <a:pt x="1851091" y="241074"/>
                  <a:pt x="1735588" y="56590"/>
                </a:cubicBezTo>
                <a:close/>
              </a:path>
            </a:pathLst>
          </a:custGeom>
        </p:spPr>
      </p:pic>
      <p:sp>
        <p:nvSpPr>
          <p:cNvPr id="7" name="矩形 6"/>
          <p:cNvSpPr/>
          <p:nvPr userDrawn="1"/>
        </p:nvSpPr>
        <p:spPr>
          <a:xfrm>
            <a:off x="0" y="6612556"/>
            <a:ext cx="12192000" cy="2454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986599"/>
            <a:ext cx="6820246" cy="48714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506" b="83457"/>
          <a:stretch>
            <a:fillRect/>
          </a:stretch>
        </p:blipFill>
        <p:spPr>
          <a:xfrm>
            <a:off x="854475" y="789027"/>
            <a:ext cx="1625801" cy="1563663"/>
          </a:xfrm>
          <a:custGeom>
            <a:avLst/>
            <a:gdLst>
              <a:gd name="connsiteX0" fmla="*/ 440357 w 1007623"/>
              <a:gd name="connsiteY0" fmla="*/ 0 h 1134532"/>
              <a:gd name="connsiteX1" fmla="*/ 1007623 w 1007623"/>
              <a:gd name="connsiteY1" fmla="*/ 567266 h 1134532"/>
              <a:gd name="connsiteX2" fmla="*/ 440357 w 1007623"/>
              <a:gd name="connsiteY2" fmla="*/ 1134532 h 1134532"/>
              <a:gd name="connsiteX3" fmla="*/ 39240 w 1007623"/>
              <a:gd name="connsiteY3" fmla="*/ 968384 h 1134532"/>
              <a:gd name="connsiteX4" fmla="*/ 0 w 1007623"/>
              <a:gd name="connsiteY4" fmla="*/ 920825 h 1134532"/>
              <a:gd name="connsiteX5" fmla="*/ 0 w 1007623"/>
              <a:gd name="connsiteY5" fmla="*/ 213707 h 1134532"/>
              <a:gd name="connsiteX6" fmla="*/ 39240 w 1007623"/>
              <a:gd name="connsiteY6" fmla="*/ 166149 h 1134532"/>
              <a:gd name="connsiteX7" fmla="*/ 440357 w 1007623"/>
              <a:gd name="connsiteY7" fmla="*/ 0 h 113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7623" h="1134532">
                <a:moveTo>
                  <a:pt x="440357" y="0"/>
                </a:moveTo>
                <a:cubicBezTo>
                  <a:pt x="753649" y="0"/>
                  <a:pt x="1007623" y="253974"/>
                  <a:pt x="1007623" y="567266"/>
                </a:cubicBezTo>
                <a:cubicBezTo>
                  <a:pt x="1007623" y="880558"/>
                  <a:pt x="753649" y="1134532"/>
                  <a:pt x="440357" y="1134532"/>
                </a:cubicBezTo>
                <a:cubicBezTo>
                  <a:pt x="283711" y="1134532"/>
                  <a:pt x="141895" y="1071039"/>
                  <a:pt x="39240" y="968384"/>
                </a:cubicBezTo>
                <a:lnTo>
                  <a:pt x="0" y="920825"/>
                </a:lnTo>
                <a:lnTo>
                  <a:pt x="0" y="213707"/>
                </a:lnTo>
                <a:lnTo>
                  <a:pt x="39240" y="166149"/>
                </a:lnTo>
                <a:cubicBezTo>
                  <a:pt x="141895" y="63494"/>
                  <a:pt x="283711" y="0"/>
                  <a:pt x="440357" y="0"/>
                </a:cubicBez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506" b="83457"/>
          <a:stretch>
            <a:fillRect/>
          </a:stretch>
        </p:blipFill>
        <p:spPr>
          <a:xfrm>
            <a:off x="2226075" y="789027"/>
            <a:ext cx="1625801" cy="1563663"/>
          </a:xfrm>
          <a:custGeom>
            <a:avLst/>
            <a:gdLst>
              <a:gd name="connsiteX0" fmla="*/ 440357 w 1007623"/>
              <a:gd name="connsiteY0" fmla="*/ 0 h 1134532"/>
              <a:gd name="connsiteX1" fmla="*/ 1007623 w 1007623"/>
              <a:gd name="connsiteY1" fmla="*/ 567266 h 1134532"/>
              <a:gd name="connsiteX2" fmla="*/ 440357 w 1007623"/>
              <a:gd name="connsiteY2" fmla="*/ 1134532 h 1134532"/>
              <a:gd name="connsiteX3" fmla="*/ 39240 w 1007623"/>
              <a:gd name="connsiteY3" fmla="*/ 968384 h 1134532"/>
              <a:gd name="connsiteX4" fmla="*/ 0 w 1007623"/>
              <a:gd name="connsiteY4" fmla="*/ 920825 h 1134532"/>
              <a:gd name="connsiteX5" fmla="*/ 0 w 1007623"/>
              <a:gd name="connsiteY5" fmla="*/ 213707 h 1134532"/>
              <a:gd name="connsiteX6" fmla="*/ 39240 w 1007623"/>
              <a:gd name="connsiteY6" fmla="*/ 166149 h 1134532"/>
              <a:gd name="connsiteX7" fmla="*/ 440357 w 1007623"/>
              <a:gd name="connsiteY7" fmla="*/ 0 h 113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7623" h="1134532">
                <a:moveTo>
                  <a:pt x="440357" y="0"/>
                </a:moveTo>
                <a:cubicBezTo>
                  <a:pt x="753649" y="0"/>
                  <a:pt x="1007623" y="253974"/>
                  <a:pt x="1007623" y="567266"/>
                </a:cubicBezTo>
                <a:cubicBezTo>
                  <a:pt x="1007623" y="880558"/>
                  <a:pt x="753649" y="1134532"/>
                  <a:pt x="440357" y="1134532"/>
                </a:cubicBezTo>
                <a:cubicBezTo>
                  <a:pt x="283711" y="1134532"/>
                  <a:pt x="141895" y="1071039"/>
                  <a:pt x="39240" y="968384"/>
                </a:cubicBezTo>
                <a:lnTo>
                  <a:pt x="0" y="920825"/>
                </a:lnTo>
                <a:lnTo>
                  <a:pt x="0" y="213707"/>
                </a:lnTo>
                <a:lnTo>
                  <a:pt x="39240" y="166149"/>
                </a:lnTo>
                <a:cubicBezTo>
                  <a:pt x="141895" y="63494"/>
                  <a:pt x="283711" y="0"/>
                  <a:pt x="440357" y="0"/>
                </a:cubicBez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节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6604000"/>
            <a:ext cx="12204700" cy="25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05" y="266700"/>
            <a:ext cx="8872591" cy="63373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20" r="50725"/>
          <a:stretch>
            <a:fillRect/>
          </a:stretch>
        </p:blipFill>
        <p:spPr>
          <a:xfrm flipH="1">
            <a:off x="0" y="2550695"/>
            <a:ext cx="6217920" cy="3882843"/>
          </a:xfrm>
          <a:custGeom>
            <a:avLst/>
            <a:gdLst>
              <a:gd name="connsiteX0" fmla="*/ 6217920 w 6217920"/>
              <a:gd name="connsiteY0" fmla="*/ 0 h 3882843"/>
              <a:gd name="connsiteX1" fmla="*/ 0 w 6217920"/>
              <a:gd name="connsiteY1" fmla="*/ 0 h 3882843"/>
              <a:gd name="connsiteX2" fmla="*/ 0 w 6217920"/>
              <a:gd name="connsiteY2" fmla="*/ 3882843 h 3882843"/>
              <a:gd name="connsiteX3" fmla="*/ 6217920 w 6217920"/>
              <a:gd name="connsiteY3" fmla="*/ 3882843 h 3882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7920" h="3882843">
                <a:moveTo>
                  <a:pt x="6217920" y="0"/>
                </a:moveTo>
                <a:lnTo>
                  <a:pt x="0" y="0"/>
                </a:lnTo>
                <a:lnTo>
                  <a:pt x="0" y="3882843"/>
                </a:lnTo>
                <a:lnTo>
                  <a:pt x="6217920" y="3882843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6537454"/>
            <a:ext cx="12204700" cy="3205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/>
          <p:cNvSpPr/>
          <p:nvPr userDrawn="1"/>
        </p:nvSpPr>
        <p:spPr>
          <a:xfrm>
            <a:off x="247650" y="209550"/>
            <a:ext cx="11696700" cy="6438900"/>
          </a:xfrm>
          <a:prstGeom prst="roundRect">
            <a:avLst>
              <a:gd name="adj" fmla="val 207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结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565900"/>
            <a:ext cx="12192000" cy="292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199" y="0"/>
            <a:ext cx="9601601" cy="6858000"/>
          </a:xfrm>
          <a:prstGeom prst="rect">
            <a:avLst/>
          </a:prstGeom>
        </p:spPr>
      </p:pic>
      <p:sp>
        <p:nvSpPr>
          <p:cNvPr id="11" name="卷形: 水平 10"/>
          <p:cNvSpPr/>
          <p:nvPr userDrawn="1"/>
        </p:nvSpPr>
        <p:spPr>
          <a:xfrm>
            <a:off x="4936596" y="3835400"/>
            <a:ext cx="2318808" cy="647700"/>
          </a:xfrm>
          <a:prstGeom prst="horizontalScroll">
            <a:avLst/>
          </a:prstGeom>
          <a:solidFill>
            <a:schemeClr val="accent3"/>
          </a:solidFill>
          <a:ln>
            <a:solidFill>
              <a:srgbClr val="FEF6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AA9B6957-A0FC-4961-ADE0-A67F7C59F4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9F138E27-5352-43D7-AE55-0BA9DAFE1C1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6.jpeg"/><Relationship Id="rId1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4.jpeg"/><Relationship Id="rId1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6.jpeg"/><Relationship Id="rId1" Type="http://schemas.openxmlformats.org/officeDocument/2006/relationships/image" Target="../media/image4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image" Target="../media/image50.jpe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image" Target="../media/image53.jpe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image" Target="../media/image56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5.jpeg"/><Relationship Id="rId1" Type="http://schemas.openxmlformats.org/officeDocument/2006/relationships/image" Target="../media/image64.jpeg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image" Target="../media/image6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925955" y="2288540"/>
            <a:ext cx="8736330" cy="13684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6600" dirty="0">
                <a:solidFill>
                  <a:schemeClr val="accent5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rPr>
              <a:t>全国学生心理健康监测</a:t>
            </a:r>
            <a:endParaRPr lang="zh-CN" altLang="en-US" sz="6600" dirty="0">
              <a:solidFill>
                <a:schemeClr val="accent5"/>
              </a:solidFill>
              <a:latin typeface="庞门正道标题体3.0" panose="02010600030101010101" pitchFamily="2" charset="-122"/>
              <a:ea typeface="庞门正道标题体3.0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743303" y="3928022"/>
            <a:ext cx="128451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2025</a:t>
            </a:r>
            <a:endParaRPr lang="zh-CN" altLang="en-US" sz="2000" dirty="0"/>
          </a:p>
        </p:txBody>
      </p:sp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3544786" y="1587086"/>
            <a:ext cx="695575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pPr algn="ctr"/>
            <a:r>
              <a:rPr lang="en-US" altLang="zh-CN" sz="4000" dirty="0">
                <a:solidFill>
                  <a:schemeClr val="accent2"/>
                </a:solidFill>
              </a:rPr>
              <a:t>  </a:t>
            </a:r>
            <a:r>
              <a:rPr lang="zh-CN" altLang="en-US" sz="6600" dirty="0">
                <a:solidFill>
                  <a:schemeClr val="accent2"/>
                </a:solidFill>
              </a:rPr>
              <a:t>丰富多彩的</a:t>
            </a:r>
            <a:endParaRPr lang="en-US" altLang="zh-CN" sz="6600" dirty="0">
              <a:solidFill>
                <a:schemeClr val="accent2"/>
              </a:solidFill>
            </a:endParaRPr>
          </a:p>
          <a:p>
            <a:r>
              <a:rPr lang="zh-CN" altLang="en-US" sz="6600" dirty="0">
                <a:solidFill>
                  <a:schemeClr val="accent2"/>
                </a:solidFill>
              </a:rPr>
              <a:t>心理健康主题活动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213698" y="346869"/>
            <a:ext cx="6383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en-US" altLang="zh-CN" sz="4000" dirty="0">
                <a:solidFill>
                  <a:schemeClr val="accent2"/>
                </a:solidFill>
              </a:rPr>
              <a:t>01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2"/>
                </a:solidFill>
              </a:rPr>
              <a:t>心理主题活动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347295" y="1319349"/>
            <a:ext cx="380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心理健康月主题游园会</a:t>
            </a:r>
            <a:endParaRPr lang="zh-CN" altLang="en-US" sz="2800" b="1" dirty="0"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391160" y="2411730"/>
            <a:ext cx="6912610" cy="425577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7538720" y="410845"/>
            <a:ext cx="4206240" cy="6035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2"/>
                </a:solidFill>
              </a:rPr>
              <a:t>心理主题活动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13" b="10839"/>
          <a:stretch>
            <a:fillRect/>
          </a:stretch>
        </p:blipFill>
        <p:spPr>
          <a:xfrm>
            <a:off x="624718" y="2586444"/>
            <a:ext cx="5246446" cy="2952207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6265817" y="599662"/>
            <a:ext cx="5301465" cy="5626402"/>
            <a:chOff x="6096000" y="603351"/>
            <a:chExt cx="5301465" cy="5626402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732"/>
            <a:stretch>
              <a:fillRect/>
            </a:stretch>
          </p:blipFill>
          <p:spPr>
            <a:xfrm>
              <a:off x="6096000" y="1136469"/>
              <a:ext cx="5301465" cy="5093284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00" t="19166" r="16755" b="76247"/>
            <a:stretch>
              <a:fillRect/>
            </a:stretch>
          </p:blipFill>
          <p:spPr>
            <a:xfrm>
              <a:off x="6096000" y="603351"/>
              <a:ext cx="5301465" cy="509466"/>
            </a:xfrm>
            <a:prstGeom prst="rect">
              <a:avLst/>
            </a:prstGeom>
          </p:spPr>
        </p:pic>
      </p:grpSp>
      <p:sp>
        <p:nvSpPr>
          <p:cNvPr id="12" name="文本框 11"/>
          <p:cNvSpPr txBox="1"/>
          <p:nvPr/>
        </p:nvSpPr>
        <p:spPr>
          <a:xfrm>
            <a:off x="1347295" y="1319349"/>
            <a:ext cx="380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心理健康月主题游园会</a:t>
            </a:r>
            <a:endParaRPr lang="zh-CN" altLang="en-US" sz="2800" b="1" dirty="0"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90956" y="245719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2"/>
                </a:solidFill>
              </a:rPr>
              <a:t>心理主题活动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pic>
        <p:nvPicPr>
          <p:cNvPr id="7" name="图片 7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00" y="2461260"/>
            <a:ext cx="6638925" cy="4187190"/>
          </a:xfrm>
          <a:prstGeom prst="rect">
            <a:avLst/>
          </a:prstGeom>
        </p:spPr>
      </p:pic>
      <p:pic>
        <p:nvPicPr>
          <p:cNvPr id="6" name="图片 6" descr="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5800" y="1358265"/>
            <a:ext cx="6167120" cy="411226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347295" y="1319349"/>
            <a:ext cx="380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心理健康月主题游园会</a:t>
            </a:r>
            <a:endParaRPr lang="zh-CN" altLang="en-US" sz="2800" b="1" dirty="0"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2"/>
                </a:solidFill>
              </a:rPr>
              <a:t>心理主题活动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058" y="245719"/>
            <a:ext cx="4862797" cy="628883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800"/>
          <a:stretch>
            <a:fillRect/>
          </a:stretch>
        </p:blipFill>
        <p:spPr>
          <a:xfrm>
            <a:off x="580057" y="2635777"/>
            <a:ext cx="5837812" cy="356908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47295" y="1319349"/>
            <a:ext cx="380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心理健康月漫画展示</a:t>
            </a:r>
            <a:endParaRPr lang="zh-CN" altLang="en-US" sz="2800" b="1" dirty="0"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5705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3600" dirty="0">
                <a:solidFill>
                  <a:schemeClr val="accent2"/>
                </a:solidFill>
              </a:rPr>
              <a:t>心理健康教育研学活动</a:t>
            </a:r>
            <a:endParaRPr lang="zh-CN" altLang="en-US" sz="3600" dirty="0">
              <a:solidFill>
                <a:schemeClr val="accent2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" t="81905" r="-2635" b="-1143"/>
          <a:stretch>
            <a:fillRect/>
          </a:stretch>
        </p:blipFill>
        <p:spPr>
          <a:xfrm>
            <a:off x="5390333" y="1892327"/>
            <a:ext cx="6640559" cy="214409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390978" y="1571004"/>
            <a:ext cx="5229225" cy="4333408"/>
            <a:chOff x="161108" y="1571004"/>
            <a:chExt cx="5229225" cy="4333408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222" b="23015"/>
            <a:stretch>
              <a:fillRect/>
            </a:stretch>
          </p:blipFill>
          <p:spPr>
            <a:xfrm>
              <a:off x="161108" y="2217335"/>
              <a:ext cx="5229225" cy="3687077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0576"/>
            <a:stretch>
              <a:fillRect/>
            </a:stretch>
          </p:blipFill>
          <p:spPr>
            <a:xfrm>
              <a:off x="161108" y="1571004"/>
              <a:ext cx="5229225" cy="646331"/>
            </a:xfrm>
            <a:prstGeom prst="rect">
              <a:avLst/>
            </a:prstGeom>
          </p:spPr>
        </p:pic>
      </p:grpSp>
      <p:sp>
        <p:nvSpPr>
          <p:cNvPr id="12" name="文本框 11"/>
          <p:cNvSpPr txBox="1"/>
          <p:nvPr/>
        </p:nvSpPr>
        <p:spPr>
          <a:xfrm>
            <a:off x="6571821" y="4252869"/>
            <a:ext cx="4956107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i="0" dirty="0">
                <a:solidFill>
                  <a:srgbClr val="191919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</a:rPr>
              <a:t>通过亲身参与、实践探索</a:t>
            </a:r>
            <a:r>
              <a:rPr lang="zh-CN" altLang="en-US" sz="2800" b="1" dirty="0">
                <a:solidFill>
                  <a:srgbClr val="191919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，在</a:t>
            </a:r>
            <a:r>
              <a:rPr lang="zh-CN" altLang="en-US" sz="2800" b="1" i="0" dirty="0">
                <a:solidFill>
                  <a:srgbClr val="191919"/>
                </a:solidFill>
                <a:effectLst/>
                <a:latin typeface="仿宋" panose="02010609060101010101" pitchFamily="49" charset="-122"/>
                <a:ea typeface="仿宋" panose="02010609060101010101" pitchFamily="49" charset="-122"/>
              </a:rPr>
              <a:t>真实的环境中体验、学习，深化理论认知，提高人际交往能力和社会实践能力。</a:t>
            </a:r>
            <a:endParaRPr lang="en-US" altLang="zh-CN" sz="2800" b="1" i="0" dirty="0">
              <a:solidFill>
                <a:srgbClr val="191919"/>
              </a:solidFill>
              <a:effectLst/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5705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3600" dirty="0">
                <a:solidFill>
                  <a:schemeClr val="accent2"/>
                </a:solidFill>
              </a:rPr>
              <a:t>素质教育实践活动</a:t>
            </a:r>
            <a:endParaRPr lang="zh-CN" altLang="en-US" sz="3600" dirty="0">
              <a:solidFill>
                <a:schemeClr val="accent2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" r="76" b="52374"/>
          <a:stretch>
            <a:fillRect/>
          </a:stretch>
        </p:blipFill>
        <p:spPr>
          <a:xfrm>
            <a:off x="390881" y="1218621"/>
            <a:ext cx="5400191" cy="343593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527" y="659054"/>
            <a:ext cx="5909517" cy="60044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5705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3600" dirty="0">
                <a:solidFill>
                  <a:schemeClr val="accent2"/>
                </a:solidFill>
              </a:rPr>
              <a:t>家长培训与交流</a:t>
            </a:r>
            <a:endParaRPr lang="zh-CN" altLang="en-US" sz="3600" dirty="0">
              <a:solidFill>
                <a:schemeClr val="accent2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3" r="3391" b="75048"/>
          <a:stretch>
            <a:fillRect/>
          </a:stretch>
        </p:blipFill>
        <p:spPr>
          <a:xfrm>
            <a:off x="352961" y="1136469"/>
            <a:ext cx="7357509" cy="24688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470" y="600891"/>
            <a:ext cx="4031716" cy="5656217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704217" y="4890534"/>
            <a:ext cx="5199018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通过学校公众号以及</a:t>
            </a:r>
            <a:r>
              <a:rPr lang="zh-CN" altLang="zh-CN" sz="2400" kern="100" dirty="0">
                <a:effectLst/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天河心育</a:t>
            </a:r>
            <a:r>
              <a:rPr lang="zh-CN" altLang="en-US" sz="2400" kern="100" dirty="0">
                <a:effectLst/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公众号</a:t>
            </a:r>
            <a:r>
              <a:rPr lang="zh-CN" altLang="zh-CN" sz="2400" kern="100" dirty="0">
                <a:effectLst/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推送</a:t>
            </a:r>
            <a:r>
              <a:rPr lang="zh-CN" altLang="en-US" sz="2400" kern="100" dirty="0">
                <a:effectLst/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心理健康教育等相关讯息</a:t>
            </a:r>
            <a:endParaRPr lang="zh-CN" altLang="en-US" sz="2400" dirty="0">
              <a:latin typeface="Adobe 黑体 Std R" panose="020B0400000000000000" pitchFamily="34" charset="-122"/>
              <a:ea typeface="Adobe 黑体 Std R" panose="020B0400000000000000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5705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3600" dirty="0">
                <a:solidFill>
                  <a:schemeClr val="accent2"/>
                </a:solidFill>
              </a:rPr>
              <a:t>家长培训与交流</a:t>
            </a:r>
            <a:endParaRPr lang="zh-CN" altLang="en-US" sz="3600" dirty="0">
              <a:solidFill>
                <a:schemeClr val="accent2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77598" y="5157911"/>
            <a:ext cx="36734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kern="100" dirty="0">
                <a:effectLst/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让家长了解并尝试实行</a:t>
            </a:r>
            <a:endParaRPr lang="en-US" altLang="zh-CN" sz="2400" kern="100" dirty="0">
              <a:effectLst/>
              <a:latin typeface="Adobe 黑体 Std R" panose="020B0400000000000000" pitchFamily="34" charset="-122"/>
              <a:ea typeface="Adobe 黑体 Std R" panose="020B0400000000000000" pitchFamily="34" charset="-122"/>
              <a:cs typeface="Times New Roman" panose="02020603050405020304" pitchFamily="18" charset="0"/>
            </a:endParaRPr>
          </a:p>
          <a:p>
            <a:r>
              <a:rPr lang="zh-CN" altLang="en-US" sz="2400" kern="100" dirty="0">
                <a:effectLst/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心理健康教育工作，促进学生健康发展</a:t>
            </a:r>
            <a:endParaRPr lang="zh-CN" altLang="en-US" sz="2400" dirty="0">
              <a:latin typeface="Adobe 黑体 Std R" panose="020B0400000000000000" pitchFamily="34" charset="-122"/>
              <a:ea typeface="Adobe 黑体 Std R" panose="020B0400000000000000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918" y="245719"/>
            <a:ext cx="4865835" cy="625341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930" y="869092"/>
            <a:ext cx="3854833" cy="405634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57987" y="5287200"/>
            <a:ext cx="1088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意义：</a:t>
            </a:r>
            <a:endParaRPr lang="zh-CN" altLang="en-US" sz="2800" b="1" dirty="0"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5705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3600" dirty="0">
                <a:solidFill>
                  <a:schemeClr val="accent2"/>
                </a:solidFill>
              </a:rPr>
              <a:t>家长培训与交流</a:t>
            </a:r>
            <a:endParaRPr lang="zh-CN" altLang="en-US" sz="3600" dirty="0">
              <a:solidFill>
                <a:schemeClr val="accent2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934" y="330979"/>
            <a:ext cx="4660619" cy="619604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00"/>
          <a:stretch>
            <a:fillRect/>
          </a:stretch>
        </p:blipFill>
        <p:spPr>
          <a:xfrm>
            <a:off x="1065432" y="892050"/>
            <a:ext cx="4346669" cy="4855327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23648" y="5965950"/>
            <a:ext cx="55063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dirty="0"/>
              <a:t>每学年向家长举办心理健康教育宣传</a:t>
            </a:r>
            <a:r>
              <a:rPr lang="en-US" altLang="zh-CN" sz="2000" dirty="0"/>
              <a:t>2</a:t>
            </a:r>
            <a:r>
              <a:rPr lang="zh-CN" altLang="en-US" sz="2000" dirty="0"/>
              <a:t>次及以上</a:t>
            </a:r>
            <a:endParaRPr lang="zh-CN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1940" y="483870"/>
            <a:ext cx="9554845" cy="5890895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1577975" y="5569585"/>
            <a:ext cx="9370695" cy="772160"/>
          </a:xfrm>
          <a:prstGeom prst="round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1712595" y="699135"/>
            <a:ext cx="1779905" cy="3644265"/>
          </a:xfrm>
          <a:prstGeom prst="round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3021933" y="2070413"/>
            <a:ext cx="746871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pPr algn="ctr"/>
            <a:r>
              <a:rPr lang="en-US" altLang="zh-CN" sz="4000" dirty="0">
                <a:solidFill>
                  <a:schemeClr val="accent2"/>
                </a:solidFill>
              </a:rPr>
              <a:t>  </a:t>
            </a:r>
            <a:r>
              <a:rPr lang="zh-CN" altLang="en-US" sz="6600" dirty="0">
                <a:solidFill>
                  <a:schemeClr val="accent2"/>
                </a:solidFill>
              </a:rPr>
              <a:t>学校心理健康设施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213698" y="346869"/>
            <a:ext cx="8274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en-US" altLang="zh-CN" sz="4000" dirty="0">
                <a:solidFill>
                  <a:schemeClr val="accent2"/>
                </a:solidFill>
              </a:rPr>
              <a:t>02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86308" y="494136"/>
            <a:ext cx="57050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accent2"/>
                </a:solidFill>
              </a:rPr>
              <a:t>四楼心理辅导室</a:t>
            </a:r>
            <a:endParaRPr lang="zh-CN" altLang="en-US" dirty="0">
              <a:solidFill>
                <a:schemeClr val="accent2"/>
              </a:solidFill>
            </a:endParaRPr>
          </a:p>
          <a:p>
            <a:endParaRPr lang="zh-CN" altLang="en-US" sz="3600" dirty="0">
              <a:solidFill>
                <a:schemeClr val="accent2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191352" y="494136"/>
            <a:ext cx="5705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pPr algn="ctr"/>
            <a:r>
              <a:rPr lang="zh-CN" altLang="en-US" dirty="0">
                <a:solidFill>
                  <a:schemeClr val="accent2"/>
                </a:solidFill>
              </a:rPr>
              <a:t>音乐室兼心理团辅室</a:t>
            </a:r>
            <a:endParaRPr lang="zh-CN" altLang="en-US" sz="3600" dirty="0">
              <a:solidFill>
                <a:schemeClr val="accent2"/>
              </a:solidFill>
            </a:endParaRPr>
          </a:p>
        </p:txBody>
      </p:sp>
      <p:pic>
        <p:nvPicPr>
          <p:cNvPr id="4" name="图片 3" descr="IMG202409241725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7270" y="1540510"/>
            <a:ext cx="6686550" cy="5015230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4344035" y="1438275"/>
            <a:ext cx="1847215" cy="1310005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6469380" y="2956560"/>
            <a:ext cx="2014855" cy="2183765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ldLvl="0" animBg="1"/>
      <p:bldP spid="6" grpId="1" animBg="1"/>
      <p:bldP spid="2" grpId="0"/>
      <p:bldP spid="2" grpId="1"/>
      <p:bldP spid="3" grpId="0"/>
      <p:bldP spid="3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IMG_20221213_1754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80" y="1186815"/>
            <a:ext cx="7509510" cy="5632450"/>
          </a:xfrm>
          <a:prstGeom prst="rect">
            <a:avLst/>
          </a:prstGeom>
        </p:spPr>
      </p:pic>
      <p:pic>
        <p:nvPicPr>
          <p:cNvPr id="3" name="图片 2" descr="IMG_20221213_1754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4060" y="632460"/>
            <a:ext cx="7417435" cy="5563870"/>
          </a:xfrm>
          <a:prstGeom prst="rect">
            <a:avLst/>
          </a:prstGeom>
        </p:spPr>
      </p:pic>
      <p:pic>
        <p:nvPicPr>
          <p:cNvPr id="2" name="图片 1" descr="IMG_20221213_17550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7015" y="33020"/>
            <a:ext cx="6815455" cy="5111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4169498" y="2111521"/>
            <a:ext cx="577594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en-US" altLang="zh-CN" sz="4000" dirty="0">
                <a:solidFill>
                  <a:schemeClr val="accent2"/>
                </a:solidFill>
              </a:rPr>
              <a:t>  </a:t>
            </a:r>
            <a:r>
              <a:rPr lang="zh-CN" altLang="en-US" sz="6600" dirty="0">
                <a:solidFill>
                  <a:schemeClr val="accent2"/>
                </a:solidFill>
              </a:rPr>
              <a:t>心理健康课程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213698" y="346869"/>
            <a:ext cx="8082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en-US" altLang="zh-CN" sz="4000" dirty="0">
                <a:solidFill>
                  <a:schemeClr val="accent2"/>
                </a:solidFill>
              </a:rPr>
              <a:t>03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3772363" y="1203441"/>
            <a:ext cx="54617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800">
                <a:solidFill>
                  <a:srgbClr val="1D1D1B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2"/>
                </a:solidFill>
              </a:rPr>
              <a:t>频率：两周一次心理课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349651" y="2322202"/>
            <a:ext cx="634019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800">
                <a:solidFill>
                  <a:srgbClr val="1D1D1B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2"/>
                </a:solidFill>
              </a:rPr>
              <a:t>基本形式：导师制，班会课</a:t>
            </a:r>
            <a:endParaRPr lang="en-US" altLang="zh-CN" sz="4000" dirty="0">
              <a:solidFill>
                <a:schemeClr val="accent2"/>
              </a:solidFill>
            </a:endParaRPr>
          </a:p>
          <a:p>
            <a:r>
              <a:rPr lang="zh-CN" altLang="en-US" sz="4000" dirty="0">
                <a:solidFill>
                  <a:schemeClr val="accent2"/>
                </a:solidFill>
              </a:rPr>
              <a:t>心理课，心理讲座</a:t>
            </a:r>
            <a:r>
              <a:rPr lang="en-US" altLang="zh-CN" sz="4000" dirty="0">
                <a:solidFill>
                  <a:schemeClr val="accent2"/>
                </a:solidFill>
              </a:rPr>
              <a:t>……</a:t>
            </a:r>
            <a:endParaRPr lang="en-US" altLang="zh-CN" sz="4000" dirty="0">
              <a:solidFill>
                <a:schemeClr val="accent2"/>
              </a:solidFill>
            </a:endParaRPr>
          </a:p>
          <a:p>
            <a:endParaRPr lang="zh-CN" altLang="en-US" sz="4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8140" y="685800"/>
            <a:ext cx="6116955" cy="23717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" y="3307715"/>
            <a:ext cx="9896475" cy="21399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0925" y="200660"/>
            <a:ext cx="7965440" cy="65366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3589413" y="1412779"/>
            <a:ext cx="29466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en-US" altLang="zh-CN" sz="4000" dirty="0">
                <a:solidFill>
                  <a:schemeClr val="accent2"/>
                </a:solidFill>
              </a:rPr>
              <a:t>01 </a:t>
            </a:r>
            <a:r>
              <a:rPr lang="zh-CN" altLang="en-US" sz="4000" dirty="0">
                <a:solidFill>
                  <a:schemeClr val="accent2"/>
                </a:solidFill>
              </a:rPr>
              <a:t>自我认识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582991" y="2541561"/>
            <a:ext cx="3346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en-US" altLang="zh-CN" sz="4000" dirty="0">
                <a:solidFill>
                  <a:schemeClr val="accent3"/>
                </a:solidFill>
              </a:rPr>
              <a:t>05 </a:t>
            </a:r>
            <a:r>
              <a:rPr lang="zh-CN" altLang="en-US" sz="4000" dirty="0">
                <a:solidFill>
                  <a:schemeClr val="accent3"/>
                </a:solidFill>
              </a:rPr>
              <a:t>网络沉迷</a:t>
            </a:r>
            <a:endParaRPr lang="zh-CN" altLang="en-US" sz="4000" dirty="0">
              <a:solidFill>
                <a:schemeClr val="accent3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582991" y="3673548"/>
            <a:ext cx="3129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en-US" altLang="zh-CN" sz="4000" dirty="0">
                <a:solidFill>
                  <a:schemeClr val="accent2"/>
                </a:solidFill>
              </a:rPr>
              <a:t>06 </a:t>
            </a:r>
            <a:r>
              <a:rPr lang="zh-CN" altLang="en-US" sz="4000" dirty="0">
                <a:solidFill>
                  <a:schemeClr val="accent2"/>
                </a:solidFill>
              </a:rPr>
              <a:t>生命健康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561350" y="1412779"/>
            <a:ext cx="31726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en-US" altLang="zh-CN" sz="4000" dirty="0">
                <a:solidFill>
                  <a:schemeClr val="accent2"/>
                </a:solidFill>
              </a:rPr>
              <a:t>04 </a:t>
            </a:r>
            <a:r>
              <a:rPr lang="zh-CN" altLang="en-US" sz="4000" dirty="0">
                <a:solidFill>
                  <a:schemeClr val="accent2"/>
                </a:solidFill>
              </a:rPr>
              <a:t>人际交往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589413" y="3649915"/>
            <a:ext cx="308610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en-US" altLang="zh-CN" sz="4000" dirty="0">
                <a:solidFill>
                  <a:schemeClr val="accent2"/>
                </a:solidFill>
              </a:rPr>
              <a:t>03 </a:t>
            </a:r>
            <a:r>
              <a:rPr lang="zh-CN" altLang="en-US" sz="4000" dirty="0">
                <a:solidFill>
                  <a:schemeClr val="accent2"/>
                </a:solidFill>
              </a:rPr>
              <a:t>学会学习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589413" y="2530990"/>
            <a:ext cx="3214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en-US" altLang="zh-CN" sz="4000" dirty="0">
                <a:solidFill>
                  <a:schemeClr val="accent3"/>
                </a:solidFill>
              </a:rPr>
              <a:t>02 </a:t>
            </a:r>
            <a:r>
              <a:rPr lang="zh-CN" altLang="en-US" sz="4000" dirty="0">
                <a:solidFill>
                  <a:schemeClr val="accent3"/>
                </a:solidFill>
              </a:rPr>
              <a:t>情绪控制</a:t>
            </a:r>
            <a:r>
              <a:rPr lang="en-US" altLang="zh-CN" sz="4000" dirty="0">
                <a:solidFill>
                  <a:schemeClr val="accent3"/>
                </a:solidFill>
              </a:rPr>
              <a:t> </a:t>
            </a:r>
            <a:endParaRPr lang="zh-CN" altLang="en-US" sz="40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2"/>
                </a:solidFill>
              </a:rPr>
              <a:t>自我认识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56" y="2364361"/>
            <a:ext cx="5643154" cy="317427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110" y="2364361"/>
            <a:ext cx="5514967" cy="317427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627466" y="1319365"/>
            <a:ext cx="7485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zh-CN" sz="3200" b="1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了解自我，认识自我</a:t>
            </a:r>
            <a:r>
              <a:rPr lang="zh-CN" altLang="en-US" sz="3200" b="1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zh-CN" sz="3200" b="1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培养健康人格</a:t>
            </a:r>
            <a:endParaRPr lang="zh-CN" altLang="zh-CN" sz="3200" b="1" kern="100" dirty="0">
              <a:effectLst/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3"/>
                </a:solidFill>
              </a:rPr>
              <a:t>情绪控制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1" r="8159"/>
          <a:stretch>
            <a:fillRect/>
          </a:stretch>
        </p:blipFill>
        <p:spPr>
          <a:xfrm>
            <a:off x="390956" y="1057687"/>
            <a:ext cx="5434148" cy="330162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828" y="2708502"/>
            <a:ext cx="7370228" cy="3586158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6222274" y="1256100"/>
            <a:ext cx="543414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zh-CN" sz="4400" b="0" kern="1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学会认识并表达情绪</a:t>
            </a:r>
            <a:endParaRPr lang="zh-CN" alt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75945" y="1665605"/>
            <a:ext cx="11040110" cy="279971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600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</a:rPr>
              <a:t>监测方式 </a:t>
            </a:r>
            <a:endParaRPr lang="zh-CN" altLang="en-US" sz="3600">
              <a:solidFill>
                <a:srgbClr val="000000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endParaRPr lang="zh-CN" altLang="en-US" sz="2800">
              <a:solidFill>
                <a:srgbClr val="000000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pPr indent="457200" fontAlgn="auto"/>
            <a:r>
              <a:rPr lang="zh-CN" altLang="en-US" sz="280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本次监测采用匿名方式，通过网络问卷测试系统在线测试。 </a:t>
            </a:r>
            <a:endParaRPr lang="zh-CN" altLang="en-US" sz="280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indent="457200" fontAlgn="auto"/>
            <a:r>
              <a:rPr lang="zh-CN" altLang="en-US" sz="2800" b="1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基础教育阶段：</a:t>
            </a:r>
            <a:r>
              <a:rPr lang="zh-CN" altLang="en-US" sz="280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学生测试以班级为单位，统一组织在学校机房使用计算机作答；</a:t>
            </a:r>
            <a:r>
              <a:rPr lang="zh-CN" altLang="en-US" sz="2800" b="1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教师、学校负责人测试由各参测教师、学校心理健康工作负责人在规定时间内，使用计算机或手机自行完成。</a:t>
            </a:r>
            <a:endParaRPr lang="zh-CN" altLang="en-US" sz="2800" b="1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3"/>
                </a:solidFill>
              </a:rPr>
              <a:t>情绪控制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31" y="1071575"/>
            <a:ext cx="7789537" cy="4480139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823063" y="5786425"/>
            <a:ext cx="4545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/>
              <a:t>科普影片</a:t>
            </a:r>
            <a:r>
              <a:rPr lang="en-US" altLang="zh-CN" sz="2400" dirty="0"/>
              <a:t>《</a:t>
            </a:r>
            <a:r>
              <a:rPr lang="zh-CN" altLang="en-US" sz="2400" dirty="0"/>
              <a:t>大脑如何触发愤怒</a:t>
            </a:r>
            <a:r>
              <a:rPr lang="en-US" altLang="zh-CN" sz="2400" dirty="0"/>
              <a:t>》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3"/>
                </a:solidFill>
              </a:rPr>
              <a:t>情绪控制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24" y="2114957"/>
            <a:ext cx="6173288" cy="372618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653243" y="872212"/>
            <a:ext cx="40538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仿宋" panose="02010609060101010101" pitchFamily="49" charset="-122"/>
                <a:ea typeface="仿宋" panose="02010609060101010101" pitchFamily="49" charset="-122"/>
              </a:rPr>
              <a:t>管理情绪，预防冲突</a:t>
            </a:r>
            <a:endParaRPr lang="zh-CN" altLang="en-US" sz="32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60328" y="1981471"/>
            <a:ext cx="5261996" cy="4158072"/>
            <a:chOff x="-353627" y="2044745"/>
            <a:chExt cx="5056256" cy="3914775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294"/>
            <a:stretch>
              <a:fillRect/>
            </a:stretch>
          </p:blipFill>
          <p:spPr>
            <a:xfrm>
              <a:off x="-353627" y="2044745"/>
              <a:ext cx="4951753" cy="3914775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720" t="40814" r="10986" b="15808"/>
            <a:stretch>
              <a:fillRect/>
            </a:stretch>
          </p:blipFill>
          <p:spPr>
            <a:xfrm>
              <a:off x="3370216" y="3492274"/>
              <a:ext cx="1332413" cy="169817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2"/>
                </a:solidFill>
              </a:rPr>
              <a:t>学习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1544" y="5048330"/>
            <a:ext cx="38898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3200" b="1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增强时间管理意识</a:t>
            </a:r>
            <a:endParaRPr lang="en-US" altLang="zh-CN" sz="3200" b="1" kern="100" dirty="0">
              <a:effectLst/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pPr algn="just"/>
            <a:r>
              <a:rPr lang="zh-CN" altLang="en-US" sz="3200" b="1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培养学习能力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22" y="1458178"/>
            <a:ext cx="5462993" cy="3085579"/>
          </a:xfrm>
          <a:prstGeom prst="rect">
            <a:avLst/>
          </a:prstGeom>
        </p:spPr>
      </p:pic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6700569" y="1168691"/>
            <a:ext cx="5029200" cy="385352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7270224" y="5586939"/>
            <a:ext cx="38898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3200" b="1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“时间管理四象限”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53142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3"/>
                </a:solidFill>
              </a:rPr>
              <a:t>人际交往</a:t>
            </a:r>
            <a:r>
              <a:rPr lang="en-US" altLang="zh-CN" sz="4000" dirty="0">
                <a:solidFill>
                  <a:schemeClr val="accent3"/>
                </a:solidFill>
              </a:rPr>
              <a:t>——</a:t>
            </a:r>
            <a:r>
              <a:rPr lang="zh-CN" altLang="en-US" sz="4000" dirty="0">
                <a:solidFill>
                  <a:schemeClr val="accent3"/>
                </a:solidFill>
              </a:rPr>
              <a:t>同学交往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55" y="2371410"/>
            <a:ext cx="6290840" cy="382038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204" y="2371410"/>
            <a:ext cx="6444920" cy="393795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536375" y="1348293"/>
            <a:ext cx="5314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b="1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树立集体意识</a:t>
            </a:r>
            <a:r>
              <a:rPr lang="zh-CN" altLang="en-US" sz="2800" b="1" kern="100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en-US" sz="2800" b="1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正确与同学交往</a:t>
            </a:r>
            <a:endParaRPr lang="zh-CN" altLang="en-US" sz="28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53142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3"/>
                </a:solidFill>
              </a:rPr>
              <a:t>人际交往</a:t>
            </a:r>
            <a:r>
              <a:rPr lang="en-US" altLang="zh-CN" sz="4000" dirty="0">
                <a:solidFill>
                  <a:schemeClr val="accent3"/>
                </a:solidFill>
              </a:rPr>
              <a:t>——</a:t>
            </a:r>
            <a:r>
              <a:rPr lang="zh-CN" altLang="en-US" sz="4000" dirty="0">
                <a:solidFill>
                  <a:schemeClr val="accent3"/>
                </a:solidFill>
              </a:rPr>
              <a:t>同学交往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90956" y="2096027"/>
            <a:ext cx="6597674" cy="3837214"/>
            <a:chOff x="390956" y="1152797"/>
            <a:chExt cx="6597674" cy="383721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912" y="1152797"/>
              <a:ext cx="6502718" cy="3680460"/>
            </a:xfrm>
            <a:prstGeom prst="rect">
              <a:avLst/>
            </a:prstGeom>
          </p:spPr>
        </p:pic>
        <p:sp>
          <p:nvSpPr>
            <p:cNvPr id="9" name="弧形 8"/>
            <p:cNvSpPr/>
            <p:nvPr/>
          </p:nvSpPr>
          <p:spPr>
            <a:xfrm>
              <a:off x="390956" y="1867988"/>
              <a:ext cx="1881981" cy="3122023"/>
            </a:xfrm>
            <a:prstGeom prst="arc">
              <a:avLst>
                <a:gd name="adj1" fmla="val 16200000"/>
                <a:gd name="adj2" fmla="val 16200000"/>
              </a:avLst>
            </a:pr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270" y="2647870"/>
            <a:ext cx="5101081" cy="2861837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38862" y="1324986"/>
            <a:ext cx="5314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b="1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树立集体意识</a:t>
            </a:r>
            <a:r>
              <a:rPr lang="zh-CN" altLang="en-US" sz="2800" b="1" kern="100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en-US" sz="2800" b="1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正确与同学交往</a:t>
            </a:r>
            <a:endParaRPr lang="zh-CN" altLang="en-US" sz="28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2580" y="751205"/>
            <a:ext cx="11686540" cy="147510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54184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3"/>
                </a:solidFill>
              </a:rPr>
              <a:t>人际交往</a:t>
            </a:r>
            <a:r>
              <a:rPr lang="en-US" altLang="zh-CN" sz="4000" dirty="0">
                <a:solidFill>
                  <a:schemeClr val="accent3"/>
                </a:solidFill>
              </a:rPr>
              <a:t>——</a:t>
            </a:r>
            <a:r>
              <a:rPr lang="zh-CN" altLang="en-US" sz="4000" dirty="0">
                <a:solidFill>
                  <a:schemeClr val="accent3"/>
                </a:solidFill>
              </a:rPr>
              <a:t>父母沟通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465869" y="1489547"/>
            <a:ext cx="32106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仿宋" panose="02010609060101010101" pitchFamily="49" charset="-122"/>
                <a:ea typeface="仿宋" panose="02010609060101010101" pitchFamily="49" charset="-122"/>
              </a:rPr>
              <a:t>学会如何正确与父母相处、沟通</a:t>
            </a:r>
            <a:endParaRPr lang="zh-CN" altLang="en-US" sz="32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575" y="599662"/>
            <a:ext cx="4855652" cy="273387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177" y="3429000"/>
            <a:ext cx="5709647" cy="320020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89" y="3449396"/>
            <a:ext cx="5705044" cy="3179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54184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3"/>
                </a:solidFill>
              </a:rPr>
              <a:t>人际交往</a:t>
            </a:r>
            <a:r>
              <a:rPr lang="en-US" altLang="zh-CN" sz="4000" dirty="0">
                <a:solidFill>
                  <a:schemeClr val="accent3"/>
                </a:solidFill>
              </a:rPr>
              <a:t>——</a:t>
            </a:r>
            <a:r>
              <a:rPr lang="zh-CN" altLang="en-US" sz="4000" dirty="0">
                <a:solidFill>
                  <a:schemeClr val="accent3"/>
                </a:solidFill>
              </a:rPr>
              <a:t>父母沟通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62322" y="5996728"/>
            <a:ext cx="3210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仿宋" panose="02010609060101010101" pitchFamily="49" charset="-122"/>
                <a:ea typeface="仿宋" panose="02010609060101010101" pitchFamily="49" charset="-122"/>
              </a:rPr>
              <a:t>心理剧</a:t>
            </a:r>
            <a:r>
              <a:rPr lang="en-US" altLang="zh-CN" sz="2800" b="1" dirty="0">
                <a:latin typeface="仿宋" panose="02010609060101010101" pitchFamily="49" charset="-122"/>
                <a:ea typeface="仿宋" panose="02010609060101010101" pitchFamily="49" charset="-122"/>
              </a:rPr>
              <a:t>《</a:t>
            </a:r>
            <a:r>
              <a:rPr lang="zh-CN" altLang="en-US" sz="2800" b="1" dirty="0">
                <a:latin typeface="仿宋" panose="02010609060101010101" pitchFamily="49" charset="-122"/>
                <a:ea typeface="仿宋" panose="02010609060101010101" pitchFamily="49" charset="-122"/>
              </a:rPr>
              <a:t>如梦之爱</a:t>
            </a:r>
            <a:r>
              <a:rPr lang="en-US" altLang="zh-CN" sz="2800" b="1" dirty="0">
                <a:latin typeface="仿宋" panose="02010609060101010101" pitchFamily="49" charset="-122"/>
                <a:ea typeface="仿宋" panose="02010609060101010101" pitchFamily="49" charset="-122"/>
              </a:rPr>
              <a:t>》</a:t>
            </a:r>
            <a:endParaRPr lang="zh-CN" altLang="en-US" sz="28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55" y="2616246"/>
            <a:ext cx="5418471" cy="3009792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6382575" y="559850"/>
            <a:ext cx="5216435" cy="5227567"/>
            <a:chOff x="6278881" y="313208"/>
            <a:chExt cx="5216435" cy="5227567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8881" y="313208"/>
              <a:ext cx="5107492" cy="261378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8881" y="2926992"/>
              <a:ext cx="5216435" cy="2613783"/>
            </a:xfrm>
            <a:prstGeom prst="rect">
              <a:avLst/>
            </a:prstGeom>
          </p:spPr>
        </p:pic>
      </p:grpSp>
      <p:sp>
        <p:nvSpPr>
          <p:cNvPr id="13" name="文本框 12"/>
          <p:cNvSpPr txBox="1"/>
          <p:nvPr/>
        </p:nvSpPr>
        <p:spPr>
          <a:xfrm>
            <a:off x="6916142" y="5996728"/>
            <a:ext cx="421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仿宋" panose="02010609060101010101" pitchFamily="49" charset="-122"/>
                <a:ea typeface="仿宋" panose="02010609060101010101" pitchFamily="49" charset="-122"/>
              </a:rPr>
              <a:t>纪录片</a:t>
            </a:r>
            <a:r>
              <a:rPr lang="en-US" altLang="zh-CN" sz="2800" b="1" dirty="0">
                <a:latin typeface="仿宋" panose="02010609060101010101" pitchFamily="49" charset="-122"/>
                <a:ea typeface="仿宋" panose="02010609060101010101" pitchFamily="49" charset="-122"/>
              </a:rPr>
              <a:t>《</a:t>
            </a:r>
            <a:r>
              <a:rPr lang="zh-CN" altLang="en-US" sz="2800" b="1" dirty="0">
                <a:latin typeface="仿宋" panose="02010609060101010101" pitchFamily="49" charset="-122"/>
                <a:ea typeface="仿宋" panose="02010609060101010101" pitchFamily="49" charset="-122"/>
              </a:rPr>
              <a:t>妈妈请给我空间</a:t>
            </a:r>
            <a:r>
              <a:rPr lang="en-US" altLang="zh-CN" sz="2800" b="1" dirty="0">
                <a:latin typeface="仿宋" panose="02010609060101010101" pitchFamily="49" charset="-122"/>
                <a:ea typeface="仿宋" panose="02010609060101010101" pitchFamily="49" charset="-122"/>
              </a:rPr>
              <a:t>》</a:t>
            </a:r>
            <a:endParaRPr lang="zh-CN" altLang="en-US" sz="28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26679" y="1469735"/>
            <a:ext cx="3628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仿宋" panose="02010609060101010101" pitchFamily="49" charset="-122"/>
                <a:ea typeface="仿宋" panose="02010609060101010101" pitchFamily="49" charset="-122"/>
              </a:rPr>
              <a:t>心理教育影视材料</a:t>
            </a:r>
            <a:endParaRPr lang="zh-CN" altLang="en-US" sz="28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54184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3"/>
                </a:solidFill>
              </a:rPr>
              <a:t>人际交往</a:t>
            </a:r>
            <a:r>
              <a:rPr lang="en-US" altLang="zh-CN" sz="4000" dirty="0">
                <a:solidFill>
                  <a:schemeClr val="accent3"/>
                </a:solidFill>
              </a:rPr>
              <a:t>——</a:t>
            </a:r>
            <a:r>
              <a:rPr lang="zh-CN" altLang="en-US" sz="4000" dirty="0">
                <a:solidFill>
                  <a:schemeClr val="accent3"/>
                </a:solidFill>
              </a:rPr>
              <a:t>父母沟通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142" y="568408"/>
            <a:ext cx="5184901" cy="291245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69" y="3480863"/>
            <a:ext cx="5576557" cy="315756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141" y="3660408"/>
            <a:ext cx="5184901" cy="2912972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81725" y="1732247"/>
            <a:ext cx="4836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 b="1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学会</a:t>
            </a:r>
            <a:r>
              <a:rPr lang="zh-CN" altLang="en-US" sz="3200" b="1" kern="100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走进</a:t>
            </a:r>
            <a:r>
              <a:rPr lang="zh-CN" altLang="en-US" sz="3200" b="1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父母，理解父母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b="43377"/>
          <a:stretch>
            <a:fillRect/>
          </a:stretch>
        </p:blipFill>
        <p:spPr>
          <a:xfrm>
            <a:off x="621665" y="1454150"/>
            <a:ext cx="11175365" cy="168021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1210" y="1332865"/>
            <a:ext cx="10979785" cy="372046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426845" y="3855720"/>
            <a:ext cx="7792720" cy="52133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9454515" y="1607185"/>
            <a:ext cx="1779905" cy="3644265"/>
          </a:xfrm>
          <a:prstGeom prst="round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b="30718"/>
          <a:stretch>
            <a:fillRect/>
          </a:stretch>
        </p:blipFill>
        <p:spPr>
          <a:xfrm>
            <a:off x="1362075" y="769620"/>
            <a:ext cx="8986520" cy="460946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2"/>
                </a:solidFill>
              </a:rPr>
              <a:t>网络沉迷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14" y="1637571"/>
            <a:ext cx="6426710" cy="342897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673" y="1510223"/>
            <a:ext cx="4836932" cy="3683666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156397" y="5600856"/>
            <a:ext cx="83678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 b="1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学会合理使用网络</a:t>
            </a:r>
            <a:r>
              <a:rPr lang="zh-CN" altLang="en-US" sz="3200" b="1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zh-CN" sz="3200" b="1" kern="10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正确开展网络交往活动</a:t>
            </a:r>
            <a:endParaRPr lang="zh-CN" altLang="zh-CN" sz="3200" b="1" kern="100" dirty="0">
              <a:effectLst/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4907960" y="826257"/>
            <a:ext cx="237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预防网络沉迷</a:t>
            </a:r>
            <a:endParaRPr lang="zh-CN" altLang="en-US" sz="2800" b="1" dirty="0"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3"/>
                </a:solidFill>
              </a:rPr>
              <a:t>生命健康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23673" y="5342877"/>
            <a:ext cx="58769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仿宋" panose="02010609060101010101" pitchFamily="49" charset="-122"/>
                <a:ea typeface="仿宋" panose="02010609060101010101" pitchFamily="49" charset="-122"/>
              </a:rPr>
              <a:t>培养珍惜生命、热爱生命的态度，树立积极的生命观</a:t>
            </a:r>
            <a:endParaRPr lang="zh-CN" altLang="en-US" sz="28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487" y="1084217"/>
            <a:ext cx="5538250" cy="41580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90956" y="245719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400">
                <a:solidFill>
                  <a:srgbClr val="DF9710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defRPr>
            </a:lvl1pPr>
          </a:lstStyle>
          <a:p>
            <a:r>
              <a:rPr lang="zh-CN" altLang="en-US" sz="4000" dirty="0">
                <a:solidFill>
                  <a:schemeClr val="accent3"/>
                </a:solidFill>
              </a:rPr>
              <a:t>生命健康</a:t>
            </a:r>
            <a:endParaRPr lang="zh-CN" altLang="en-US" sz="4000" dirty="0">
              <a:solidFill>
                <a:schemeClr val="accent2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91267" y="1793059"/>
            <a:ext cx="3932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仿宋" panose="02010609060101010101" pitchFamily="49" charset="-122"/>
                <a:ea typeface="仿宋" panose="02010609060101010101" pitchFamily="49" charset="-122"/>
              </a:rPr>
              <a:t>识别与应对校园欺凌</a:t>
            </a:r>
            <a:endParaRPr lang="zh-CN" altLang="en-US" sz="32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5"/>
          <a:stretch>
            <a:fillRect/>
          </a:stretch>
        </p:blipFill>
        <p:spPr>
          <a:xfrm>
            <a:off x="4632960" y="1333500"/>
            <a:ext cx="6087745" cy="37769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" r="5431"/>
          <a:stretch>
            <a:fillRect/>
          </a:stretch>
        </p:blipFill>
        <p:spPr>
          <a:xfrm>
            <a:off x="1911985" y="3429000"/>
            <a:ext cx="5791200" cy="32270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243570" y="5791078"/>
            <a:ext cx="2926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向校园欺凌说不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t="69017"/>
          <a:stretch>
            <a:fillRect/>
          </a:stretch>
        </p:blipFill>
        <p:spPr>
          <a:xfrm>
            <a:off x="572135" y="645795"/>
            <a:ext cx="8407400" cy="19284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55" y="2946400"/>
            <a:ext cx="5904865" cy="3335020"/>
          </a:xfrm>
          <a:prstGeom prst="rect">
            <a:avLst/>
          </a:prstGeom>
        </p:spPr>
      </p:pic>
      <p:pic>
        <p:nvPicPr>
          <p:cNvPr id="4" name="图片 3" descr="mmexport17266466570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430" y="2574290"/>
            <a:ext cx="4939030" cy="370713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597947" y="1785462"/>
            <a:ext cx="41802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>
                <a:solidFill>
                  <a:schemeClr val="accent5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rPr>
              <a:t>感谢观看</a:t>
            </a:r>
            <a:endParaRPr lang="zh-CN" altLang="en-US" sz="6000" dirty="0">
              <a:solidFill>
                <a:schemeClr val="accent5"/>
              </a:solidFill>
              <a:latin typeface="庞门正道标题体3.0" panose="02010600030101010101" pitchFamily="2" charset="-122"/>
              <a:ea typeface="庞门正道标题体3.0" panose="02010600030101010101" pitchFamily="2" charset="-122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68020" y="1066165"/>
            <a:ext cx="10989945" cy="2777490"/>
          </a:xfrm>
          <a:prstGeom prst="rect">
            <a:avLst/>
          </a:prstGeom>
        </p:spPr>
        <p:txBody>
          <a:bodyPr>
            <a:noAutofit/>
          </a:bodyPr>
          <a:p>
            <a:r>
              <a:rPr lang="zh-CN" altLang="en-US" sz="3600" b="1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初中、高中、中职测试网址： </a:t>
            </a:r>
            <a:endParaRPr lang="zh-CN" altLang="en-US" sz="3600" b="1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r>
              <a:rPr lang="en-US" altLang="zh-CN" sz="280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http://xinlijc.bnu.edu.cn/www/dd/vue/spa/xljk?#/loginMiddle</a:t>
            </a:r>
            <a:endParaRPr lang="en-US" altLang="zh-CN" sz="280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endParaRPr lang="en-US" altLang="zh-CN" sz="280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endParaRPr lang="en-US" altLang="zh-CN" sz="280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r>
              <a:rPr lang="zh-CN" altLang="en-US" sz="3600" b="1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教师、学校负责人测试场地要求</a:t>
            </a:r>
            <a:endParaRPr lang="zh-CN" altLang="en-US" sz="3600" b="1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indent="457200" fontAlgn="auto"/>
            <a:endParaRPr lang="zh-CN" altLang="en-US" sz="280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indent="457200" fontAlgn="auto"/>
            <a:r>
              <a:rPr lang="zh-CN" altLang="en-US" sz="280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不设专门的测试场地，可在测试时间内，在办公室等安静、无干扰场所，自备手机或电脑完成网络问卷测试。</a:t>
            </a:r>
            <a:endParaRPr lang="zh-CN" altLang="en-US" sz="280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66395" y="271145"/>
            <a:ext cx="4725035" cy="6292215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zh-CN" altLang="en-US" sz="3600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</a:rPr>
              <a:t>教师测试要求 </a:t>
            </a:r>
            <a:endParaRPr lang="zh-CN" altLang="en-US" sz="3600">
              <a:solidFill>
                <a:srgbClr val="000000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endParaRPr lang="zh-CN" altLang="en-US" sz="3600">
              <a:solidFill>
                <a:srgbClr val="000000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pPr indent="457200" fontAlgn="auto"/>
            <a:r>
              <a:rPr lang="zh-CN" altLang="en-US" sz="2800" b="1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学校心理健康监测工作组组长或副组长组织全体参测教师</a:t>
            </a:r>
            <a:r>
              <a:rPr lang="zh-CN" altLang="en-US" sz="280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（</a:t>
            </a:r>
            <a:r>
              <a:rPr lang="zh-CN" altLang="en-US" sz="2800" b="1">
                <a:solidFill>
                  <a:srgbClr val="00B0F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抽测班级</a:t>
            </a:r>
            <a:r>
              <a:rPr lang="zh-CN" altLang="en-US" sz="280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的班主任、心理健康教师和学科教师）</a:t>
            </a:r>
            <a:r>
              <a:rPr lang="zh-CN" altLang="en-US" sz="280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使用电脑或手机，根据实际情况自行选择场 地进行教师问卷测试。在测试当天，组长或副组长需确认所有参测教师能收到正确的测试账号，督促、确保所有应当参测的教师知悉测试注意事项并在测试当天完成测试。</a:t>
            </a:r>
            <a:endParaRPr lang="zh-CN" altLang="en-US" sz="280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91100" y="321310"/>
            <a:ext cx="6859905" cy="61849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6720" y="1051560"/>
            <a:ext cx="11299190" cy="48367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67690" y="1589405"/>
            <a:ext cx="11158855" cy="366141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600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</a:rPr>
              <a:t>学校心理健康负责人测试要求 </a:t>
            </a:r>
            <a:endParaRPr lang="zh-CN" altLang="en-US" sz="3600">
              <a:solidFill>
                <a:srgbClr val="000000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pPr indent="457200" fontAlgn="auto"/>
            <a:endParaRPr lang="zh-CN" altLang="en-US" sz="2800" b="1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indent="457200" fontAlgn="auto"/>
            <a:r>
              <a:rPr lang="zh-CN" altLang="en-US" sz="2800" b="1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学校负责人</a:t>
            </a:r>
            <a:r>
              <a:rPr lang="zh-CN" altLang="en-US" sz="280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可自行在办公室使用电脑或手机，完成学校心理健康负责人问卷测试。 </a:t>
            </a:r>
            <a:endParaRPr lang="zh-CN" altLang="en-US" sz="280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indent="457200" fontAlgn="auto"/>
            <a:endParaRPr lang="zh-CN" altLang="en-US" sz="2800" b="1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indent="457200" fontAlgn="auto"/>
            <a:r>
              <a:rPr lang="zh-CN" altLang="en-US" sz="2800" b="1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特别说明</a:t>
            </a:r>
            <a:r>
              <a:rPr lang="zh-CN" altLang="en-US" sz="280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：请各学校心理健康负责人在测试前，先阅读</a:t>
            </a:r>
            <a:r>
              <a:rPr lang="en-US" altLang="zh-CN" sz="280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《</a:t>
            </a:r>
            <a:r>
              <a:rPr lang="zh-CN" altLang="en-US" sz="280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学校负责人问卷填答说明</a:t>
            </a:r>
            <a:r>
              <a:rPr lang="en-US" altLang="zh-CN" sz="280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》</a:t>
            </a:r>
            <a:r>
              <a:rPr lang="zh-CN" altLang="en-US" sz="280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（详见附件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14</a:t>
            </a:r>
            <a:r>
              <a:rPr lang="zh-CN" altLang="en-US" sz="280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），准备相关数据资料后，再进行正式作答，可以提高作答速度。</a:t>
            </a:r>
            <a:endParaRPr lang="zh-CN" altLang="en-US" sz="280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903005" y="1632001"/>
            <a:ext cx="63859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>
                <a:solidFill>
                  <a:schemeClr val="accent5"/>
                </a:solidFill>
                <a:latin typeface="庞门正道标题体3.0" panose="02010600030101010101" pitchFamily="2" charset="-122"/>
                <a:ea typeface="庞门正道标题体3.0" panose="02010600030101010101" pitchFamily="2" charset="-122"/>
              </a:rPr>
              <a:t>我的幸福时刻</a:t>
            </a:r>
            <a:endParaRPr lang="zh-CN" altLang="en-US" sz="8000" dirty="0">
              <a:solidFill>
                <a:schemeClr val="accent5"/>
              </a:solidFill>
              <a:latin typeface="庞门正道标题体3.0" panose="02010600030101010101" pitchFamily="2" charset="-122"/>
              <a:ea typeface="庞门正道标题体3.0" panose="0201060003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767106" y="3110454"/>
            <a:ext cx="6657788" cy="662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心理健康课程回顾</a:t>
            </a:r>
            <a:endParaRPr lang="zh-CN" altLang="en-US" sz="2800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743303" y="3928022"/>
            <a:ext cx="128451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2025</a:t>
            </a:r>
            <a:endParaRPr lang="zh-CN" altLang="en-US" sz="2000" dirty="0"/>
          </a:p>
        </p:txBody>
      </p:sp>
    </p:spTree>
  </p:cSld>
  <p:clrMapOvr>
    <a:masterClrMapping/>
  </p:clrMapOvr>
  <p:transition spd="slow">
    <p:randomBar dir="vert"/>
  </p:transition>
</p:sld>
</file>

<file path=ppt/tags/tag1.xml><?xml version="1.0" encoding="utf-8"?>
<p:tagLst xmlns:p="http://schemas.openxmlformats.org/presentationml/2006/main">
  <p:tag name="COMMONDATA" val="eyJoZGlkIjoiYzA3YzZlZTAxNWY3MGQzZjc3YzRhZjNhMGFlNTIxMzgifQ=="/>
  <p:tag name="commondata" val="eyJoZGlkIjoiYWNiYmZlOGM4NzQ0YTk4ZjliOTVkYzUzMWJhNzg4YTgifQ=="/>
</p:tagLst>
</file>

<file path=ppt/theme/theme1.xml><?xml version="1.0" encoding="utf-8"?>
<a:theme xmlns:a="http://schemas.openxmlformats.org/drawingml/2006/main" name="Office 主题​​">
  <a:themeElements>
    <a:clrScheme name="自定义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F6EC"/>
      </a:accent1>
      <a:accent2>
        <a:srgbClr val="DF9710"/>
      </a:accent2>
      <a:accent3>
        <a:srgbClr val="7FE6E5"/>
      </a:accent3>
      <a:accent4>
        <a:srgbClr val="A8C711"/>
      </a:accent4>
      <a:accent5>
        <a:srgbClr val="3F3F3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1217</Words>
  <Application>WPS 演示</Application>
  <PresentationFormat>宽屏</PresentationFormat>
  <Paragraphs>173</Paragraphs>
  <Slides>45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45</vt:i4>
      </vt:variant>
    </vt:vector>
  </HeadingPairs>
  <TitlesOfParts>
    <vt:vector size="59" baseType="lpstr">
      <vt:lpstr>Arial</vt:lpstr>
      <vt:lpstr>宋体</vt:lpstr>
      <vt:lpstr>Wingdings</vt:lpstr>
      <vt:lpstr>微软雅黑</vt:lpstr>
      <vt:lpstr>庞门正道标题体3.0</vt:lpstr>
      <vt:lpstr>华文仿宋</vt:lpstr>
      <vt:lpstr>仿宋</vt:lpstr>
      <vt:lpstr>Adobe 黑体 Std R</vt:lpstr>
      <vt:lpstr>Times New Roman</vt:lpstr>
      <vt:lpstr>Arial Unicode MS</vt:lpstr>
      <vt:lpstr>Calibri</vt:lpstr>
      <vt:lpstr>华文中宋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胥清</dc:creator>
  <cp:lastModifiedBy>Yuki~绩 </cp:lastModifiedBy>
  <cp:revision>95</cp:revision>
  <dcterms:created xsi:type="dcterms:W3CDTF">2022-08-09T03:26:00Z</dcterms:created>
  <dcterms:modified xsi:type="dcterms:W3CDTF">2025-11-05T04:43:30Z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F0048507887A4655A5E6EA2236E9B7D9</vt:lpwstr>
  </property>
  <property fmtid="{D5CDD505-2E9C-101B-9397-08002B2CF9AE}" pid="3" name="KSOProductBuildVer">
    <vt:lpwstr>2052-12.1.0.23125</vt:lpwstr>
  </property>
</Properties>
</file>