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2" r:id="rId3"/>
  </p:sldMasterIdLst>
  <p:notesMasterIdLst>
    <p:notesMasterId r:id="rId5"/>
  </p:notesMasterIdLst>
  <p:handoutMasterIdLst>
    <p:handoutMasterId r:id="rId29"/>
  </p:handoutMasterIdLst>
  <p:sldIdLst>
    <p:sldId id="256" r:id="rId4"/>
    <p:sldId id="431" r:id="rId6"/>
    <p:sldId id="468" r:id="rId7"/>
    <p:sldId id="482" r:id="rId8"/>
    <p:sldId id="485" r:id="rId9"/>
    <p:sldId id="432" r:id="rId10"/>
    <p:sldId id="476" r:id="rId11"/>
    <p:sldId id="469" r:id="rId12"/>
    <p:sldId id="477" r:id="rId13"/>
    <p:sldId id="470" r:id="rId14"/>
    <p:sldId id="478" r:id="rId15"/>
    <p:sldId id="471" r:id="rId16"/>
    <p:sldId id="479" r:id="rId17"/>
    <p:sldId id="472" r:id="rId18"/>
    <p:sldId id="480" r:id="rId19"/>
    <p:sldId id="487" r:id="rId20"/>
    <p:sldId id="289" r:id="rId21"/>
    <p:sldId id="473" r:id="rId22"/>
    <p:sldId id="481" r:id="rId23"/>
    <p:sldId id="474" r:id="rId24"/>
    <p:sldId id="486" r:id="rId25"/>
    <p:sldId id="475" r:id="rId26"/>
    <p:sldId id="483" r:id="rId27"/>
    <p:sldId id="489" r:id="rId28"/>
  </p:sldIdLst>
  <p:sldSz cx="12192000" cy="6858000"/>
  <p:notesSz cx="6858000" cy="9144000"/>
  <p:embeddedFontLst>
    <p:embeddedFont>
      <p:font typeface="Garamond" panose="02020404030301010803" pitchFamily="18" charset="0"/>
      <p:regular r:id="rId33"/>
      <p:bold r:id="rId34"/>
      <p:italic r:id="rId35"/>
    </p:embeddedFont>
    <p:embeddedFont>
      <p:font typeface="江西拙楷" panose="02010600040101010101" pitchFamily="2" charset="-122"/>
      <p:regular r:id="rId36"/>
    </p:embeddedFont>
    <p:embeddedFont>
      <p:font typeface="华文新魏" panose="02010800040101010101" pitchFamily="2" charset="-122"/>
      <p:regular r:id="rId37"/>
    </p:embeddedFont>
    <p:embeddedFont>
      <p:font typeface="微软雅黑" panose="020B0503020204020204" pitchFamily="34" charset="-122"/>
      <p:regular r:id="rId38"/>
    </p:embeddedFont>
    <p:embeddedFont>
      <p:font typeface="Calibri" panose="020F0502020204030204" charset="0"/>
      <p:regular r:id="rId39"/>
      <p:bold r:id="rId40"/>
      <p:italic r:id="rId41"/>
      <p:boldItalic r:id="rId42"/>
    </p:embeddedFont>
    <p:embeddedFont>
      <p:font typeface="等线" panose="02010600030101010101" pitchFamily="2" charset="-122"/>
      <p:regular r:id="rId43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6C5E"/>
    <a:srgbClr val="47B5AE"/>
    <a:srgbClr val="8FECF5"/>
    <a:srgbClr val="47B6AE"/>
    <a:srgbClr val="B1DDD8"/>
    <a:srgbClr val="ED7D31"/>
    <a:srgbClr val="000000"/>
    <a:srgbClr val="00758A"/>
    <a:srgbClr val="FFFFFF"/>
    <a:srgbClr val="C443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68" autoAdjust="0"/>
    <p:restoredTop sz="96314" autoAdjust="0"/>
  </p:normalViewPr>
  <p:slideViewPr>
    <p:cSldViewPr snapToGrid="0" showGuides="1">
      <p:cViewPr>
        <p:scale>
          <a:sx n="100" d="100"/>
          <a:sy n="100" d="100"/>
        </p:scale>
        <p:origin x="1392" y="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3" Type="http://schemas.openxmlformats.org/officeDocument/2006/relationships/font" Target="fonts/font11.fntdata"/><Relationship Id="rId42" Type="http://schemas.openxmlformats.org/officeDocument/2006/relationships/font" Target="fonts/font10.fntdata"/><Relationship Id="rId41" Type="http://schemas.openxmlformats.org/officeDocument/2006/relationships/font" Target="fonts/font9.fntdata"/><Relationship Id="rId40" Type="http://schemas.openxmlformats.org/officeDocument/2006/relationships/font" Target="fonts/font8.fntdata"/><Relationship Id="rId4" Type="http://schemas.openxmlformats.org/officeDocument/2006/relationships/slide" Target="slides/slide1.xml"/><Relationship Id="rId39" Type="http://schemas.openxmlformats.org/officeDocument/2006/relationships/font" Target="fonts/font7.fntdata"/><Relationship Id="rId38" Type="http://schemas.openxmlformats.org/officeDocument/2006/relationships/font" Target="fonts/font6.fntdata"/><Relationship Id="rId37" Type="http://schemas.openxmlformats.org/officeDocument/2006/relationships/font" Target="fonts/font5.fntdata"/><Relationship Id="rId36" Type="http://schemas.openxmlformats.org/officeDocument/2006/relationships/font" Target="fonts/font4.fntdata"/><Relationship Id="rId35" Type="http://schemas.openxmlformats.org/officeDocument/2006/relationships/font" Target="fonts/font3.fntdata"/><Relationship Id="rId34" Type="http://schemas.openxmlformats.org/officeDocument/2006/relationships/font" Target="fonts/font2.fntdata"/><Relationship Id="rId33" Type="http://schemas.openxmlformats.org/officeDocument/2006/relationships/font" Target="fonts/font1.fntdata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Master" Target="slideMasters/slideMaster2.xml"/><Relationship Id="rId29" Type="http://schemas.openxmlformats.org/officeDocument/2006/relationships/handoutMaster" Target="handoutMasters/handoutMaster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xiazai/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7CE39-C9D0-46F0-8E63-86104DF9B7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7BD06-1E4D-43B7-87FB-94EDE016E6D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7CE39-C9D0-46F0-8E63-86104DF9B7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7BD06-1E4D-43B7-87FB-94EDE016E6D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7CE39-C9D0-46F0-8E63-86104DF9B7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7BD06-1E4D-43B7-87FB-94EDE016E6D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09600" y="277813"/>
            <a:ext cx="10972800" cy="5853112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fld id="{BB962C8B-B14F-4D97-AF65-F5344CB8AC3E}" type="datetime1">
              <a:rPr lang="zh-CN" altLang="en-US" strike="noStrike" noProof="1" dirty="0">
                <a:latin typeface="Garamond" panose="02020404030301010803" pitchFamily="18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en-US" altLang="zh-CN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Garamond" panose="02020404030301010803" pitchFamily="18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7CE39-C9D0-46F0-8E63-86104DF9B7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7BD06-1E4D-43B7-87FB-94EDE016E6D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610870" y="438150"/>
            <a:ext cx="11155045" cy="5755005"/>
            <a:chOff x="962" y="690"/>
            <a:chExt cx="17567" cy="9063"/>
          </a:xfrm>
        </p:grpSpPr>
        <p:grpSp>
          <p:nvGrpSpPr>
            <p:cNvPr id="8" name="组合 7"/>
            <p:cNvGrpSpPr/>
            <p:nvPr/>
          </p:nvGrpSpPr>
          <p:grpSpPr>
            <a:xfrm>
              <a:off x="1028" y="1045"/>
              <a:ext cx="17348" cy="8708"/>
              <a:chOff x="916" y="865"/>
              <a:chExt cx="17348" cy="8708"/>
            </a:xfrm>
          </p:grpSpPr>
          <p:sp>
            <p:nvSpPr>
              <p:cNvPr id="12" name="矩形 11"/>
              <p:cNvSpPr/>
              <p:nvPr/>
            </p:nvSpPr>
            <p:spPr>
              <a:xfrm>
                <a:off x="916" y="865"/>
                <a:ext cx="17349" cy="8709"/>
              </a:xfrm>
              <a:prstGeom prst="rect">
                <a:avLst/>
              </a:prstGeom>
              <a:solidFill>
                <a:srgbClr val="47B6A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1298" y="1273"/>
                <a:ext cx="16585" cy="78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pic>
          <p:nvPicPr>
            <p:cNvPr id="9" name="图片 8" descr="51miz-E236610-0FF899A6(1)"/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17089" y="690"/>
              <a:ext cx="1441" cy="1672"/>
            </a:xfrm>
            <a:prstGeom prst="rect">
              <a:avLst/>
            </a:prstGeom>
          </p:spPr>
        </p:pic>
        <p:pic>
          <p:nvPicPr>
            <p:cNvPr id="10" name="图片 9" descr="51miz-E1179119-0D5CAD3C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962" y="1952"/>
              <a:ext cx="1515" cy="1152"/>
            </a:xfrm>
            <a:prstGeom prst="rect">
              <a:avLst/>
            </a:prstGeom>
          </p:spPr>
        </p:pic>
        <p:pic>
          <p:nvPicPr>
            <p:cNvPr id="11" name="图片 10" descr="51miz-E891594-4D4685AA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5608" y="690"/>
              <a:ext cx="1569" cy="1407"/>
            </a:xfrm>
            <a:prstGeom prst="rect">
              <a:avLst/>
            </a:prstGeom>
          </p:spPr>
        </p:pic>
      </p:grpSp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5524" y="3691952"/>
            <a:ext cx="2672586" cy="250183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7CE39-C9D0-46F0-8E63-86104DF9B7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7BD06-1E4D-43B7-87FB-94EDE016E6D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7CE39-C9D0-46F0-8E63-86104DF9B7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7BD06-1E4D-43B7-87FB-94EDE016E6D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7CE39-C9D0-46F0-8E63-86104DF9B7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7BD06-1E4D-43B7-87FB-94EDE016E6DD}" type="slidenum">
              <a:rPr lang="zh-CN" altLang="en-US" smtClean="0"/>
            </a:fld>
            <a:endParaRPr lang="zh-CN" alt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069504" y="6739570"/>
            <a:ext cx="1224136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下载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http://www.1ppt.com/xiazai/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7CE39-C9D0-46F0-8E63-86104DF9B7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7BD06-1E4D-43B7-87FB-94EDE016E6D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376555" y="323850"/>
            <a:ext cx="11463020" cy="6153150"/>
          </a:xfrm>
          <a:prstGeom prst="rect">
            <a:avLst/>
          </a:prstGeom>
          <a:solidFill>
            <a:schemeClr val="bg1"/>
          </a:solidFill>
          <a:ln w="25400">
            <a:solidFill>
              <a:srgbClr val="47B6AE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2" name="组合 1"/>
          <p:cNvGrpSpPr/>
          <p:nvPr userDrawn="1"/>
        </p:nvGrpSpPr>
        <p:grpSpPr>
          <a:xfrm>
            <a:off x="669811" y="602053"/>
            <a:ext cx="522514" cy="450251"/>
            <a:chOff x="1349829" y="534670"/>
            <a:chExt cx="1364343" cy="1175657"/>
          </a:xfrm>
        </p:grpSpPr>
        <p:sp>
          <p:nvSpPr>
            <p:cNvPr id="3" name="矩形 2"/>
            <p:cNvSpPr/>
            <p:nvPr/>
          </p:nvSpPr>
          <p:spPr>
            <a:xfrm>
              <a:off x="1349829" y="534670"/>
              <a:ext cx="914400" cy="914400"/>
            </a:xfrm>
            <a:prstGeom prst="rect">
              <a:avLst/>
            </a:prstGeom>
            <a:noFill/>
            <a:ln w="25400">
              <a:solidFill>
                <a:srgbClr val="B1DDD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>
              <a:off x="1799772" y="795927"/>
              <a:ext cx="914400" cy="914400"/>
            </a:xfrm>
            <a:prstGeom prst="rect">
              <a:avLst/>
            </a:prstGeom>
            <a:solidFill>
              <a:srgbClr val="47B6AE"/>
            </a:solidFill>
            <a:ln w="25400">
              <a:solidFill>
                <a:srgbClr val="B1DDD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7CE39-C9D0-46F0-8E63-86104DF9B7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7BD06-1E4D-43B7-87FB-94EDE016E6D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7CE39-C9D0-46F0-8E63-86104DF9B7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7BD06-1E4D-43B7-87FB-94EDE016E6D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6" Type="http://schemas.openxmlformats.org/officeDocument/2006/relationships/image" Target="../media/image6.png"/><Relationship Id="rId5" Type="http://schemas.openxmlformats.org/officeDocument/2006/relationships/tags" Target="../tags/tag2.xml"/><Relationship Id="rId4" Type="http://schemas.openxmlformats.org/officeDocument/2006/relationships/tags" Target="../tags/tag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23.jpeg"/><Relationship Id="rId1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image" Target="../media/image28.jpeg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8.xml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8.xml"/><Relationship Id="rId7" Type="http://schemas.openxmlformats.org/officeDocument/2006/relationships/image" Target="../media/image38.png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6" Type="http://schemas.openxmlformats.org/officeDocument/2006/relationships/image" Target="../media/image6.png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rgbClr val="47B6AE"/>
          </a:fgClr>
          <a:bgClr>
            <a:srgbClr val="B1DDD8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组合 29"/>
          <p:cNvGrpSpPr/>
          <p:nvPr/>
        </p:nvGrpSpPr>
        <p:grpSpPr>
          <a:xfrm>
            <a:off x="285115" y="24807"/>
            <a:ext cx="11790771" cy="6622735"/>
            <a:chOff x="1028" y="690"/>
            <a:chExt cx="17502" cy="9063"/>
          </a:xfrm>
        </p:grpSpPr>
        <p:grpSp>
          <p:nvGrpSpPr>
            <p:cNvPr id="6" name="组合 5"/>
            <p:cNvGrpSpPr/>
            <p:nvPr/>
          </p:nvGrpSpPr>
          <p:grpSpPr>
            <a:xfrm>
              <a:off x="1028" y="1045"/>
              <a:ext cx="17348" cy="8708"/>
              <a:chOff x="916" y="865"/>
              <a:chExt cx="17348" cy="8708"/>
            </a:xfrm>
          </p:grpSpPr>
          <p:sp>
            <p:nvSpPr>
              <p:cNvPr id="4" name="矩形 3"/>
              <p:cNvSpPr/>
              <p:nvPr/>
            </p:nvSpPr>
            <p:spPr>
              <a:xfrm>
                <a:off x="916" y="865"/>
                <a:ext cx="17349" cy="8709"/>
              </a:xfrm>
              <a:prstGeom prst="rect">
                <a:avLst/>
              </a:prstGeom>
              <a:solidFill>
                <a:srgbClr val="47B6A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" name="矩形 4"/>
              <p:cNvSpPr/>
              <p:nvPr/>
            </p:nvSpPr>
            <p:spPr>
              <a:xfrm>
                <a:off x="1298" y="1273"/>
                <a:ext cx="16585" cy="78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pic>
          <p:nvPicPr>
            <p:cNvPr id="22" name="图片 21" descr="51miz-E236610-0FF899A6(1)"/>
            <p:cNvPicPr>
              <a:picLocks noChangeAspect="1"/>
            </p:cNvPicPr>
            <p:nvPr/>
          </p:nvPicPr>
          <p:blipFill>
            <a:blip r:embed="rId1" cstate="screen"/>
            <a:stretch>
              <a:fillRect/>
            </a:stretch>
          </p:blipFill>
          <p:spPr>
            <a:xfrm>
              <a:off x="17089" y="690"/>
              <a:ext cx="1441" cy="1672"/>
            </a:xfrm>
            <a:prstGeom prst="rect">
              <a:avLst/>
            </a:prstGeom>
          </p:spPr>
        </p:pic>
        <p:pic>
          <p:nvPicPr>
            <p:cNvPr id="24" name="图片 23" descr="51miz-E1179119-0D5CAD3C"/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1284" y="1220"/>
              <a:ext cx="1515" cy="1152"/>
            </a:xfrm>
            <a:prstGeom prst="rect">
              <a:avLst/>
            </a:prstGeom>
          </p:spPr>
        </p:pic>
        <p:pic>
          <p:nvPicPr>
            <p:cNvPr id="25" name="图片 24" descr="51miz-E891594-4D4685AA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1632" y="7237"/>
              <a:ext cx="2612" cy="2343"/>
            </a:xfrm>
            <a:prstGeom prst="rect">
              <a:avLst/>
            </a:prstGeom>
          </p:spPr>
        </p:pic>
      </p:grpSp>
      <p:sp>
        <p:nvSpPr>
          <p:cNvPr id="19" name="矩形: 圆角 33"/>
          <p:cNvSpPr/>
          <p:nvPr/>
        </p:nvSpPr>
        <p:spPr>
          <a:xfrm>
            <a:off x="5189220" y="4981575"/>
            <a:ext cx="1880235" cy="531495"/>
          </a:xfrm>
          <a:prstGeom prst="roundRect">
            <a:avLst>
              <a:gd name="adj" fmla="val 28154"/>
            </a:avLst>
          </a:prstGeom>
          <a:solidFill>
            <a:srgbClr val="00758A"/>
          </a:solidFill>
          <a:ln w="28575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rPr>
              <a:t>2025.9.1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042415" y="2116611"/>
            <a:ext cx="10062696" cy="2465569"/>
            <a:chOff x="1042415" y="2116611"/>
            <a:chExt cx="10062696" cy="2465569"/>
          </a:xfrm>
        </p:grpSpPr>
        <p:sp>
          <p:nvSpPr>
            <p:cNvPr id="3" name="文本框 2"/>
            <p:cNvSpPr txBox="1"/>
            <p:nvPr>
              <p:custDataLst>
                <p:tags r:id="rId4"/>
              </p:custDataLst>
            </p:nvPr>
          </p:nvSpPr>
          <p:spPr>
            <a:xfrm>
              <a:off x="1042415" y="2116611"/>
              <a:ext cx="10062696" cy="2450351"/>
            </a:xfrm>
            <a:prstGeom prst="rect">
              <a:avLst/>
            </a:prstGeom>
            <a:noFill/>
            <a:effectLst>
              <a:outerShdw blurRad="25400" dist="12700" dir="2700000" algn="tl" rotWithShape="0">
                <a:prstClr val="black">
                  <a:alpha val="100000"/>
                </a:prstClr>
              </a:outerShdw>
            </a:effectLst>
          </p:spPr>
          <p:txBody>
            <a:bodyPr wrap="square" rtlCol="0" anchor="t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altLang="zh-CN" sz="7200" dirty="0">
                  <a:ln w="762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江西拙楷" panose="02010600040101010101" pitchFamily="2" charset="-122"/>
                  <a:ea typeface="江西拙楷" panose="02010600040101010101" pitchFamily="2" charset="-122"/>
                  <a:sym typeface="+mn-ea"/>
                </a:rPr>
                <a:t>2025</a:t>
              </a:r>
              <a:r>
                <a:rPr lang="zh-CN" altLang="en-US" sz="7200" dirty="0">
                  <a:ln w="762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江西拙楷" panose="02010600040101010101" pitchFamily="2" charset="-122"/>
                  <a:ea typeface="江西拙楷" panose="02010600040101010101" pitchFamily="2" charset="-122"/>
                  <a:sym typeface="+mn-ea"/>
                </a:rPr>
                <a:t>年秋季开学</a:t>
              </a:r>
              <a:endParaRPr lang="zh-CN" altLang="en-US" sz="7200" dirty="0">
                <a:ln w="76200">
                  <a:solidFill>
                    <a:schemeClr val="bg1"/>
                  </a:solidFill>
                </a:ln>
                <a:solidFill>
                  <a:schemeClr val="bg1"/>
                </a:solidFill>
                <a:latin typeface="江西拙楷" panose="02010600040101010101" pitchFamily="2" charset="-122"/>
                <a:ea typeface="江西拙楷" panose="02010600040101010101" pitchFamily="2" charset="-122"/>
                <a:sym typeface="+mn-ea"/>
              </a:endParaRPr>
            </a:p>
            <a:p>
              <a:pPr algn="ctr">
                <a:lnSpc>
                  <a:spcPct val="110000"/>
                </a:lnSpc>
              </a:pPr>
              <a:r>
                <a:rPr lang="zh-CN" altLang="en-US" sz="7200" dirty="0">
                  <a:ln w="762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江西拙楷" panose="02010600040101010101" pitchFamily="2" charset="-122"/>
                  <a:ea typeface="江西拙楷" panose="02010600040101010101" pitchFamily="2" charset="-122"/>
                  <a:sym typeface="+mn-ea"/>
                </a:rPr>
                <a:t>“安全第一课”主题班会</a:t>
              </a:r>
              <a:endParaRPr lang="zh-CN" altLang="en-US" sz="7200" dirty="0">
                <a:ln w="76200">
                  <a:solidFill>
                    <a:schemeClr val="bg1"/>
                  </a:solidFill>
                </a:ln>
                <a:solidFill>
                  <a:schemeClr val="bg1"/>
                </a:solidFill>
                <a:latin typeface="江西拙楷" panose="02010600040101010101" pitchFamily="2" charset="-122"/>
                <a:ea typeface="江西拙楷" panose="02010600040101010101" pitchFamily="2" charset="-122"/>
                <a:sym typeface="+mn-ea"/>
              </a:endParaRPr>
            </a:p>
          </p:txBody>
        </p:sp>
        <p:sp>
          <p:nvSpPr>
            <p:cNvPr id="10" name="文本框 9"/>
            <p:cNvSpPr txBox="1"/>
            <p:nvPr>
              <p:custDataLst>
                <p:tags r:id="rId5"/>
              </p:custDataLst>
            </p:nvPr>
          </p:nvSpPr>
          <p:spPr>
            <a:xfrm>
              <a:off x="1271127" y="2131829"/>
              <a:ext cx="9605271" cy="245035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altLang="zh-CN" sz="7200" dirty="0">
                  <a:solidFill>
                    <a:schemeClr val="accent2">
                      <a:lumMod val="75000"/>
                    </a:schemeClr>
                  </a:solidFill>
                  <a:latin typeface="江西拙楷" panose="02010600040101010101" pitchFamily="2" charset="-122"/>
                  <a:ea typeface="江西拙楷" panose="02010600040101010101" pitchFamily="2" charset="-122"/>
                  <a:sym typeface="+mn-ea"/>
                </a:rPr>
                <a:t>2025</a:t>
              </a:r>
              <a:r>
                <a:rPr lang="zh-CN" altLang="en-US" sz="7200" dirty="0">
                  <a:solidFill>
                    <a:schemeClr val="accent2">
                      <a:lumMod val="75000"/>
                    </a:schemeClr>
                  </a:solidFill>
                  <a:latin typeface="江西拙楷" panose="02010600040101010101" pitchFamily="2" charset="-122"/>
                  <a:ea typeface="江西拙楷" panose="02010600040101010101" pitchFamily="2" charset="-122"/>
                  <a:sym typeface="+mn-ea"/>
                </a:rPr>
                <a:t>年秋季开学</a:t>
              </a:r>
              <a:endParaRPr lang="en-US" altLang="zh-CN" sz="7200" dirty="0">
                <a:solidFill>
                  <a:schemeClr val="accent2">
                    <a:lumMod val="75000"/>
                  </a:schemeClr>
                </a:solidFill>
                <a:latin typeface="江西拙楷" panose="02010600040101010101" pitchFamily="2" charset="-122"/>
                <a:ea typeface="江西拙楷" panose="02010600040101010101" pitchFamily="2" charset="-122"/>
                <a:sym typeface="+mn-ea"/>
              </a:endParaRPr>
            </a:p>
            <a:p>
              <a:pPr algn="ctr">
                <a:lnSpc>
                  <a:spcPct val="110000"/>
                </a:lnSpc>
              </a:pPr>
              <a:r>
                <a:rPr lang="zh-CN" altLang="en-US" sz="7200" dirty="0">
                  <a:solidFill>
                    <a:schemeClr val="accent2">
                      <a:lumMod val="75000"/>
                    </a:schemeClr>
                  </a:solidFill>
                  <a:latin typeface="江西拙楷" panose="02010600040101010101" pitchFamily="2" charset="-122"/>
                  <a:ea typeface="江西拙楷" panose="02010600040101010101" pitchFamily="2" charset="-122"/>
                  <a:sym typeface="+mn-ea"/>
                </a:rPr>
                <a:t>“安全第一课”主题班会</a:t>
              </a:r>
              <a:endParaRPr lang="zh-CN" altLang="en-US" sz="7200" dirty="0">
                <a:solidFill>
                  <a:schemeClr val="accent2">
                    <a:lumMod val="75000"/>
                  </a:schemeClr>
                </a:solidFill>
                <a:latin typeface="江西拙楷" panose="02010600040101010101" pitchFamily="2" charset="-122"/>
                <a:ea typeface="江西拙楷" panose="02010600040101010101" pitchFamily="2" charset="-122"/>
                <a:sym typeface="+mn-ea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2452192" y="886476"/>
            <a:ext cx="7094743" cy="478075"/>
            <a:chOff x="7612" y="7299"/>
            <a:chExt cx="11911" cy="606"/>
          </a:xfrm>
        </p:grpSpPr>
        <p:sp>
          <p:nvSpPr>
            <p:cNvPr id="26" name="圆角矩形 17"/>
            <p:cNvSpPr/>
            <p:nvPr/>
          </p:nvSpPr>
          <p:spPr>
            <a:xfrm>
              <a:off x="7612" y="7320"/>
              <a:ext cx="11911" cy="585"/>
            </a:xfrm>
            <a:prstGeom prst="roundRect">
              <a:avLst/>
            </a:prstGeom>
            <a:solidFill>
              <a:srgbClr val="00758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7971" y="7299"/>
              <a:ext cx="10934" cy="58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dist"/>
              <a:r>
                <a:rPr lang="zh-CN" altLang="en-US" sz="2400" b="1" dirty="0">
                  <a:solidFill>
                    <a:schemeClr val="bg1"/>
                  </a:solidFill>
                  <a:latin typeface="+mn-ea"/>
                  <a:sym typeface="+mn-ea"/>
                </a:rPr>
                <a:t>安全启航，快乐成长 </a:t>
              </a:r>
              <a:r>
                <a:rPr lang="en-US" altLang="zh-CN" sz="2400" b="1" dirty="0">
                  <a:solidFill>
                    <a:schemeClr val="bg1"/>
                  </a:solidFill>
                  <a:latin typeface="+mn-ea"/>
                  <a:sym typeface="+mn-ea"/>
                </a:rPr>
                <a:t>—— </a:t>
              </a:r>
              <a:r>
                <a:rPr lang="zh-CN" altLang="en-US" sz="2400" b="1" dirty="0">
                  <a:solidFill>
                    <a:schemeClr val="bg1"/>
                  </a:solidFill>
                  <a:latin typeface="+mn-ea"/>
                  <a:sym typeface="+mn-ea"/>
                </a:rPr>
                <a:t>新学期安全第一课</a:t>
              </a:r>
              <a:endParaRPr lang="zh-CN" altLang="en-US" sz="2400" b="1" dirty="0">
                <a:solidFill>
                  <a:schemeClr val="bg1"/>
                </a:solidFill>
                <a:latin typeface="+mn-ea"/>
                <a:sym typeface="+mn-ea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9333627" y="4497452"/>
            <a:ext cx="2443787" cy="1720649"/>
            <a:chOff x="9046185" y="3935858"/>
            <a:chExt cx="2818598" cy="2087225"/>
          </a:xfrm>
        </p:grpSpPr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46185" y="3935858"/>
              <a:ext cx="2818598" cy="2087225"/>
            </a:xfrm>
            <a:prstGeom prst="rect">
              <a:avLst/>
            </a:prstGeom>
          </p:spPr>
        </p:pic>
        <p:sp>
          <p:nvSpPr>
            <p:cNvPr id="39" name="文本框 38"/>
            <p:cNvSpPr txBox="1"/>
            <p:nvPr/>
          </p:nvSpPr>
          <p:spPr>
            <a:xfrm rot="657731">
              <a:off x="9367539" y="4715716"/>
              <a:ext cx="2335497" cy="560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2400" b="1" dirty="0">
                  <a:solidFill>
                    <a:schemeClr val="bg1"/>
                  </a:solidFill>
                </a:rPr>
                <a:t>安全教育主题</a:t>
              </a:r>
              <a:endParaRPr lang="zh-CN" altLang="en-US" sz="24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38" name="图片 3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67070" y="4981420"/>
            <a:ext cx="1962002" cy="18366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rgbClr val="47B6AE"/>
          </a:fgClr>
          <a:bgClr>
            <a:srgbClr val="B1DDD8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785110" y="1809115"/>
            <a:ext cx="6621145" cy="2648585"/>
            <a:chOff x="4446" y="1620"/>
            <a:chExt cx="10427" cy="4171"/>
          </a:xfrm>
        </p:grpSpPr>
        <p:sp>
          <p:nvSpPr>
            <p:cNvPr id="4" name="文本框 3"/>
            <p:cNvSpPr txBox="1"/>
            <p:nvPr/>
          </p:nvSpPr>
          <p:spPr>
            <a:xfrm>
              <a:off x="4446" y="2860"/>
              <a:ext cx="10427" cy="293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lvl="0" algn="dist">
                <a:buClrTx/>
                <a:buSzTx/>
                <a:buFontTx/>
              </a:pPr>
              <a:r>
                <a:rPr lang="zh-CN" altLang="en-US" sz="11500" b="1" dirty="0">
                  <a:ln>
                    <a:solidFill>
                      <a:schemeClr val="bg1"/>
                    </a:solidFill>
                  </a:ln>
                  <a:solidFill>
                    <a:srgbClr val="00758A"/>
                  </a:solidFill>
                  <a:effectLst>
                    <a:outerShdw blurRad="50800" dist="38100" dir="2700000" algn="tl" rotWithShape="0">
                      <a:schemeClr val="bg1">
                        <a:lumMod val="75000"/>
                        <a:alpha val="40000"/>
                      </a:schemeClr>
                    </a:outerShdw>
                  </a:effectLst>
                  <a:cs typeface="+mn-ea"/>
                  <a:sym typeface="+mn-lt"/>
                </a:rPr>
                <a:t>居家安全</a:t>
              </a:r>
              <a:endParaRPr lang="zh-CN" altLang="en-US" sz="11500" b="1" dirty="0">
                <a:ln>
                  <a:solidFill>
                    <a:schemeClr val="bg1"/>
                  </a:solidFill>
                </a:ln>
                <a:solidFill>
                  <a:srgbClr val="00758A"/>
                </a:solidFill>
                <a:effectLst>
                  <a:outerShdw blurRad="50800" dist="381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cs typeface="+mn-ea"/>
                <a:sym typeface="+mn-lt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6629" y="1620"/>
              <a:ext cx="6061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dirty="0">
                  <a:solidFill>
                    <a:srgbClr val="ED7D31"/>
                  </a:solidFill>
                  <a:cs typeface="+mn-ea"/>
                  <a:sym typeface="+mn-lt"/>
                </a:rPr>
                <a:t>PART.04</a:t>
              </a:r>
              <a:endParaRPr lang="en-US" altLang="zh-CN" sz="4000" dirty="0">
                <a:solidFill>
                  <a:srgbClr val="ED7D3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2378646" y="4945498"/>
            <a:ext cx="74340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—— </a:t>
            </a:r>
            <a:r>
              <a:rPr lang="zh-CN" altLang="en-US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安全启航，快乐成长 </a:t>
            </a:r>
            <a:r>
              <a:rPr lang="en-US" altLang="zh-CN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-</a:t>
            </a:r>
            <a:r>
              <a:rPr lang="zh-CN" altLang="en-US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新学期安全第一课 </a:t>
            </a:r>
            <a:r>
              <a:rPr lang="en-US" altLang="zh-CN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——</a:t>
            </a:r>
            <a:endParaRPr lang="zh-CN" altLang="en-US" sz="2400" b="1" dirty="0">
              <a:solidFill>
                <a:schemeClr val="accent2"/>
              </a:solidFill>
              <a:latin typeface="华文新魏" panose="02010800040101010101" pitchFamily="2" charset="-122"/>
              <a:ea typeface="华文新魏" panose="0201080004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rgbClr val="47B6AE"/>
          </a:fgClr>
          <a:bgClr>
            <a:srgbClr val="B1DDD8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420653" y="572769"/>
            <a:ext cx="233854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3200" b="1" dirty="0">
                <a:ln>
                  <a:solidFill>
                    <a:schemeClr val="bg1"/>
                  </a:solidFill>
                </a:ln>
                <a:solidFill>
                  <a:srgbClr val="0075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居家安全</a:t>
            </a:r>
            <a:endParaRPr lang="zh-CN" altLang="en-US" sz="3200" b="1" dirty="0">
              <a:ln>
                <a:solidFill>
                  <a:schemeClr val="bg1"/>
                </a:solidFill>
              </a:ln>
              <a:solidFill>
                <a:srgbClr val="0075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8" name="任意多边形: 形状 7"/>
          <p:cNvSpPr/>
          <p:nvPr/>
        </p:nvSpPr>
        <p:spPr>
          <a:xfrm>
            <a:off x="506531" y="1351121"/>
            <a:ext cx="6567370" cy="4992688"/>
          </a:xfrm>
          <a:custGeom>
            <a:avLst/>
            <a:gdLst>
              <a:gd name="connsiteX0" fmla="*/ 0 w 7171677"/>
              <a:gd name="connsiteY0" fmla="*/ 0 h 4992688"/>
              <a:gd name="connsiteX1" fmla="*/ 6950076 w 7171677"/>
              <a:gd name="connsiteY1" fmla="*/ 0 h 4992688"/>
              <a:gd name="connsiteX2" fmla="*/ 6950076 w 7171677"/>
              <a:gd name="connsiteY2" fmla="*/ 4406900 h 4992688"/>
              <a:gd name="connsiteX3" fmla="*/ 7171677 w 7171677"/>
              <a:gd name="connsiteY3" fmla="*/ 4535429 h 4992688"/>
              <a:gd name="connsiteX4" fmla="*/ 6950076 w 7171677"/>
              <a:gd name="connsiteY4" fmla="*/ 4663957 h 4992688"/>
              <a:gd name="connsiteX5" fmla="*/ 6950076 w 7171677"/>
              <a:gd name="connsiteY5" fmla="*/ 4992688 h 4992688"/>
              <a:gd name="connsiteX6" fmla="*/ 0 w 7171677"/>
              <a:gd name="connsiteY6" fmla="*/ 4992688 h 4992688"/>
              <a:gd name="connsiteX0-1" fmla="*/ 0 w 7128815"/>
              <a:gd name="connsiteY0-2" fmla="*/ 0 h 4992688"/>
              <a:gd name="connsiteX1-3" fmla="*/ 6950076 w 7128815"/>
              <a:gd name="connsiteY1-4" fmla="*/ 0 h 4992688"/>
              <a:gd name="connsiteX2-5" fmla="*/ 6950076 w 7128815"/>
              <a:gd name="connsiteY2-6" fmla="*/ 4406900 h 4992688"/>
              <a:gd name="connsiteX3-7" fmla="*/ 7128815 w 7128815"/>
              <a:gd name="connsiteY3-8" fmla="*/ 4533047 h 4992688"/>
              <a:gd name="connsiteX4-9" fmla="*/ 6950076 w 7128815"/>
              <a:gd name="connsiteY4-10" fmla="*/ 4663957 h 4992688"/>
              <a:gd name="connsiteX5-11" fmla="*/ 6950076 w 7128815"/>
              <a:gd name="connsiteY5-12" fmla="*/ 4992688 h 4992688"/>
              <a:gd name="connsiteX6-13" fmla="*/ 0 w 7128815"/>
              <a:gd name="connsiteY6-14" fmla="*/ 4992688 h 4992688"/>
              <a:gd name="connsiteX7" fmla="*/ 0 w 7128815"/>
              <a:gd name="connsiteY7" fmla="*/ 0 h 4992688"/>
              <a:gd name="connsiteX0-15" fmla="*/ 0 w 7135959"/>
              <a:gd name="connsiteY0-16" fmla="*/ 0 h 4992688"/>
              <a:gd name="connsiteX1-17" fmla="*/ 6950076 w 7135959"/>
              <a:gd name="connsiteY1-18" fmla="*/ 0 h 4992688"/>
              <a:gd name="connsiteX2-19" fmla="*/ 6950076 w 7135959"/>
              <a:gd name="connsiteY2-20" fmla="*/ 4406900 h 4992688"/>
              <a:gd name="connsiteX3-21" fmla="*/ 7135959 w 7135959"/>
              <a:gd name="connsiteY3-22" fmla="*/ 4537810 h 4992688"/>
              <a:gd name="connsiteX4-23" fmla="*/ 6950076 w 7135959"/>
              <a:gd name="connsiteY4-24" fmla="*/ 4663957 h 4992688"/>
              <a:gd name="connsiteX5-25" fmla="*/ 6950076 w 7135959"/>
              <a:gd name="connsiteY5-26" fmla="*/ 4992688 h 4992688"/>
              <a:gd name="connsiteX6-27" fmla="*/ 0 w 7135959"/>
              <a:gd name="connsiteY6-28" fmla="*/ 4992688 h 4992688"/>
              <a:gd name="connsiteX7-29" fmla="*/ 0 w 7135959"/>
              <a:gd name="connsiteY7-30" fmla="*/ 0 h 4992688"/>
              <a:gd name="connsiteX0-31" fmla="*/ 0 w 7135959"/>
              <a:gd name="connsiteY0-32" fmla="*/ 0 h 4992688"/>
              <a:gd name="connsiteX1-33" fmla="*/ 6950076 w 7135959"/>
              <a:gd name="connsiteY1-34" fmla="*/ 0 h 4992688"/>
              <a:gd name="connsiteX2-35" fmla="*/ 6950076 w 7135959"/>
              <a:gd name="connsiteY2-36" fmla="*/ 4406900 h 4992688"/>
              <a:gd name="connsiteX3-37" fmla="*/ 7135959 w 7135959"/>
              <a:gd name="connsiteY3-38" fmla="*/ 4537810 h 4992688"/>
              <a:gd name="connsiteX4-39" fmla="*/ 6945313 w 7135959"/>
              <a:gd name="connsiteY4-40" fmla="*/ 4644907 h 4992688"/>
              <a:gd name="connsiteX5-41" fmla="*/ 6950076 w 7135959"/>
              <a:gd name="connsiteY5-42" fmla="*/ 4992688 h 4992688"/>
              <a:gd name="connsiteX6-43" fmla="*/ 0 w 7135959"/>
              <a:gd name="connsiteY6-44" fmla="*/ 4992688 h 4992688"/>
              <a:gd name="connsiteX7-45" fmla="*/ 0 w 7135959"/>
              <a:gd name="connsiteY7-46" fmla="*/ 0 h 4992688"/>
              <a:gd name="connsiteX0-47" fmla="*/ 0 w 7135959"/>
              <a:gd name="connsiteY0-48" fmla="*/ 0 h 4992688"/>
              <a:gd name="connsiteX1-49" fmla="*/ 6950076 w 7135959"/>
              <a:gd name="connsiteY1-50" fmla="*/ 0 h 4992688"/>
              <a:gd name="connsiteX2-51" fmla="*/ 6950076 w 7135959"/>
              <a:gd name="connsiteY2-52" fmla="*/ 4430712 h 4992688"/>
              <a:gd name="connsiteX3-53" fmla="*/ 7135959 w 7135959"/>
              <a:gd name="connsiteY3-54" fmla="*/ 4537810 h 4992688"/>
              <a:gd name="connsiteX4-55" fmla="*/ 6945313 w 7135959"/>
              <a:gd name="connsiteY4-56" fmla="*/ 4644907 h 4992688"/>
              <a:gd name="connsiteX5-57" fmla="*/ 6950076 w 7135959"/>
              <a:gd name="connsiteY5-58" fmla="*/ 4992688 h 4992688"/>
              <a:gd name="connsiteX6-59" fmla="*/ 0 w 7135959"/>
              <a:gd name="connsiteY6-60" fmla="*/ 4992688 h 4992688"/>
              <a:gd name="connsiteX7-61" fmla="*/ 0 w 7135959"/>
              <a:gd name="connsiteY7-62" fmla="*/ 0 h 4992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29" y="connsiteY7-30"/>
              </a:cxn>
            </a:cxnLst>
            <a:rect l="l" t="t" r="r" b="b"/>
            <a:pathLst>
              <a:path w="7135959" h="4992688">
                <a:moveTo>
                  <a:pt x="0" y="0"/>
                </a:moveTo>
                <a:lnTo>
                  <a:pt x="6950076" y="0"/>
                </a:lnTo>
                <a:lnTo>
                  <a:pt x="6950076" y="4430712"/>
                </a:lnTo>
                <a:lnTo>
                  <a:pt x="7135959" y="4537810"/>
                </a:lnTo>
                <a:lnTo>
                  <a:pt x="6945313" y="4644907"/>
                </a:lnTo>
                <a:cubicBezTo>
                  <a:pt x="6946901" y="4760834"/>
                  <a:pt x="6948488" y="4876761"/>
                  <a:pt x="6950076" y="4992688"/>
                </a:cubicBezTo>
                <a:lnTo>
                  <a:pt x="0" y="499268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rgbClr val="47B6AE"/>
                </a:gs>
                <a:gs pos="100000">
                  <a:srgbClr val="B1DDD8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pic>
        <p:nvPicPr>
          <p:cNvPr id="19" name="图片 18" descr="图片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232" y="1351121"/>
            <a:ext cx="4757737" cy="4992688"/>
          </a:xfrm>
          <a:custGeom>
            <a:avLst/>
            <a:gdLst>
              <a:gd name="connsiteX0" fmla="*/ 1 w 4757737"/>
              <a:gd name="connsiteY0" fmla="*/ 4462088 h 4992688"/>
              <a:gd name="connsiteX1" fmla="*/ 1 w 4757737"/>
              <a:gd name="connsiteY1" fmla="*/ 4616296 h 4992688"/>
              <a:gd name="connsiteX2" fmla="*/ 157282 w 4757737"/>
              <a:gd name="connsiteY2" fmla="*/ 4546602 h 4992688"/>
              <a:gd name="connsiteX3" fmla="*/ 0 w 4757737"/>
              <a:gd name="connsiteY3" fmla="*/ 0 h 4992688"/>
              <a:gd name="connsiteX4" fmla="*/ 4757737 w 4757737"/>
              <a:gd name="connsiteY4" fmla="*/ 0 h 4992688"/>
              <a:gd name="connsiteX5" fmla="*/ 4757737 w 4757737"/>
              <a:gd name="connsiteY5" fmla="*/ 4992688 h 4992688"/>
              <a:gd name="connsiteX6" fmla="*/ 0 w 4757737"/>
              <a:gd name="connsiteY6" fmla="*/ 4992688 h 4992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57737" h="4992688">
                <a:moveTo>
                  <a:pt x="1" y="4462088"/>
                </a:moveTo>
                <a:lnTo>
                  <a:pt x="1" y="4616296"/>
                </a:lnTo>
                <a:lnTo>
                  <a:pt x="157282" y="4546602"/>
                </a:lnTo>
                <a:close/>
                <a:moveTo>
                  <a:pt x="0" y="0"/>
                </a:moveTo>
                <a:lnTo>
                  <a:pt x="4757737" y="0"/>
                </a:lnTo>
                <a:lnTo>
                  <a:pt x="4757737" y="4992688"/>
                </a:lnTo>
                <a:lnTo>
                  <a:pt x="0" y="499268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本框 6"/>
          <p:cNvSpPr txBox="1"/>
          <p:nvPr/>
        </p:nvSpPr>
        <p:spPr>
          <a:xfrm>
            <a:off x="601503" y="1750993"/>
            <a:ext cx="6057900" cy="4192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zh-CN" altLang="en-US" sz="2000" b="1" i="0" dirty="0">
                <a:solidFill>
                  <a:srgbClr val="06071F"/>
                </a:solidFill>
                <a:effectLst/>
                <a:latin typeface="微软雅黑" panose="020B0503020204020204" pitchFamily="34" charset="-122"/>
              </a:rPr>
              <a:t>独处安全</a:t>
            </a:r>
            <a:r>
              <a:rPr lang="zh-CN" altLang="en-US" sz="2000" b="0" i="0" dirty="0">
                <a:solidFill>
                  <a:srgbClr val="06071F"/>
                </a:solidFill>
                <a:effectLst/>
                <a:latin typeface="微软雅黑" panose="020B0503020204020204" pitchFamily="34" charset="-122"/>
              </a:rPr>
              <a:t>：陌生人敲门不开，不透露独自在家信息，紧急情况联系家长或报警。</a:t>
            </a:r>
            <a:endParaRPr lang="zh-CN" altLang="en-US" sz="2000" b="0" i="0" dirty="0">
              <a:solidFill>
                <a:srgbClr val="06071F"/>
              </a:solidFill>
              <a:effectLst/>
              <a:latin typeface="微软雅黑" panose="020B0503020204020204" pitchFamily="34" charset="-122"/>
            </a:endParaRPr>
          </a:p>
          <a:p>
            <a:pPr marL="457200" indent="-457200" algn="just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zh-CN" altLang="en-US" sz="2000" b="1" i="0" dirty="0">
                <a:solidFill>
                  <a:srgbClr val="06071F"/>
                </a:solidFill>
                <a:effectLst/>
                <a:latin typeface="微软雅黑" panose="020B0503020204020204" pitchFamily="34" charset="-122"/>
              </a:rPr>
              <a:t>防坠防抛</a:t>
            </a:r>
            <a:r>
              <a:rPr lang="zh-CN" altLang="en-US" sz="2000" b="0" i="0" dirty="0">
                <a:solidFill>
                  <a:srgbClr val="06071F"/>
                </a:solidFill>
                <a:effectLst/>
                <a:latin typeface="微软雅黑" panose="020B0503020204020204" pitchFamily="34" charset="-122"/>
              </a:rPr>
              <a:t>：不攀爬阳台、窗户，不在高处嬉闹；不向窗外抛物，避免伤人。</a:t>
            </a:r>
            <a:endParaRPr lang="zh-CN" altLang="en-US" sz="2000" b="0" i="0" dirty="0">
              <a:solidFill>
                <a:srgbClr val="06071F"/>
              </a:solidFill>
              <a:effectLst/>
              <a:latin typeface="微软雅黑" panose="020B0503020204020204" pitchFamily="34" charset="-122"/>
            </a:endParaRPr>
          </a:p>
          <a:p>
            <a:pPr marL="457200" indent="-457200" algn="just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zh-CN" altLang="en-US" sz="2000" b="1" i="0" dirty="0">
                <a:solidFill>
                  <a:srgbClr val="06071F"/>
                </a:solidFill>
                <a:effectLst/>
                <a:latin typeface="微软雅黑" panose="020B0503020204020204" pitchFamily="34" charset="-122"/>
              </a:rPr>
              <a:t>安全用电</a:t>
            </a:r>
            <a:r>
              <a:rPr lang="zh-CN" altLang="en-US" sz="2000" b="0" i="0" dirty="0">
                <a:solidFill>
                  <a:srgbClr val="06071F"/>
                </a:solidFill>
                <a:effectLst/>
                <a:latin typeface="微软雅黑" panose="020B0503020204020204" pitchFamily="34" charset="-122"/>
              </a:rPr>
              <a:t>：湿手不碰电器，用后断电；定期检查电路，避免过载。</a:t>
            </a:r>
            <a:endParaRPr lang="zh-CN" altLang="en-US" sz="2000" b="0" i="0" dirty="0">
              <a:solidFill>
                <a:srgbClr val="06071F"/>
              </a:solidFill>
              <a:effectLst/>
              <a:latin typeface="微软雅黑" panose="020B0503020204020204" pitchFamily="34" charset="-122"/>
            </a:endParaRPr>
          </a:p>
          <a:p>
            <a:pPr marL="457200" indent="-457200" algn="just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zh-CN" altLang="en-US" sz="2000" b="1" i="0" dirty="0">
                <a:solidFill>
                  <a:srgbClr val="06071F"/>
                </a:solidFill>
                <a:effectLst/>
                <a:latin typeface="微软雅黑" panose="020B0503020204020204" pitchFamily="34" charset="-122"/>
              </a:rPr>
              <a:t>异物风险</a:t>
            </a:r>
            <a:r>
              <a:rPr lang="zh-CN" altLang="en-US" sz="2000" b="0" i="0" dirty="0">
                <a:solidFill>
                  <a:srgbClr val="06071F"/>
                </a:solidFill>
                <a:effectLst/>
                <a:latin typeface="微软雅黑" panose="020B0503020204020204" pitchFamily="34" charset="-122"/>
              </a:rPr>
              <a:t>：不将小物件放入口、鼻、耳，不随意套头或缠脖，异物卡喉立即就医。</a:t>
            </a:r>
            <a:endParaRPr lang="zh-CN" altLang="en-US" sz="2000" b="0" i="0" dirty="0">
              <a:solidFill>
                <a:srgbClr val="06071F"/>
              </a:solidFill>
              <a:effectLst/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rgbClr val="47B6AE"/>
          </a:fgClr>
          <a:bgClr>
            <a:srgbClr val="B1DDD8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785110" y="1809115"/>
            <a:ext cx="6621145" cy="2649220"/>
            <a:chOff x="4446" y="1620"/>
            <a:chExt cx="10427" cy="4172"/>
          </a:xfrm>
        </p:grpSpPr>
        <p:sp>
          <p:nvSpPr>
            <p:cNvPr id="4" name="文本框 3"/>
            <p:cNvSpPr txBox="1"/>
            <p:nvPr/>
          </p:nvSpPr>
          <p:spPr>
            <a:xfrm>
              <a:off x="4446" y="2860"/>
              <a:ext cx="10427" cy="293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lvl="0" algn="dist">
                <a:buClrTx/>
                <a:buSzTx/>
                <a:buFontTx/>
              </a:pPr>
              <a:r>
                <a:rPr lang="zh-CN" altLang="en-US" sz="11500" b="1" dirty="0">
                  <a:ln>
                    <a:solidFill>
                      <a:schemeClr val="bg1"/>
                    </a:solidFill>
                  </a:ln>
                  <a:solidFill>
                    <a:srgbClr val="00758A"/>
                  </a:solidFill>
                  <a:effectLst>
                    <a:outerShdw blurRad="50800" dist="38100" dir="2700000" algn="tl" rotWithShape="0">
                      <a:schemeClr val="bg1">
                        <a:lumMod val="75000"/>
                        <a:alpha val="40000"/>
                      </a:schemeClr>
                    </a:outerShdw>
                  </a:effectLst>
                  <a:cs typeface="+mn-ea"/>
                  <a:sym typeface="+mn-lt"/>
                </a:rPr>
                <a:t>食品安全</a:t>
              </a:r>
              <a:endParaRPr lang="zh-CN" altLang="en-US" sz="11500" b="1" dirty="0">
                <a:ln>
                  <a:solidFill>
                    <a:schemeClr val="bg1"/>
                  </a:solidFill>
                </a:ln>
                <a:solidFill>
                  <a:srgbClr val="00758A"/>
                </a:solidFill>
                <a:effectLst>
                  <a:outerShdw blurRad="50800" dist="381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cs typeface="+mn-ea"/>
                <a:sym typeface="+mn-lt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6629" y="1620"/>
              <a:ext cx="6061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dirty="0">
                  <a:solidFill>
                    <a:srgbClr val="ED7D31"/>
                  </a:solidFill>
                  <a:cs typeface="+mn-ea"/>
                  <a:sym typeface="+mn-lt"/>
                </a:rPr>
                <a:t>PART.05</a:t>
              </a:r>
              <a:endParaRPr lang="en-US" altLang="zh-CN" sz="4000" dirty="0">
                <a:solidFill>
                  <a:srgbClr val="ED7D3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2378646" y="4945498"/>
            <a:ext cx="74340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—— </a:t>
            </a:r>
            <a:r>
              <a:rPr lang="zh-CN" altLang="en-US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安全启航，快乐成长 </a:t>
            </a:r>
            <a:r>
              <a:rPr lang="en-US" altLang="zh-CN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-</a:t>
            </a:r>
            <a:r>
              <a:rPr lang="zh-CN" altLang="en-US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新学期安全第一课 </a:t>
            </a:r>
            <a:r>
              <a:rPr lang="en-US" altLang="zh-CN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——</a:t>
            </a:r>
            <a:endParaRPr lang="zh-CN" altLang="en-US" sz="2400" b="1" dirty="0">
              <a:solidFill>
                <a:schemeClr val="accent2"/>
              </a:solidFill>
              <a:latin typeface="华文新魏" panose="02010800040101010101" pitchFamily="2" charset="-122"/>
              <a:ea typeface="华文新魏" panose="0201080004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rgbClr val="47B6AE"/>
          </a:fgClr>
          <a:bgClr>
            <a:srgbClr val="B1DDD8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420653" y="572769"/>
            <a:ext cx="233854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3200" b="1" dirty="0">
                <a:ln>
                  <a:solidFill>
                    <a:schemeClr val="bg1"/>
                  </a:solidFill>
                </a:ln>
                <a:solidFill>
                  <a:srgbClr val="0075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食品安全</a:t>
            </a:r>
            <a:endParaRPr lang="zh-CN" altLang="en-US" sz="3200" b="1" dirty="0">
              <a:ln>
                <a:solidFill>
                  <a:schemeClr val="bg1"/>
                </a:solidFill>
              </a:ln>
              <a:solidFill>
                <a:srgbClr val="0075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74396" y="1772575"/>
            <a:ext cx="6912279" cy="36928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不要暴饮暴食，防止消化不良；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食物要彻底煮熟烧透，再次食用要彻底加热；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在外就餐时，要去正规、卫生条件好的餐馆就餐；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保持清洁：勤洗手，餐具、厨具、厨房环境要清洁；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在外旅行时，要少吃辛辣食物，尽量不吃小摊上食物；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多吃水果蔬菜，不要吃“三无”食品和“垃圾”食品。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72903" y="5762011"/>
            <a:ext cx="117143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dirty="0">
                <a:solidFill>
                  <a:srgbClr val="C0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路边摊贩少光顾，卫生条件难保障！暴饮暴食伤肠胃，均衡饮食才健康！</a:t>
            </a:r>
            <a:endParaRPr lang="zh-CN" altLang="en-US" sz="2800" dirty="0">
              <a:solidFill>
                <a:srgbClr val="C0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576" y="1664842"/>
            <a:ext cx="3645028" cy="38005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rgbClr val="47B6AE"/>
          </a:fgClr>
          <a:bgClr>
            <a:srgbClr val="B1DDD8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785110" y="1809115"/>
            <a:ext cx="6621145" cy="2649220"/>
            <a:chOff x="4446" y="1620"/>
            <a:chExt cx="10427" cy="4172"/>
          </a:xfrm>
        </p:grpSpPr>
        <p:sp>
          <p:nvSpPr>
            <p:cNvPr id="4" name="文本框 3"/>
            <p:cNvSpPr txBox="1"/>
            <p:nvPr/>
          </p:nvSpPr>
          <p:spPr>
            <a:xfrm>
              <a:off x="4446" y="2860"/>
              <a:ext cx="10427" cy="293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lvl="0" algn="dist">
                <a:buClrTx/>
                <a:buSzTx/>
                <a:buFontTx/>
              </a:pPr>
              <a:r>
                <a:rPr lang="zh-CN" altLang="en-US" sz="11500" b="1" dirty="0">
                  <a:ln>
                    <a:solidFill>
                      <a:schemeClr val="bg1"/>
                    </a:solidFill>
                  </a:ln>
                  <a:solidFill>
                    <a:srgbClr val="00758A"/>
                  </a:solidFill>
                  <a:effectLst>
                    <a:outerShdw blurRad="50800" dist="38100" dir="2700000" algn="tl" rotWithShape="0">
                      <a:schemeClr val="bg1">
                        <a:lumMod val="75000"/>
                        <a:alpha val="40000"/>
                      </a:schemeClr>
                    </a:outerShdw>
                  </a:effectLst>
                  <a:cs typeface="+mn-ea"/>
                  <a:sym typeface="+mn-lt"/>
                </a:rPr>
                <a:t>防诈安全</a:t>
              </a:r>
              <a:endParaRPr lang="zh-CN" altLang="en-US" sz="11500" b="1" dirty="0">
                <a:ln>
                  <a:solidFill>
                    <a:schemeClr val="bg1"/>
                  </a:solidFill>
                </a:ln>
                <a:solidFill>
                  <a:srgbClr val="00758A"/>
                </a:solidFill>
                <a:effectLst>
                  <a:outerShdw blurRad="50800" dist="381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cs typeface="+mn-ea"/>
                <a:sym typeface="+mn-lt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6629" y="1620"/>
              <a:ext cx="6061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dirty="0">
                  <a:solidFill>
                    <a:srgbClr val="ED7D31"/>
                  </a:solidFill>
                  <a:cs typeface="+mn-ea"/>
                  <a:sym typeface="+mn-lt"/>
                </a:rPr>
                <a:t>PART.06</a:t>
              </a:r>
              <a:endParaRPr lang="en-US" altLang="zh-CN" sz="4000" dirty="0">
                <a:solidFill>
                  <a:srgbClr val="ED7D3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2378646" y="4945498"/>
            <a:ext cx="74340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—— </a:t>
            </a:r>
            <a:r>
              <a:rPr lang="zh-CN" altLang="en-US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安全启航，快乐成长 </a:t>
            </a:r>
            <a:r>
              <a:rPr lang="en-US" altLang="zh-CN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-</a:t>
            </a:r>
            <a:r>
              <a:rPr lang="zh-CN" altLang="en-US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新学期安全第一课 </a:t>
            </a:r>
            <a:r>
              <a:rPr lang="en-US" altLang="zh-CN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——</a:t>
            </a:r>
            <a:endParaRPr lang="zh-CN" altLang="en-US" sz="2400" b="1" dirty="0">
              <a:solidFill>
                <a:schemeClr val="accent2"/>
              </a:solidFill>
              <a:latin typeface="华文新魏" panose="02010800040101010101" pitchFamily="2" charset="-122"/>
              <a:ea typeface="华文新魏" panose="0201080004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rgbClr val="47B6AE"/>
          </a:fgClr>
          <a:bgClr>
            <a:srgbClr val="B1DDD8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420653" y="593702"/>
            <a:ext cx="233854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3200" b="1" dirty="0">
                <a:ln>
                  <a:solidFill>
                    <a:schemeClr val="bg1"/>
                  </a:solidFill>
                </a:ln>
                <a:solidFill>
                  <a:srgbClr val="0075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防诈安全</a:t>
            </a:r>
            <a:endParaRPr lang="zh-CN" altLang="en-US" sz="3200" b="1" dirty="0">
              <a:ln>
                <a:solidFill>
                  <a:schemeClr val="bg1"/>
                </a:solidFill>
              </a:ln>
              <a:solidFill>
                <a:srgbClr val="0075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678116" y="1642504"/>
            <a:ext cx="5700757" cy="4487069"/>
            <a:chOff x="6037516" y="1502804"/>
            <a:chExt cx="5700757" cy="4487069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7518" y="1502804"/>
              <a:ext cx="5700755" cy="4487069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6173008" y="2172175"/>
              <a:ext cx="5429769" cy="36831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 b="0" i="0">
                  <a:effectLst/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</a:lstStyle>
            <a:p>
              <a:pPr marL="342900" indent="-342900" algn="just">
                <a:lnSpc>
                  <a:spcPct val="200000"/>
                </a:lnSpc>
                <a:buFont typeface="Wingdings" panose="05000000000000000000" pitchFamily="2" charset="2"/>
                <a:buChar char="u"/>
              </a:pPr>
              <a:r>
                <a:rPr lang="zh-CN" altLang="en-US" dirty="0"/>
                <a:t>陌生链接不点击，个人信息不泄露！</a:t>
              </a:r>
              <a:endParaRPr lang="zh-CN" altLang="en-US" dirty="0"/>
            </a:p>
            <a:p>
              <a:pPr marL="342900" indent="-342900" algn="just">
                <a:lnSpc>
                  <a:spcPct val="200000"/>
                </a:lnSpc>
                <a:buFont typeface="Wingdings" panose="05000000000000000000" pitchFamily="2" charset="2"/>
                <a:buChar char="u"/>
              </a:pPr>
              <a:r>
                <a:rPr lang="zh-CN" altLang="en-US" dirty="0"/>
                <a:t>网络交友需谨慎，见面约会要拒绝！</a:t>
              </a:r>
              <a:endParaRPr lang="zh-CN" altLang="en-US" dirty="0"/>
            </a:p>
            <a:p>
              <a:pPr marL="342900" indent="-342900" algn="just">
                <a:lnSpc>
                  <a:spcPct val="200000"/>
                </a:lnSpc>
                <a:buFont typeface="Wingdings" panose="05000000000000000000" pitchFamily="2" charset="2"/>
                <a:buChar char="u"/>
              </a:pPr>
              <a:r>
                <a:rPr lang="zh-CN" altLang="en-US" dirty="0"/>
                <a:t>谣言诽谤不传播，文明上网树新风！</a:t>
              </a:r>
              <a:endParaRPr lang="zh-CN" altLang="en-US" dirty="0"/>
            </a:p>
            <a:p>
              <a:pPr marL="342900" indent="-342900" algn="just">
                <a:lnSpc>
                  <a:spcPct val="200000"/>
                </a:lnSpc>
                <a:buFont typeface="Wingdings" panose="05000000000000000000" pitchFamily="2" charset="2"/>
                <a:buChar char="u"/>
              </a:pPr>
              <a:r>
                <a:rPr lang="zh-CN" altLang="en-US" dirty="0"/>
                <a:t>密码账号常更换，防止盗号防诈骗！</a:t>
              </a:r>
              <a:endParaRPr lang="zh-CN" altLang="en-US" dirty="0"/>
            </a:p>
            <a:p>
              <a:pPr marL="342900" indent="-342900" algn="just">
                <a:lnSpc>
                  <a:spcPct val="200000"/>
                </a:lnSpc>
                <a:buFont typeface="Wingdings" panose="05000000000000000000" pitchFamily="2" charset="2"/>
                <a:buChar char="u"/>
              </a:pPr>
              <a:r>
                <a:rPr lang="zh-CN" altLang="en-US" dirty="0"/>
                <a:t>沉迷网络伤身心，适度娱乐益大脑！</a:t>
              </a:r>
              <a:endParaRPr lang="zh-CN" altLang="en-US" dirty="0"/>
            </a:p>
          </p:txBody>
        </p:sp>
        <p:sp>
          <p:nvSpPr>
            <p:cNvPr id="11" name="矩形: 圆角 10"/>
            <p:cNvSpPr/>
            <p:nvPr/>
          </p:nvSpPr>
          <p:spPr>
            <a:xfrm>
              <a:off x="6037516" y="1502804"/>
              <a:ext cx="5700755" cy="694296"/>
            </a:xfrm>
            <a:prstGeom prst="roundRect">
              <a:avLst>
                <a:gd name="adj" fmla="val 34959"/>
              </a:avLst>
            </a:prstGeom>
            <a:solidFill>
              <a:srgbClr val="B1DDD8"/>
            </a:solidFill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6937599" y="1579204"/>
              <a:ext cx="3603401" cy="541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 b="0" i="0">
                  <a:effectLst/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</a:lstStyle>
            <a:p>
              <a:pPr algn="dist"/>
              <a:r>
                <a:rPr lang="zh-CN" altLang="en-US" sz="2600" b="1" dirty="0">
                  <a:solidFill>
                    <a:srgbClr val="C00000"/>
                  </a:solidFill>
                </a:rPr>
                <a:t>网络安全 预防诈骗</a:t>
              </a:r>
              <a:endParaRPr lang="zh-CN" altLang="en-US" sz="2600" b="1" dirty="0">
                <a:solidFill>
                  <a:srgbClr val="C00000"/>
                </a:solidFill>
              </a:endParaRPr>
            </a:p>
          </p:txBody>
        </p:sp>
      </p:grpSp>
      <p:pic>
        <p:nvPicPr>
          <p:cNvPr id="4098" name="Picture 2" descr="图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992" y="1279798"/>
            <a:ext cx="4676890" cy="484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rgbClr val="47B6AE"/>
          </a:fgClr>
          <a:bgClr>
            <a:srgbClr val="B1DDD8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785110" y="1809115"/>
            <a:ext cx="6621145" cy="2649220"/>
            <a:chOff x="4446" y="1620"/>
            <a:chExt cx="10427" cy="4172"/>
          </a:xfrm>
        </p:grpSpPr>
        <p:sp>
          <p:nvSpPr>
            <p:cNvPr id="6" name="文本框 5"/>
            <p:cNvSpPr txBox="1"/>
            <p:nvPr/>
          </p:nvSpPr>
          <p:spPr>
            <a:xfrm>
              <a:off x="4446" y="2860"/>
              <a:ext cx="10427" cy="293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lvl="0" algn="dist">
                <a:buClrTx/>
                <a:buSzTx/>
                <a:buFontTx/>
              </a:pPr>
              <a:r>
                <a:rPr lang="zh-CN" altLang="en-US" sz="11500" b="1" dirty="0">
                  <a:ln>
                    <a:solidFill>
                      <a:schemeClr val="bg1"/>
                    </a:solidFill>
                  </a:ln>
                  <a:solidFill>
                    <a:srgbClr val="00758A"/>
                  </a:solidFill>
                  <a:effectLst>
                    <a:outerShdw blurRad="50800" dist="38100" dir="2700000" algn="tl" rotWithShape="0">
                      <a:schemeClr val="bg1">
                        <a:lumMod val="75000"/>
                        <a:alpha val="40000"/>
                      </a:schemeClr>
                    </a:outerShdw>
                  </a:effectLst>
                  <a:cs typeface="+mn-ea"/>
                  <a:sym typeface="+mn-lt"/>
                </a:rPr>
                <a:t>校园安全</a:t>
              </a:r>
              <a:endParaRPr lang="zh-CN" altLang="en-US" sz="11500" b="1" dirty="0">
                <a:ln>
                  <a:solidFill>
                    <a:schemeClr val="bg1"/>
                  </a:solidFill>
                </a:ln>
                <a:solidFill>
                  <a:srgbClr val="00758A"/>
                </a:solidFill>
                <a:effectLst>
                  <a:outerShdw blurRad="50800" dist="381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cs typeface="+mn-ea"/>
                <a:sym typeface="+mn-lt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6629" y="1620"/>
              <a:ext cx="6061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dirty="0">
                  <a:solidFill>
                    <a:srgbClr val="ED7D31"/>
                  </a:solidFill>
                  <a:cs typeface="+mn-ea"/>
                  <a:sym typeface="+mn-lt"/>
                </a:rPr>
                <a:t>PART.07</a:t>
              </a:r>
              <a:endParaRPr lang="en-US" altLang="zh-CN" sz="4000" dirty="0">
                <a:solidFill>
                  <a:srgbClr val="ED7D3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2378646" y="4945498"/>
            <a:ext cx="74340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—— </a:t>
            </a:r>
            <a:r>
              <a:rPr lang="zh-CN" altLang="en-US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安全启航，快乐成长 </a:t>
            </a:r>
            <a:r>
              <a:rPr lang="en-US" altLang="zh-CN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-</a:t>
            </a:r>
            <a:r>
              <a:rPr lang="zh-CN" altLang="en-US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新学期安全第一课 </a:t>
            </a:r>
            <a:r>
              <a:rPr lang="en-US" altLang="zh-CN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——</a:t>
            </a:r>
            <a:endParaRPr lang="zh-CN" altLang="en-US" sz="2400" b="1" dirty="0">
              <a:solidFill>
                <a:schemeClr val="accent2"/>
              </a:solidFill>
              <a:latin typeface="华文新魏" panose="02010800040101010101" pitchFamily="2" charset="-122"/>
              <a:ea typeface="华文新魏" panose="0201080004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rgbClr val="47B6AE"/>
          </a:fgClr>
          <a:bgClr>
            <a:srgbClr val="B1DDD8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420653" y="572769"/>
            <a:ext cx="24972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3200" b="1" dirty="0">
                <a:ln>
                  <a:solidFill>
                    <a:schemeClr val="bg1"/>
                  </a:solidFill>
                </a:ln>
                <a:solidFill>
                  <a:srgbClr val="0075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校园安全</a:t>
            </a:r>
            <a:endParaRPr lang="zh-CN" altLang="en-US" sz="3200" b="1" dirty="0">
              <a:ln>
                <a:solidFill>
                  <a:schemeClr val="bg1"/>
                </a:solidFill>
              </a:ln>
              <a:solidFill>
                <a:srgbClr val="0075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3" name="矩形: 圆角 2"/>
          <p:cNvSpPr/>
          <p:nvPr/>
        </p:nvSpPr>
        <p:spPr>
          <a:xfrm>
            <a:off x="7393757" y="881069"/>
            <a:ext cx="3984862" cy="584775"/>
          </a:xfrm>
          <a:prstGeom prst="roundRect">
            <a:avLst>
              <a:gd name="adj" fmla="val 50000"/>
            </a:avLst>
          </a:prstGeom>
          <a:solidFill>
            <a:srgbClr val="47B5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/>
              <a:t>文明有序，远离危险</a:t>
            </a:r>
            <a:endParaRPr lang="zh-CN" altLang="en-US" sz="2400" dirty="0"/>
          </a:p>
        </p:txBody>
      </p:sp>
      <p:grpSp>
        <p:nvGrpSpPr>
          <p:cNvPr id="24" name="组合 23"/>
          <p:cNvGrpSpPr/>
          <p:nvPr/>
        </p:nvGrpSpPr>
        <p:grpSpPr>
          <a:xfrm>
            <a:off x="504572" y="1626216"/>
            <a:ext cx="6414388" cy="1066800"/>
            <a:chOff x="504572" y="1626216"/>
            <a:chExt cx="6414388" cy="1066800"/>
          </a:xfrm>
        </p:grpSpPr>
        <p:sp>
          <p:nvSpPr>
            <p:cNvPr id="12" name="矩形 11"/>
            <p:cNvSpPr/>
            <p:nvPr/>
          </p:nvSpPr>
          <p:spPr>
            <a:xfrm>
              <a:off x="504572" y="1626216"/>
              <a:ext cx="6414388" cy="10668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504572" y="1723966"/>
              <a:ext cx="6414388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zh-CN" altLang="en-US" b="1" i="0" dirty="0">
                  <a:solidFill>
                    <a:srgbClr val="000000"/>
                  </a:solidFill>
                  <a:effectLst/>
                  <a:latin typeface="+mn-ea"/>
                </a:rPr>
                <a:t>行走规范：</a:t>
              </a:r>
              <a:r>
                <a:rPr lang="zh-CN" altLang="en-US" b="0" i="0" dirty="0">
                  <a:solidFill>
                    <a:srgbClr val="000000"/>
                  </a:solidFill>
                  <a:effectLst/>
                  <a:latin typeface="+mn-ea"/>
                </a:rPr>
                <a:t>在走廊、楼梯间靠右慢行，不奔跑、不推搡，避免与他人发生碰撞。上下楼梯时不跨越扶手，不逆向行走，保持 </a:t>
              </a:r>
              <a:r>
                <a:rPr lang="en-US" altLang="zh-CN" b="0" i="0" dirty="0">
                  <a:solidFill>
                    <a:srgbClr val="000000"/>
                  </a:solidFill>
                  <a:effectLst/>
                  <a:latin typeface="+mn-ea"/>
                </a:rPr>
                <a:t>"</a:t>
              </a:r>
              <a:r>
                <a:rPr lang="zh-CN" altLang="en-US" b="0" i="0" dirty="0">
                  <a:solidFill>
                    <a:srgbClr val="000000"/>
                  </a:solidFill>
                  <a:effectLst/>
                  <a:latin typeface="+mn-ea"/>
                </a:rPr>
                <a:t>右行礼让</a:t>
              </a:r>
              <a:r>
                <a:rPr lang="en-US" altLang="zh-CN" b="0" i="0" dirty="0">
                  <a:solidFill>
                    <a:srgbClr val="000000"/>
                  </a:solidFill>
                  <a:effectLst/>
                  <a:latin typeface="+mn-ea"/>
                </a:rPr>
                <a:t>" </a:t>
              </a:r>
              <a:r>
                <a:rPr lang="zh-CN" altLang="en-US" b="0" i="0" dirty="0">
                  <a:solidFill>
                    <a:srgbClr val="000000"/>
                  </a:solidFill>
                  <a:effectLst/>
                  <a:latin typeface="+mn-ea"/>
                </a:rPr>
                <a:t>的良好习惯。</a:t>
              </a:r>
              <a:endParaRPr lang="zh-CN" altLang="en-US" dirty="0">
                <a:latin typeface="+mn-ea"/>
              </a:endParaRPr>
            </a:p>
          </p:txBody>
        </p:sp>
      </p:grpSp>
      <p:pic>
        <p:nvPicPr>
          <p:cNvPr id="6146" name="Picture 2" descr="图片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6" r="4752"/>
          <a:stretch>
            <a:fillRect/>
          </a:stretch>
        </p:blipFill>
        <p:spPr bwMode="auto">
          <a:xfrm>
            <a:off x="7084948" y="1499871"/>
            <a:ext cx="4602480" cy="4785360"/>
          </a:xfrm>
          <a:prstGeom prst="bevel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组合 24"/>
          <p:cNvGrpSpPr/>
          <p:nvPr/>
        </p:nvGrpSpPr>
        <p:grpSpPr>
          <a:xfrm>
            <a:off x="504572" y="2931194"/>
            <a:ext cx="6414388" cy="1066800"/>
            <a:chOff x="504572" y="1626216"/>
            <a:chExt cx="6414388" cy="1066800"/>
          </a:xfrm>
        </p:grpSpPr>
        <p:sp>
          <p:nvSpPr>
            <p:cNvPr id="26" name="矩形 25"/>
            <p:cNvSpPr/>
            <p:nvPr/>
          </p:nvSpPr>
          <p:spPr>
            <a:xfrm>
              <a:off x="504572" y="1626216"/>
              <a:ext cx="6414388" cy="10668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504572" y="1723966"/>
              <a:ext cx="6414388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zh-CN" altLang="en-US" b="1" i="0" dirty="0">
                  <a:solidFill>
                    <a:srgbClr val="000000"/>
                  </a:solidFill>
                  <a:effectLst/>
                  <a:latin typeface="+mn-ea"/>
                </a:rPr>
                <a:t>活动选择：</a:t>
              </a:r>
              <a:r>
                <a:rPr lang="zh-CN" altLang="en-US" i="0" dirty="0">
                  <a:solidFill>
                    <a:srgbClr val="000000"/>
                  </a:solidFill>
                  <a:effectLst/>
                  <a:latin typeface="+mn-ea"/>
                </a:rPr>
                <a:t>选择安全文明的课间活动，如看书、下棋、聊天等。不在教室、走廊进行踢球、追逐打闹等剧烈活动，防止摔倒或撞伤。</a:t>
              </a:r>
              <a:endParaRPr lang="zh-CN" altLang="en-US" dirty="0">
                <a:latin typeface="+mn-ea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504572" y="4236172"/>
            <a:ext cx="6414388" cy="1066800"/>
            <a:chOff x="504572" y="1626216"/>
            <a:chExt cx="6414388" cy="1066800"/>
          </a:xfrm>
        </p:grpSpPr>
        <p:sp>
          <p:nvSpPr>
            <p:cNvPr id="29" name="矩形 28"/>
            <p:cNvSpPr/>
            <p:nvPr/>
          </p:nvSpPr>
          <p:spPr>
            <a:xfrm>
              <a:off x="504572" y="1626216"/>
              <a:ext cx="6414388" cy="10668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504572" y="1723966"/>
              <a:ext cx="6414388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zh-CN" altLang="en-US" b="1" i="0" dirty="0">
                  <a:solidFill>
                    <a:srgbClr val="000000"/>
                  </a:solidFill>
                  <a:effectLst/>
                  <a:latin typeface="+mn-ea"/>
                </a:rPr>
                <a:t>危险区域远离：</a:t>
              </a:r>
              <a:r>
                <a:rPr lang="zh-CN" altLang="en-US" i="0" dirty="0">
                  <a:solidFill>
                    <a:srgbClr val="000000"/>
                  </a:solidFill>
                  <a:effectLst/>
                  <a:latin typeface="+mn-ea"/>
                </a:rPr>
                <a:t>不攀爬窗台、围墙、栏杆等高处，不靠近施工区域和未开放的场所。远离楼梯转角、厕所门口等容易发生拥挤的区域。</a:t>
              </a:r>
              <a:endParaRPr lang="zh-CN" altLang="en-US" dirty="0">
                <a:latin typeface="+mn-ea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504572" y="5541150"/>
            <a:ext cx="6414388" cy="744081"/>
            <a:chOff x="504572" y="1626216"/>
            <a:chExt cx="6414388" cy="744081"/>
          </a:xfrm>
        </p:grpSpPr>
        <p:sp>
          <p:nvSpPr>
            <p:cNvPr id="32" name="矩形 31"/>
            <p:cNvSpPr/>
            <p:nvPr/>
          </p:nvSpPr>
          <p:spPr>
            <a:xfrm>
              <a:off x="504572" y="1626216"/>
              <a:ext cx="6414388" cy="74408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504572" y="1723966"/>
              <a:ext cx="6414388" cy="6451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zh-CN" altLang="en-US" b="1" i="0" dirty="0">
                  <a:solidFill>
                    <a:srgbClr val="000000"/>
                  </a:solidFill>
                  <a:effectLst/>
                  <a:latin typeface="+mn-ea"/>
                </a:rPr>
                <a:t>特殊天气注意：</a:t>
              </a:r>
              <a:r>
                <a:rPr lang="zh-CN" altLang="en-US" i="0" dirty="0">
                  <a:solidFill>
                    <a:srgbClr val="000000"/>
                  </a:solidFill>
                  <a:effectLst/>
                  <a:latin typeface="+mn-ea"/>
                </a:rPr>
                <a:t>下雨天气地面湿滑，行走时放慢脚步，避免快速奔跑。不在积水的地面玩耍，防止滑倒摔伤。</a:t>
              </a:r>
              <a:endParaRPr lang="zh-CN" altLang="en-US" dirty="0">
                <a:latin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rgbClr val="47B6AE"/>
          </a:fgClr>
          <a:bgClr>
            <a:srgbClr val="B1DDD8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785110" y="1809115"/>
            <a:ext cx="6621145" cy="2649220"/>
            <a:chOff x="4446" y="1620"/>
            <a:chExt cx="10427" cy="4172"/>
          </a:xfrm>
        </p:grpSpPr>
        <p:sp>
          <p:nvSpPr>
            <p:cNvPr id="6" name="文本框 5"/>
            <p:cNvSpPr txBox="1"/>
            <p:nvPr/>
          </p:nvSpPr>
          <p:spPr>
            <a:xfrm>
              <a:off x="4446" y="2860"/>
              <a:ext cx="10427" cy="293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lvl="0" algn="dist">
                <a:buClrTx/>
                <a:buSzTx/>
                <a:buFontTx/>
              </a:pPr>
              <a:r>
                <a:rPr lang="zh-CN" altLang="en-US" sz="11500" b="1" dirty="0">
                  <a:ln>
                    <a:solidFill>
                      <a:schemeClr val="bg1"/>
                    </a:solidFill>
                  </a:ln>
                  <a:solidFill>
                    <a:srgbClr val="00758A"/>
                  </a:solidFill>
                  <a:effectLst>
                    <a:outerShdw blurRad="50800" dist="38100" dir="2700000" algn="tl" rotWithShape="0">
                      <a:schemeClr val="bg1">
                        <a:lumMod val="75000"/>
                        <a:alpha val="40000"/>
                      </a:schemeClr>
                    </a:outerShdw>
                  </a:effectLst>
                  <a:cs typeface="+mn-ea"/>
                  <a:sym typeface="+mn-lt"/>
                </a:rPr>
                <a:t>预防欺凌</a:t>
              </a:r>
              <a:endParaRPr lang="zh-CN" altLang="en-US" sz="11500" b="1" dirty="0">
                <a:ln>
                  <a:solidFill>
                    <a:schemeClr val="bg1"/>
                  </a:solidFill>
                </a:ln>
                <a:solidFill>
                  <a:srgbClr val="00758A"/>
                </a:solidFill>
                <a:effectLst>
                  <a:outerShdw blurRad="50800" dist="381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cs typeface="+mn-ea"/>
                <a:sym typeface="+mn-lt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6629" y="1620"/>
              <a:ext cx="6061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dirty="0">
                  <a:solidFill>
                    <a:srgbClr val="ED7D31"/>
                  </a:solidFill>
                  <a:cs typeface="+mn-ea"/>
                  <a:sym typeface="+mn-lt"/>
                </a:rPr>
                <a:t>PART.08</a:t>
              </a:r>
              <a:endParaRPr lang="en-US" altLang="zh-CN" sz="4000" dirty="0">
                <a:solidFill>
                  <a:srgbClr val="ED7D3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2378646" y="4945498"/>
            <a:ext cx="74340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—— </a:t>
            </a:r>
            <a:r>
              <a:rPr lang="zh-CN" altLang="en-US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安全启航，快乐成长 </a:t>
            </a:r>
            <a:r>
              <a:rPr lang="en-US" altLang="zh-CN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-</a:t>
            </a:r>
            <a:r>
              <a:rPr lang="zh-CN" altLang="en-US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新学期安全第一课 </a:t>
            </a:r>
            <a:r>
              <a:rPr lang="en-US" altLang="zh-CN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——</a:t>
            </a:r>
            <a:endParaRPr lang="zh-CN" altLang="en-US" sz="2400" b="1" dirty="0">
              <a:solidFill>
                <a:schemeClr val="accent2"/>
              </a:solidFill>
              <a:latin typeface="华文新魏" panose="02010800040101010101" pitchFamily="2" charset="-122"/>
              <a:ea typeface="华文新魏" panose="0201080004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rgbClr val="47B6AE"/>
          </a:fgClr>
          <a:bgClr>
            <a:srgbClr val="B1DDD8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395253" y="542902"/>
            <a:ext cx="25519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3200" b="1" dirty="0">
                <a:ln>
                  <a:solidFill>
                    <a:schemeClr val="bg1"/>
                  </a:solidFill>
                </a:ln>
                <a:solidFill>
                  <a:srgbClr val="0075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预防欺凌</a:t>
            </a:r>
            <a:endParaRPr lang="zh-CN" altLang="en-US" sz="3200" b="1" dirty="0">
              <a:ln>
                <a:solidFill>
                  <a:schemeClr val="bg1"/>
                </a:solidFill>
              </a:ln>
              <a:solidFill>
                <a:srgbClr val="0075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27" y="1709737"/>
            <a:ext cx="6500986" cy="442968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27" y="1655770"/>
            <a:ext cx="6416473" cy="4429689"/>
          </a:xfrm>
          <a:prstGeom prst="rect">
            <a:avLst/>
          </a:prstGeom>
          <a:effectLst>
            <a:outerShdw blurRad="63500" dist="50800" dir="5400000" algn="ctr" rotWithShape="0">
              <a:schemeClr val="accent6">
                <a:lumMod val="75000"/>
              </a:schemeClr>
            </a:outerShdw>
          </a:effectLst>
        </p:spPr>
      </p:pic>
      <p:sp>
        <p:nvSpPr>
          <p:cNvPr id="6" name="文本框 5"/>
          <p:cNvSpPr txBox="1"/>
          <p:nvPr/>
        </p:nvSpPr>
        <p:spPr>
          <a:xfrm>
            <a:off x="944442" y="2572625"/>
            <a:ext cx="6005436" cy="326961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400" b="0" i="0">
                <a:effectLst/>
                <a:latin typeface="等线" panose="02010600030101010101" pitchFamily="2" charset="-122"/>
                <a:ea typeface="等线" panose="02010600030101010101" pitchFamily="2" charset="-122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zh-CN" altLang="en-US" sz="2000" b="1" dirty="0">
                <a:solidFill>
                  <a:srgbClr val="C00000"/>
                </a:solidFill>
                <a:latin typeface="+mn-ea"/>
                <a:ea typeface="+mn-ea"/>
              </a:rPr>
              <a:t>不做受害者：</a:t>
            </a:r>
            <a:r>
              <a:rPr lang="zh-CN" altLang="en-US" sz="2000" dirty="0">
                <a:latin typeface="+mn-ea"/>
                <a:ea typeface="+mn-ea"/>
              </a:rPr>
              <a:t>藏财、结伴、和气、强身，降低被盯上的概率，遇险能自保。</a:t>
            </a:r>
            <a:endParaRPr lang="zh-CN" altLang="en-US" sz="2000" dirty="0">
              <a:latin typeface="+mn-ea"/>
              <a:ea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000" b="1" dirty="0">
                <a:solidFill>
                  <a:srgbClr val="C00000"/>
                </a:solidFill>
                <a:latin typeface="+mn-ea"/>
                <a:ea typeface="+mn-ea"/>
              </a:rPr>
              <a:t>不做欺凌者：</a:t>
            </a:r>
            <a:r>
              <a:rPr lang="zh-CN" altLang="en-US" sz="2000" dirty="0">
                <a:latin typeface="+mn-ea"/>
                <a:ea typeface="+mn-ea"/>
              </a:rPr>
              <a:t>所有“打、骂、抢、伤”都可能触犯刑法，动手前先想到“坐牢”二字。</a:t>
            </a:r>
            <a:endParaRPr lang="zh-CN" altLang="en-US" sz="2000" dirty="0">
              <a:latin typeface="+mn-ea"/>
              <a:ea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000" b="1" dirty="0">
                <a:solidFill>
                  <a:srgbClr val="C00000"/>
                </a:solidFill>
                <a:latin typeface="+mn-ea"/>
                <a:ea typeface="+mn-ea"/>
              </a:rPr>
              <a:t>不做附和者或冷眼旁观者：</a:t>
            </a:r>
            <a:r>
              <a:rPr lang="zh-CN" altLang="en-US" sz="2000" dirty="0">
                <a:latin typeface="+mn-ea"/>
                <a:ea typeface="+mn-ea"/>
              </a:rPr>
              <a:t>不帮腔、不沉默；能安慰就安慰，能制止就制止，不能处理就立刻报警或找老师家长。</a:t>
            </a:r>
            <a:endParaRPr lang="zh-CN" altLang="en-US" sz="2000" dirty="0">
              <a:latin typeface="+mn-ea"/>
              <a:ea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74" y="1655770"/>
            <a:ext cx="2922747" cy="84745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85826" y="1725170"/>
            <a:ext cx="2774957" cy="4979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400" b="0" i="0">
                <a:effectLst/>
                <a:latin typeface="等线" panose="02010600030101010101" pitchFamily="2" charset="-122"/>
                <a:ea typeface="等线" panose="02010600030101010101" pitchFamily="2" charset="-122"/>
              </a:defRPr>
            </a:lvl1pPr>
          </a:lstStyle>
          <a:p>
            <a:r>
              <a:rPr lang="zh-CN" altLang="en-US" b="1" dirty="0">
                <a:solidFill>
                  <a:schemeClr val="bg1"/>
                </a:solidFill>
                <a:latin typeface="+mn-ea"/>
                <a:ea typeface="+mn-ea"/>
              </a:rPr>
              <a:t>如何预防校园欺凌</a:t>
            </a:r>
            <a:endParaRPr lang="zh-CN" altLang="en-US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5122" name="Picture 2" descr="图片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125" y="945543"/>
            <a:ext cx="4084283" cy="5184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lgGrid">
          <a:fgClr>
            <a:srgbClr val="47B6AE"/>
          </a:fgClr>
          <a:bgClr>
            <a:srgbClr val="B1DDD8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24180" y="372110"/>
            <a:ext cx="11383645" cy="6075045"/>
            <a:chOff x="916" y="865"/>
            <a:chExt cx="17348" cy="8708"/>
          </a:xfrm>
        </p:grpSpPr>
        <p:sp>
          <p:nvSpPr>
            <p:cNvPr id="3" name="矩形 2"/>
            <p:cNvSpPr/>
            <p:nvPr/>
          </p:nvSpPr>
          <p:spPr>
            <a:xfrm>
              <a:off x="916" y="865"/>
              <a:ext cx="17349" cy="8709"/>
            </a:xfrm>
            <a:prstGeom prst="rect">
              <a:avLst/>
            </a:prstGeom>
            <a:solidFill>
              <a:srgbClr val="47B6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298" y="1273"/>
              <a:ext cx="16585" cy="78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44" name="椭圆 43"/>
          <p:cNvSpPr/>
          <p:nvPr/>
        </p:nvSpPr>
        <p:spPr>
          <a:xfrm>
            <a:off x="3556077" y="843055"/>
            <a:ext cx="805180" cy="805180"/>
          </a:xfrm>
          <a:prstGeom prst="ellipse">
            <a:avLst/>
          </a:prstGeom>
          <a:solidFill>
            <a:srgbClr val="47B6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bg1"/>
                </a:solidFill>
                <a:cs typeface="+mn-ea"/>
                <a:sym typeface="+mn-lt"/>
              </a:rPr>
              <a:t>01</a:t>
            </a:r>
            <a:endParaRPr lang="en-US" altLang="zh-CN" sz="2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5" name="椭圆 44"/>
          <p:cNvSpPr/>
          <p:nvPr/>
        </p:nvSpPr>
        <p:spPr>
          <a:xfrm>
            <a:off x="3556077" y="1710084"/>
            <a:ext cx="805180" cy="805180"/>
          </a:xfrm>
          <a:prstGeom prst="ellipse">
            <a:avLst/>
          </a:prstGeom>
          <a:solidFill>
            <a:srgbClr val="47B6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bg1"/>
                </a:solidFill>
                <a:cs typeface="+mn-ea"/>
                <a:sym typeface="+mn-lt"/>
              </a:rPr>
              <a:t>02</a:t>
            </a:r>
            <a:endParaRPr lang="en-US" altLang="zh-CN" sz="2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6" name="椭圆 45"/>
          <p:cNvSpPr/>
          <p:nvPr/>
        </p:nvSpPr>
        <p:spPr>
          <a:xfrm>
            <a:off x="3556077" y="3444142"/>
            <a:ext cx="805180" cy="805180"/>
          </a:xfrm>
          <a:prstGeom prst="ellipse">
            <a:avLst/>
          </a:prstGeom>
          <a:solidFill>
            <a:srgbClr val="47B6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bg1"/>
                </a:solidFill>
                <a:cs typeface="+mn-ea"/>
                <a:sym typeface="+mn-lt"/>
              </a:rPr>
              <a:t>04</a:t>
            </a:r>
            <a:endParaRPr lang="en-US" altLang="zh-CN" sz="2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566391" y="1815506"/>
            <a:ext cx="1826141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 dirty="0">
                <a:solidFill>
                  <a:srgbClr val="47B6AE"/>
                </a:solidFill>
                <a:cs typeface="+mn-ea"/>
                <a:sym typeface="+mn-lt"/>
              </a:rPr>
              <a:t>交通安全</a:t>
            </a:r>
            <a:endParaRPr lang="zh-CN" altLang="en-US" sz="3200" b="1" dirty="0">
              <a:solidFill>
                <a:srgbClr val="47B6AE"/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566391" y="2687332"/>
            <a:ext cx="193097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>
                <a:solidFill>
                  <a:srgbClr val="47B6AE"/>
                </a:solidFill>
                <a:cs typeface="+mn-ea"/>
                <a:sym typeface="+mn-lt"/>
              </a:rPr>
              <a:t>消防安全</a:t>
            </a:r>
            <a:endParaRPr lang="zh-CN" altLang="en-US" sz="3200" b="1" dirty="0">
              <a:solidFill>
                <a:srgbClr val="47B6AE"/>
              </a:solidFill>
              <a:cs typeface="+mn-ea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66391" y="4430984"/>
            <a:ext cx="197692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200" b="1" dirty="0">
                <a:solidFill>
                  <a:srgbClr val="47B6AE"/>
                </a:solidFill>
                <a:cs typeface="+mn-ea"/>
                <a:sym typeface="+mn-lt"/>
              </a:rPr>
              <a:t>食品安全</a:t>
            </a:r>
            <a:endParaRPr lang="zh-CN" altLang="en-US" sz="3200" b="1" dirty="0">
              <a:solidFill>
                <a:srgbClr val="47B6AE"/>
              </a:solidFill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56632" y="1710084"/>
            <a:ext cx="2358338" cy="1585049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>
              <a:spcAft>
                <a:spcPts val="1800"/>
              </a:spcAft>
            </a:pPr>
            <a:r>
              <a:rPr lang="zh-CN" altLang="en-US" sz="5400" b="1" dirty="0">
                <a:solidFill>
                  <a:srgbClr val="ED7D31"/>
                </a:solidFill>
                <a:cs typeface="+mn-ea"/>
                <a:sym typeface="+mn-lt"/>
              </a:rPr>
              <a:t> </a:t>
            </a:r>
            <a:r>
              <a:rPr lang="zh-CN" altLang="en-US" sz="5400" b="1" dirty="0">
                <a:solidFill>
                  <a:srgbClr val="47B6AE"/>
                </a:solidFill>
                <a:cs typeface="+mn-ea"/>
                <a:sym typeface="+mn-lt"/>
              </a:rPr>
              <a:t>目  录</a:t>
            </a:r>
            <a:r>
              <a:rPr lang="en-US" altLang="zh-CN" sz="4400" b="1" dirty="0">
                <a:solidFill>
                  <a:srgbClr val="47B6AE"/>
                </a:solidFill>
                <a:cs typeface="+mn-ea"/>
                <a:sym typeface="+mn-lt"/>
              </a:rPr>
              <a:t> </a:t>
            </a:r>
            <a:endParaRPr lang="en-US" altLang="zh-CN" sz="4000" b="1" dirty="0">
              <a:solidFill>
                <a:srgbClr val="ED7D31"/>
              </a:solidFill>
              <a:cs typeface="+mn-ea"/>
              <a:sym typeface="+mn-lt"/>
            </a:endParaRPr>
          </a:p>
          <a:p>
            <a:pPr algn="ctr"/>
            <a:r>
              <a:rPr lang="en-US" altLang="zh-CN" sz="28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 </a:t>
            </a:r>
            <a:r>
              <a:rPr lang="en-US" altLang="zh-CN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CONTENTS</a:t>
            </a:r>
            <a:endParaRPr lang="en-US" altLang="zh-CN" sz="2800" b="1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3556056" y="2577113"/>
            <a:ext cx="805180" cy="805180"/>
          </a:xfrm>
          <a:prstGeom prst="ellipse">
            <a:avLst/>
          </a:prstGeom>
          <a:solidFill>
            <a:srgbClr val="47B6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bg1"/>
                </a:solidFill>
                <a:cs typeface="+mn-ea"/>
                <a:sym typeface="+mn-lt"/>
              </a:rPr>
              <a:t>03</a:t>
            </a:r>
            <a:endParaRPr lang="en-US" altLang="zh-CN" sz="2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3556056" y="4311171"/>
            <a:ext cx="805180" cy="805180"/>
          </a:xfrm>
          <a:prstGeom prst="ellipse">
            <a:avLst/>
          </a:prstGeom>
          <a:solidFill>
            <a:srgbClr val="47B6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bg1"/>
                </a:solidFill>
                <a:cs typeface="+mn-ea"/>
                <a:sym typeface="+mn-lt"/>
              </a:rPr>
              <a:t>05</a:t>
            </a:r>
            <a:endParaRPr lang="en-US" altLang="zh-CN" sz="2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3556056" y="5178198"/>
            <a:ext cx="805180" cy="805180"/>
          </a:xfrm>
          <a:prstGeom prst="ellipse">
            <a:avLst/>
          </a:prstGeom>
          <a:solidFill>
            <a:srgbClr val="47B6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bg1"/>
                </a:solidFill>
                <a:cs typeface="+mn-ea"/>
                <a:sym typeface="+mn-lt"/>
              </a:rPr>
              <a:t>06</a:t>
            </a:r>
            <a:endParaRPr lang="en-US" altLang="zh-CN" sz="2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990816" y="2661228"/>
            <a:ext cx="1826141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 dirty="0">
                <a:solidFill>
                  <a:srgbClr val="47B6AE"/>
                </a:solidFill>
                <a:cs typeface="+mn-ea"/>
                <a:sym typeface="+mn-lt"/>
              </a:rPr>
              <a:t>心理健康</a:t>
            </a:r>
            <a:endParaRPr lang="zh-CN" altLang="en-US" sz="3200" b="1" dirty="0">
              <a:solidFill>
                <a:srgbClr val="47B6AE"/>
              </a:solidFill>
              <a:cs typeface="+mn-ea"/>
              <a:sym typeface="+mn-lt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7990816" y="1818932"/>
            <a:ext cx="262128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>
                <a:solidFill>
                  <a:srgbClr val="47B6AE"/>
                </a:solidFill>
                <a:cs typeface="+mn-ea"/>
                <a:sym typeface="+mn-lt"/>
              </a:rPr>
              <a:t>预防欺凌</a:t>
            </a:r>
            <a:endParaRPr lang="zh-CN" altLang="en-US" sz="3200" b="1" dirty="0">
              <a:solidFill>
                <a:srgbClr val="47B6AE"/>
              </a:solidFill>
              <a:cs typeface="+mn-ea"/>
              <a:sym typeface="+mn-lt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8281" y="3896997"/>
            <a:ext cx="2672586" cy="2501838"/>
          </a:xfrm>
          <a:prstGeom prst="rect">
            <a:avLst/>
          </a:prstGeom>
        </p:spPr>
      </p:pic>
      <p:sp>
        <p:nvSpPr>
          <p:cNvPr id="21" name="椭圆 20"/>
          <p:cNvSpPr/>
          <p:nvPr/>
        </p:nvSpPr>
        <p:spPr>
          <a:xfrm>
            <a:off x="7031831" y="842129"/>
            <a:ext cx="805180" cy="805180"/>
          </a:xfrm>
          <a:prstGeom prst="ellipse">
            <a:avLst/>
          </a:prstGeom>
          <a:solidFill>
            <a:srgbClr val="47B6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bg1"/>
                </a:solidFill>
                <a:cs typeface="+mn-ea"/>
                <a:sym typeface="+mn-lt"/>
              </a:rPr>
              <a:t>07</a:t>
            </a:r>
            <a:endParaRPr lang="en-US" altLang="zh-CN" sz="2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7031831" y="1709158"/>
            <a:ext cx="805180" cy="805180"/>
          </a:xfrm>
          <a:prstGeom prst="ellipse">
            <a:avLst/>
          </a:prstGeom>
          <a:solidFill>
            <a:srgbClr val="47B6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bg1"/>
                </a:solidFill>
                <a:cs typeface="+mn-ea"/>
                <a:sym typeface="+mn-lt"/>
              </a:rPr>
              <a:t>08</a:t>
            </a:r>
            <a:endParaRPr lang="en-US" altLang="zh-CN" sz="2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7" name="椭圆 26"/>
          <p:cNvSpPr/>
          <p:nvPr/>
        </p:nvSpPr>
        <p:spPr>
          <a:xfrm>
            <a:off x="7031810" y="2576187"/>
            <a:ext cx="805180" cy="805180"/>
          </a:xfrm>
          <a:prstGeom prst="ellipse">
            <a:avLst/>
          </a:prstGeom>
          <a:solidFill>
            <a:srgbClr val="47B6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bg1"/>
                </a:solidFill>
                <a:cs typeface="+mn-ea"/>
                <a:sym typeface="+mn-lt"/>
              </a:rPr>
              <a:t>09</a:t>
            </a:r>
            <a:endParaRPr lang="en-US" altLang="zh-CN" sz="2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 rot="20995126">
            <a:off x="7631735" y="4079458"/>
            <a:ext cx="3151770" cy="2147158"/>
            <a:chOff x="8470445" y="4080033"/>
            <a:chExt cx="2818598" cy="2087225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0445" y="4080033"/>
              <a:ext cx="2818598" cy="2087225"/>
            </a:xfrm>
            <a:prstGeom prst="rect">
              <a:avLst/>
            </a:prstGeom>
          </p:spPr>
        </p:pic>
        <p:sp>
          <p:nvSpPr>
            <p:cNvPr id="30" name="文本框 29"/>
            <p:cNvSpPr txBox="1"/>
            <p:nvPr/>
          </p:nvSpPr>
          <p:spPr>
            <a:xfrm rot="657731">
              <a:off x="8793283" y="4911145"/>
              <a:ext cx="2172923" cy="4676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2800" b="1" dirty="0">
                  <a:solidFill>
                    <a:schemeClr val="bg1"/>
                  </a:solidFill>
                </a:rPr>
                <a:t>安全教育主题</a:t>
              </a:r>
              <a:endParaRPr lang="zh-CN" alt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4566391" y="943680"/>
            <a:ext cx="1826141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 dirty="0">
                <a:solidFill>
                  <a:srgbClr val="47B6AE"/>
                </a:solidFill>
                <a:cs typeface="+mn-ea"/>
                <a:sym typeface="+mn-lt"/>
              </a:rPr>
              <a:t>预防溺水</a:t>
            </a:r>
            <a:endParaRPr lang="zh-CN" altLang="en-US" sz="3200" b="1" dirty="0">
              <a:solidFill>
                <a:srgbClr val="47B6AE"/>
              </a:solidFill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566391" y="3559158"/>
            <a:ext cx="193097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>
                <a:solidFill>
                  <a:srgbClr val="47B6AE"/>
                </a:solidFill>
                <a:cs typeface="+mn-ea"/>
                <a:sym typeface="+mn-lt"/>
              </a:rPr>
              <a:t>居家安全</a:t>
            </a:r>
            <a:endParaRPr lang="zh-CN" altLang="en-US" sz="3200" b="1" dirty="0">
              <a:solidFill>
                <a:srgbClr val="47B6AE"/>
              </a:solidFill>
              <a:cs typeface="+mn-ea"/>
              <a:sym typeface="+mn-lt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566391" y="5302810"/>
            <a:ext cx="197692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200" b="1" dirty="0">
                <a:solidFill>
                  <a:srgbClr val="47B6AE"/>
                </a:solidFill>
                <a:cs typeface="+mn-ea"/>
                <a:sym typeface="+mn-lt"/>
              </a:rPr>
              <a:t>防诈安全</a:t>
            </a:r>
            <a:endParaRPr lang="zh-CN" altLang="en-US" sz="3200" b="1" dirty="0">
              <a:solidFill>
                <a:srgbClr val="47B6AE"/>
              </a:solidFill>
              <a:cs typeface="+mn-ea"/>
              <a:sym typeface="+mn-lt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7990816" y="3503524"/>
            <a:ext cx="3057247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 dirty="0">
                <a:solidFill>
                  <a:srgbClr val="47B6AE"/>
                </a:solidFill>
                <a:cs typeface="+mn-ea"/>
                <a:sym typeface="+mn-lt"/>
              </a:rPr>
              <a:t>基孔肯雅热防控</a:t>
            </a:r>
            <a:endParaRPr lang="zh-CN" altLang="en-US" sz="3200" b="1" dirty="0">
              <a:solidFill>
                <a:srgbClr val="47B6AE"/>
              </a:solidFill>
              <a:cs typeface="+mn-ea"/>
              <a:sym typeface="+mn-lt"/>
            </a:endParaRPr>
          </a:p>
        </p:txBody>
      </p:sp>
      <p:sp>
        <p:nvSpPr>
          <p:cNvPr id="20" name="椭圆 19"/>
          <p:cNvSpPr/>
          <p:nvPr/>
        </p:nvSpPr>
        <p:spPr>
          <a:xfrm>
            <a:off x="7025565" y="3446166"/>
            <a:ext cx="805180" cy="805180"/>
          </a:xfrm>
          <a:prstGeom prst="ellipse">
            <a:avLst/>
          </a:prstGeom>
          <a:solidFill>
            <a:srgbClr val="47B6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bg1"/>
                </a:solidFill>
                <a:cs typeface="+mn-ea"/>
                <a:sym typeface="+mn-lt"/>
              </a:rPr>
              <a:t>10</a:t>
            </a:r>
            <a:endParaRPr lang="en-US" altLang="zh-CN" sz="2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7990816" y="969971"/>
            <a:ext cx="262128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>
                <a:solidFill>
                  <a:srgbClr val="47B6AE"/>
                </a:solidFill>
                <a:cs typeface="+mn-ea"/>
                <a:sym typeface="+mn-lt"/>
              </a:rPr>
              <a:t>校园安全</a:t>
            </a:r>
            <a:endParaRPr lang="zh-CN" altLang="en-US" sz="3200" b="1" dirty="0">
              <a:solidFill>
                <a:srgbClr val="47B6AE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rgbClr val="47B6AE"/>
          </a:fgClr>
          <a:bgClr>
            <a:srgbClr val="B1DDD8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785110" y="1809115"/>
            <a:ext cx="6621145" cy="2649220"/>
            <a:chOff x="4446" y="1620"/>
            <a:chExt cx="10427" cy="4172"/>
          </a:xfrm>
        </p:grpSpPr>
        <p:sp>
          <p:nvSpPr>
            <p:cNvPr id="6" name="文本框 5"/>
            <p:cNvSpPr txBox="1"/>
            <p:nvPr/>
          </p:nvSpPr>
          <p:spPr>
            <a:xfrm>
              <a:off x="4446" y="2860"/>
              <a:ext cx="10427" cy="293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lvl="0" algn="dist">
                <a:buClrTx/>
                <a:buSzTx/>
                <a:buFontTx/>
              </a:pPr>
              <a:r>
                <a:rPr lang="zh-CN" altLang="en-US" sz="11500" b="1" dirty="0">
                  <a:ln>
                    <a:solidFill>
                      <a:schemeClr val="bg1"/>
                    </a:solidFill>
                  </a:ln>
                  <a:solidFill>
                    <a:srgbClr val="00758A"/>
                  </a:solidFill>
                  <a:effectLst>
                    <a:outerShdw blurRad="50800" dist="38100" dir="2700000" algn="tl" rotWithShape="0">
                      <a:schemeClr val="bg1">
                        <a:lumMod val="75000"/>
                        <a:alpha val="40000"/>
                      </a:schemeClr>
                    </a:outerShdw>
                  </a:effectLst>
                  <a:cs typeface="+mn-ea"/>
                  <a:sym typeface="+mn-lt"/>
                </a:rPr>
                <a:t>心理健康</a:t>
              </a:r>
              <a:endParaRPr lang="zh-CN" altLang="en-US" sz="11500" b="1" dirty="0">
                <a:ln>
                  <a:solidFill>
                    <a:schemeClr val="bg1"/>
                  </a:solidFill>
                </a:ln>
                <a:solidFill>
                  <a:srgbClr val="00758A"/>
                </a:solidFill>
                <a:effectLst>
                  <a:outerShdw blurRad="50800" dist="381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cs typeface="+mn-ea"/>
                <a:sym typeface="+mn-lt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6629" y="1620"/>
              <a:ext cx="6061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dirty="0">
                  <a:solidFill>
                    <a:srgbClr val="ED7D31"/>
                  </a:solidFill>
                  <a:cs typeface="+mn-ea"/>
                  <a:sym typeface="+mn-lt"/>
                </a:rPr>
                <a:t>PART.09</a:t>
              </a:r>
              <a:endParaRPr lang="en-US" altLang="zh-CN" sz="4000" dirty="0">
                <a:solidFill>
                  <a:srgbClr val="ED7D3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2378646" y="4945498"/>
            <a:ext cx="74340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—— </a:t>
            </a:r>
            <a:r>
              <a:rPr lang="zh-CN" altLang="en-US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安全启航，快乐成长 </a:t>
            </a:r>
            <a:r>
              <a:rPr lang="en-US" altLang="zh-CN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-</a:t>
            </a:r>
            <a:r>
              <a:rPr lang="zh-CN" altLang="en-US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新学期安全第一课 </a:t>
            </a:r>
            <a:r>
              <a:rPr lang="en-US" altLang="zh-CN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——</a:t>
            </a:r>
            <a:endParaRPr lang="zh-CN" altLang="en-US" sz="2400" b="1" dirty="0">
              <a:solidFill>
                <a:schemeClr val="accent2"/>
              </a:solidFill>
              <a:latin typeface="华文新魏" panose="02010800040101010101" pitchFamily="2" charset="-122"/>
              <a:ea typeface="华文新魏" panose="0201080004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rgbClr val="47B6AE"/>
          </a:fgClr>
          <a:bgClr>
            <a:srgbClr val="B1DDD8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420653" y="593702"/>
            <a:ext cx="22217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3200" b="1" dirty="0">
                <a:ln>
                  <a:solidFill>
                    <a:schemeClr val="bg1"/>
                  </a:solidFill>
                </a:ln>
                <a:solidFill>
                  <a:srgbClr val="0075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心理健康</a:t>
            </a:r>
            <a:endParaRPr lang="zh-CN" altLang="en-US" sz="3200" b="1" dirty="0">
              <a:ln>
                <a:solidFill>
                  <a:schemeClr val="bg1"/>
                </a:solidFill>
              </a:ln>
              <a:solidFill>
                <a:srgbClr val="0075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5511250" y="1178476"/>
            <a:ext cx="6177830" cy="5151839"/>
            <a:chOff x="1190818" y="1699299"/>
            <a:chExt cx="5105480" cy="2489124"/>
          </a:xfrm>
        </p:grpSpPr>
        <p:sp>
          <p:nvSpPr>
            <p:cNvPr id="16" name="矩形 15"/>
            <p:cNvSpPr/>
            <p:nvPr/>
          </p:nvSpPr>
          <p:spPr>
            <a:xfrm>
              <a:off x="1190818" y="1699299"/>
              <a:ext cx="5105480" cy="243818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C6C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sym typeface="思源黑体 CN Regular" panose="020B0500000000000000" pitchFamily="34" charset="-122"/>
              </a:endParaRPr>
            </a:p>
          </p:txBody>
        </p:sp>
        <p:sp>
          <p:nvSpPr>
            <p:cNvPr id="17" name="矩形: 圆角 10"/>
            <p:cNvSpPr/>
            <p:nvPr/>
          </p:nvSpPr>
          <p:spPr>
            <a:xfrm>
              <a:off x="4632874" y="4080423"/>
              <a:ext cx="1440000" cy="108000"/>
            </a:xfrm>
            <a:prstGeom prst="roundRect">
              <a:avLst>
                <a:gd name="adj" fmla="val 50000"/>
              </a:avLst>
            </a:prstGeom>
            <a:solidFill>
              <a:srgbClr val="FC6C5E"/>
            </a:solidFill>
            <a:ln w="12700">
              <a:noFill/>
              <a:round/>
            </a:ln>
            <a:effectLst/>
          </p:spPr>
          <p:txBody>
            <a:bodyPr vert="horz" wrap="square" lIns="91440" tIns="45720" rIns="91440" bIns="45720" numCol="1" anchor="ctr" anchorCtr="0" compatLnSpc="1"/>
            <a:lstStyle/>
            <a:p>
              <a:pPr algn="ctr"/>
              <a:endPara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sym typeface="思源黑体 CN Regular" panose="020B0500000000000000" pitchFamily="34" charset="-122"/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5659139" y="1353941"/>
            <a:ext cx="5882052" cy="4706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lnSpc>
                <a:spcPct val="110000"/>
              </a:lnSpc>
            </a:pPr>
            <a:r>
              <a:rPr lang="zh-CN" altLang="en-US" sz="2400" b="1" i="0" dirty="0">
                <a:effectLst/>
                <a:latin typeface="+mn-ea"/>
              </a:rPr>
              <a:t>自我心理健康教育“五招”</a:t>
            </a:r>
            <a:endParaRPr lang="en-US" altLang="zh-CN" sz="2400" b="1" i="0" dirty="0">
              <a:effectLst/>
              <a:latin typeface="+mn-ea"/>
            </a:endParaRPr>
          </a:p>
          <a:p>
            <a:pPr algn="just" fontAlgn="base">
              <a:lnSpc>
                <a:spcPct val="110000"/>
              </a:lnSpc>
            </a:pPr>
            <a:endParaRPr lang="zh-CN" altLang="en-US" sz="2000" i="0" dirty="0">
              <a:effectLst/>
              <a:latin typeface="+mn-ea"/>
            </a:endParaRPr>
          </a:p>
          <a:p>
            <a:pPr marL="457200" indent="-457200" algn="just" fontAlgn="base">
              <a:lnSpc>
                <a:spcPct val="130000"/>
              </a:lnSpc>
              <a:spcAft>
                <a:spcPts val="600"/>
              </a:spcAft>
              <a:buFont typeface="+mj-ea"/>
              <a:buAutoNum type="circleNumDbPlain"/>
            </a:pPr>
            <a:r>
              <a:rPr lang="zh-CN" altLang="en-US" sz="2000" b="1" i="0" dirty="0">
                <a:effectLst/>
                <a:latin typeface="+mn-ea"/>
              </a:rPr>
              <a:t>会放松：</a:t>
            </a:r>
            <a:r>
              <a:rPr lang="zh-CN" altLang="en-US" sz="2000" i="0" dirty="0">
                <a:effectLst/>
                <a:latin typeface="+mn-ea"/>
              </a:rPr>
              <a:t>想象、听音乐、运动、阅读、睡觉等，随时“减压阀”。</a:t>
            </a:r>
            <a:endParaRPr lang="zh-CN" altLang="en-US" sz="2000" i="0" dirty="0">
              <a:effectLst/>
              <a:latin typeface="+mn-ea"/>
            </a:endParaRPr>
          </a:p>
          <a:p>
            <a:pPr marL="457200" indent="-457200" algn="just" fontAlgn="base">
              <a:lnSpc>
                <a:spcPct val="130000"/>
              </a:lnSpc>
              <a:spcAft>
                <a:spcPts val="600"/>
              </a:spcAft>
              <a:buFont typeface="+mj-ea"/>
              <a:buAutoNum type="circleNumDbPlain"/>
            </a:pPr>
            <a:r>
              <a:rPr lang="zh-CN" altLang="en-US" sz="2000" b="1" dirty="0">
                <a:latin typeface="+mn-ea"/>
              </a:rPr>
              <a:t>会倾诉：</a:t>
            </a:r>
            <a:r>
              <a:rPr lang="zh-CN" altLang="en-US" sz="2000" i="0" dirty="0">
                <a:effectLst/>
                <a:latin typeface="+mn-ea"/>
              </a:rPr>
              <a:t>找老师、同学、家人或咨询师，“说出来”就是疗愈。</a:t>
            </a:r>
            <a:endParaRPr lang="zh-CN" altLang="en-US" sz="2000" i="0" dirty="0">
              <a:effectLst/>
              <a:latin typeface="+mn-ea"/>
            </a:endParaRPr>
          </a:p>
          <a:p>
            <a:pPr marL="457200" indent="-457200" algn="just" fontAlgn="base">
              <a:lnSpc>
                <a:spcPct val="130000"/>
              </a:lnSpc>
              <a:spcAft>
                <a:spcPts val="600"/>
              </a:spcAft>
              <a:buFont typeface="+mj-ea"/>
              <a:buAutoNum type="circleNumDbPlain"/>
            </a:pPr>
            <a:r>
              <a:rPr lang="zh-CN" altLang="en-US" sz="2000" b="1" dirty="0">
                <a:latin typeface="+mn-ea"/>
              </a:rPr>
              <a:t>会记录：</a:t>
            </a:r>
            <a:r>
              <a:rPr lang="zh-CN" altLang="en-US" sz="2000" i="0" dirty="0">
                <a:effectLst/>
                <a:latin typeface="+mn-ea"/>
              </a:rPr>
              <a:t>写日记</a:t>
            </a:r>
            <a:r>
              <a:rPr lang="en-US" altLang="zh-CN" sz="2000" i="0" dirty="0">
                <a:effectLst/>
                <a:latin typeface="+mn-ea"/>
              </a:rPr>
              <a:t>/</a:t>
            </a:r>
            <a:r>
              <a:rPr lang="zh-CN" altLang="en-US" sz="2000" i="0" dirty="0">
                <a:effectLst/>
                <a:latin typeface="+mn-ea"/>
              </a:rPr>
              <a:t>周记，用文字梳理情绪，做自己的心理档案。</a:t>
            </a:r>
            <a:endParaRPr lang="zh-CN" altLang="en-US" sz="2000" i="0" dirty="0">
              <a:effectLst/>
              <a:latin typeface="+mn-ea"/>
            </a:endParaRPr>
          </a:p>
          <a:p>
            <a:pPr marL="457200" indent="-457200" algn="just" fontAlgn="base">
              <a:lnSpc>
                <a:spcPct val="130000"/>
              </a:lnSpc>
              <a:spcAft>
                <a:spcPts val="600"/>
              </a:spcAft>
              <a:buFont typeface="+mj-ea"/>
              <a:buAutoNum type="circleNumDbPlain"/>
            </a:pPr>
            <a:r>
              <a:rPr lang="zh-CN" altLang="en-US" sz="2000" b="1" dirty="0">
                <a:latin typeface="+mn-ea"/>
              </a:rPr>
              <a:t>会睡觉：</a:t>
            </a:r>
            <a:r>
              <a:rPr lang="zh-CN" altLang="en-US" sz="2000" dirty="0">
                <a:latin typeface="+mn-ea"/>
              </a:rPr>
              <a:t>要睡够</a:t>
            </a:r>
            <a:r>
              <a:rPr lang="en-US" altLang="zh-CN" sz="2000" i="0" dirty="0">
                <a:effectLst/>
                <a:latin typeface="+mn-ea"/>
              </a:rPr>
              <a:t>10</a:t>
            </a:r>
            <a:r>
              <a:rPr lang="zh-CN" altLang="en-US" sz="2000" i="0" dirty="0">
                <a:effectLst/>
                <a:latin typeface="+mn-ea"/>
              </a:rPr>
              <a:t>小时，睡够才有好心情。</a:t>
            </a:r>
            <a:endParaRPr lang="zh-CN" altLang="en-US" sz="2000" i="0" dirty="0">
              <a:effectLst/>
              <a:latin typeface="+mn-ea"/>
            </a:endParaRPr>
          </a:p>
          <a:p>
            <a:pPr marL="457200" indent="-457200" algn="just" fontAlgn="base">
              <a:lnSpc>
                <a:spcPct val="130000"/>
              </a:lnSpc>
              <a:spcAft>
                <a:spcPts val="600"/>
              </a:spcAft>
              <a:buFont typeface="+mj-ea"/>
              <a:buAutoNum type="circleNumDbPlain"/>
            </a:pPr>
            <a:r>
              <a:rPr lang="zh-CN" altLang="en-US" sz="2000" b="1" dirty="0">
                <a:latin typeface="+mn-ea"/>
              </a:rPr>
              <a:t>会宣泄：</a:t>
            </a:r>
            <a:r>
              <a:rPr lang="zh-CN" altLang="en-US" sz="2000" i="0" dirty="0">
                <a:effectLst/>
                <a:latin typeface="+mn-ea"/>
              </a:rPr>
              <a:t>该哭就哭、该唱就唱、找好友吐槽，把负能量及时“倒出去”。</a:t>
            </a:r>
            <a:endParaRPr lang="zh-CN" altLang="en-US" sz="2000" i="0" dirty="0">
              <a:effectLst/>
              <a:latin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641508" y="1985663"/>
            <a:ext cx="4620577" cy="4481813"/>
            <a:chOff x="565308" y="2016143"/>
            <a:chExt cx="4620577" cy="4481813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308" y="3014380"/>
              <a:ext cx="4620577" cy="3483576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986" y="2016143"/>
              <a:ext cx="3807220" cy="3343257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0158" y="2019300"/>
              <a:ext cx="3190875" cy="28194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rgbClr val="47B6AE"/>
          </a:fgClr>
          <a:bgClr>
            <a:srgbClr val="B1DDD8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1348105" y="1809115"/>
            <a:ext cx="9494520" cy="2533015"/>
            <a:chOff x="2183" y="1620"/>
            <a:chExt cx="14952" cy="3989"/>
          </a:xfrm>
        </p:grpSpPr>
        <p:sp>
          <p:nvSpPr>
            <p:cNvPr id="4" name="文本框 3"/>
            <p:cNvSpPr txBox="1"/>
            <p:nvPr/>
          </p:nvSpPr>
          <p:spPr>
            <a:xfrm>
              <a:off x="2183" y="3137"/>
              <a:ext cx="14952" cy="247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lvl="0" algn="dist">
                <a:buClrTx/>
                <a:buSzTx/>
                <a:buFontTx/>
              </a:pPr>
              <a:r>
                <a:rPr lang="zh-CN" altLang="en-US" sz="9600" b="1" dirty="0">
                  <a:ln>
                    <a:solidFill>
                      <a:schemeClr val="bg1"/>
                    </a:solidFill>
                  </a:ln>
                  <a:solidFill>
                    <a:srgbClr val="00758A"/>
                  </a:solidFill>
                  <a:effectLst>
                    <a:outerShdw blurRad="50800" dist="38100" dir="2700000" algn="tl" rotWithShape="0">
                      <a:schemeClr val="bg1">
                        <a:lumMod val="75000"/>
                        <a:alpha val="40000"/>
                      </a:schemeClr>
                    </a:outerShdw>
                  </a:effectLst>
                  <a:cs typeface="+mn-ea"/>
                  <a:sym typeface="+mn-lt"/>
                </a:rPr>
                <a:t>基孔肯雅热防控</a:t>
              </a:r>
              <a:endParaRPr lang="zh-CN" altLang="en-US" sz="9600" b="1" dirty="0">
                <a:ln>
                  <a:solidFill>
                    <a:schemeClr val="bg1"/>
                  </a:solidFill>
                </a:ln>
                <a:solidFill>
                  <a:srgbClr val="00758A"/>
                </a:solidFill>
                <a:effectLst>
                  <a:outerShdw blurRad="50800" dist="381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cs typeface="+mn-ea"/>
                <a:sym typeface="+mn-lt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6629" y="1620"/>
              <a:ext cx="6061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dirty="0">
                  <a:solidFill>
                    <a:srgbClr val="ED7D31"/>
                  </a:solidFill>
                  <a:cs typeface="+mn-ea"/>
                  <a:sym typeface="+mn-lt"/>
                </a:rPr>
                <a:t>PART.10</a:t>
              </a:r>
              <a:endParaRPr lang="en-US" altLang="zh-CN" sz="4000" dirty="0">
                <a:solidFill>
                  <a:srgbClr val="ED7D3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2378646" y="4945498"/>
            <a:ext cx="74340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—— </a:t>
            </a:r>
            <a:r>
              <a:rPr lang="zh-CN" altLang="en-US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安全启航，快乐成长 </a:t>
            </a:r>
            <a:r>
              <a:rPr lang="en-US" altLang="zh-CN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-</a:t>
            </a:r>
            <a:r>
              <a:rPr lang="zh-CN" altLang="en-US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新学期安全第一课 </a:t>
            </a:r>
            <a:r>
              <a:rPr lang="en-US" altLang="zh-CN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——</a:t>
            </a:r>
            <a:endParaRPr lang="zh-CN" altLang="en-US" sz="2400" b="1" dirty="0">
              <a:solidFill>
                <a:schemeClr val="accent2"/>
              </a:solidFill>
              <a:latin typeface="华文新魏" panose="02010800040101010101" pitchFamily="2" charset="-122"/>
              <a:ea typeface="华文新魏" panose="0201080004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rgbClr val="47B6AE"/>
          </a:fgClr>
          <a:bgClr>
            <a:srgbClr val="B1DDD8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1395253" y="542902"/>
            <a:ext cx="32072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3200" b="1" dirty="0">
                <a:ln>
                  <a:solidFill>
                    <a:schemeClr val="bg1"/>
                  </a:solidFill>
                </a:ln>
                <a:solidFill>
                  <a:srgbClr val="0075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基孔肯雅热防控</a:t>
            </a:r>
            <a:endParaRPr lang="zh-CN" altLang="en-US" sz="3200" b="1" dirty="0">
              <a:ln>
                <a:solidFill>
                  <a:schemeClr val="bg1"/>
                </a:solidFill>
              </a:ln>
              <a:solidFill>
                <a:srgbClr val="0075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8203786" y="1110974"/>
            <a:ext cx="3360785" cy="4931775"/>
            <a:chOff x="8151511" y="1082399"/>
            <a:chExt cx="3360785" cy="4931775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32733" y="3948674"/>
              <a:ext cx="1082601" cy="1016808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1511" y="2062329"/>
              <a:ext cx="2047875" cy="3951845"/>
            </a:xfrm>
            <a:prstGeom prst="rect">
              <a:avLst/>
            </a:prstGeom>
          </p:spPr>
        </p:pic>
        <p:grpSp>
          <p:nvGrpSpPr>
            <p:cNvPr id="16" name="组合 15"/>
            <p:cNvGrpSpPr/>
            <p:nvPr/>
          </p:nvGrpSpPr>
          <p:grpSpPr>
            <a:xfrm>
              <a:off x="9382094" y="1082399"/>
              <a:ext cx="2130202" cy="2035706"/>
              <a:chOff x="7434422" y="542902"/>
              <a:chExt cx="3665798" cy="3482553"/>
            </a:xfrm>
          </p:grpSpPr>
          <p:pic>
            <p:nvPicPr>
              <p:cNvPr id="11" name="图片 10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23645" y="948880"/>
                <a:ext cx="3076575" cy="3076575"/>
              </a:xfrm>
              <a:prstGeom prst="rect">
                <a:avLst/>
              </a:prstGeom>
            </p:spPr>
          </p:pic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34422" y="542902"/>
                <a:ext cx="3362325" cy="3352800"/>
              </a:xfrm>
              <a:prstGeom prst="rect">
                <a:avLst/>
              </a:prstGeom>
            </p:spPr>
          </p:pic>
          <p:pic>
            <p:nvPicPr>
              <p:cNvPr id="15" name="图片 14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81999" y="1486660"/>
                <a:ext cx="2266950" cy="2266950"/>
              </a:xfrm>
              <a:prstGeom prst="rect">
                <a:avLst/>
              </a:prstGeom>
            </p:spPr>
          </p:pic>
        </p:grpSp>
      </p:grpSp>
      <p:grpSp>
        <p:nvGrpSpPr>
          <p:cNvPr id="30" name="组合 29"/>
          <p:cNvGrpSpPr/>
          <p:nvPr/>
        </p:nvGrpSpPr>
        <p:grpSpPr>
          <a:xfrm>
            <a:off x="659921" y="1142109"/>
            <a:ext cx="7586404" cy="5055491"/>
            <a:chOff x="659921" y="1142109"/>
            <a:chExt cx="7586404" cy="5055491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9921" y="1361453"/>
              <a:ext cx="7239000" cy="4836147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7807" y="1361453"/>
              <a:ext cx="4804079" cy="819195"/>
            </a:xfrm>
            <a:prstGeom prst="rect">
              <a:avLst/>
            </a:prstGeom>
          </p:spPr>
        </p:pic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0586" y="1142109"/>
              <a:ext cx="1105739" cy="1038539"/>
            </a:xfrm>
            <a:prstGeom prst="rect">
              <a:avLst/>
            </a:prstGeom>
          </p:spPr>
        </p:pic>
        <p:sp>
          <p:nvSpPr>
            <p:cNvPr id="21" name="文本框 20"/>
            <p:cNvSpPr txBox="1"/>
            <p:nvPr/>
          </p:nvSpPr>
          <p:spPr>
            <a:xfrm>
              <a:off x="862471" y="1446488"/>
              <a:ext cx="4115997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200" b="1" i="0" dirty="0">
                  <a:solidFill>
                    <a:schemeClr val="bg1"/>
                  </a:solidFill>
                  <a:effectLst/>
                  <a:latin typeface="微软雅黑" panose="020B0503020204020204" pitchFamily="34" charset="-122"/>
                </a:rPr>
                <a:t>远离基孔肯雅热，牢记</a:t>
              </a:r>
              <a:r>
                <a:rPr lang="zh-CN" altLang="en-US" sz="2200" b="1" dirty="0">
                  <a:solidFill>
                    <a:schemeClr val="bg1"/>
                  </a:solidFill>
                  <a:latin typeface="微软雅黑" panose="020B0503020204020204" pitchFamily="34" charset="-122"/>
                </a:rPr>
                <a:t>以下要点</a:t>
              </a:r>
              <a:endParaRPr lang="zh-CN" altLang="en-US" sz="2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2" name="文本框 31"/>
          <p:cNvSpPr txBox="1"/>
          <p:nvPr/>
        </p:nvSpPr>
        <p:spPr>
          <a:xfrm>
            <a:off x="714109" y="2140384"/>
            <a:ext cx="7239000" cy="4056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1600" b="1" dirty="0"/>
              <a:t>一、清积水</a:t>
            </a:r>
            <a:r>
              <a:rPr lang="en-US" altLang="zh-CN" sz="1600" b="1" dirty="0"/>
              <a:t>——</a:t>
            </a:r>
            <a:r>
              <a:rPr lang="zh-CN" altLang="en-US" sz="1600" b="1" dirty="0"/>
              <a:t>让蚊子“无家可归”</a:t>
            </a:r>
            <a:endParaRPr lang="zh-CN" altLang="en-US" sz="1600" b="1" dirty="0"/>
          </a:p>
          <a:p>
            <a:pPr marL="342900" indent="-342900" algn="just">
              <a:lnSpc>
                <a:spcPct val="110000"/>
              </a:lnSpc>
              <a:buFont typeface="+mj-ea"/>
              <a:buAutoNum type="circleNumDbPlain"/>
            </a:pPr>
            <a:r>
              <a:rPr lang="zh-CN" altLang="en-US" sz="1600" dirty="0"/>
              <a:t>每周一次“翻盆倒罐”：倒掉花盆托盘、水桶、废旧轮胎、饮料瓶等所有积水；不能倒的容器要加盖或倒扣。</a:t>
            </a:r>
            <a:endParaRPr lang="zh-CN" altLang="en-US" sz="1600" dirty="0"/>
          </a:p>
          <a:p>
            <a:pPr marL="342900" indent="-342900" algn="just">
              <a:lnSpc>
                <a:spcPct val="110000"/>
              </a:lnSpc>
              <a:spcAft>
                <a:spcPts val="1200"/>
              </a:spcAft>
              <a:buFont typeface="+mj-ea"/>
              <a:buAutoNum type="circleNumDbPlain"/>
            </a:pPr>
            <a:r>
              <a:rPr lang="zh-CN" altLang="en-US" sz="1600" dirty="0"/>
              <a:t>垃圾不过夜：食品袋、快餐盒易积水，及时丢入加盖垃圾桶。</a:t>
            </a:r>
            <a:endParaRPr lang="zh-CN" altLang="en-US" sz="1600" dirty="0"/>
          </a:p>
          <a:p>
            <a:pPr algn="just">
              <a:lnSpc>
                <a:spcPct val="110000"/>
              </a:lnSpc>
            </a:pPr>
            <a:r>
              <a:rPr lang="zh-CN" altLang="en-US" sz="1600" b="1" dirty="0"/>
              <a:t>二、灭成蚊</a:t>
            </a:r>
            <a:r>
              <a:rPr lang="en-US" altLang="zh-CN" sz="1600" b="1" dirty="0"/>
              <a:t>——</a:t>
            </a:r>
            <a:r>
              <a:rPr lang="zh-CN" altLang="en-US" sz="1600" b="1" dirty="0"/>
              <a:t>让蚊子“无处遁形”</a:t>
            </a:r>
            <a:endParaRPr lang="zh-CN" altLang="en-US" sz="1600" b="1" dirty="0"/>
          </a:p>
          <a:p>
            <a:pPr marL="342900" indent="-342900" algn="just">
              <a:lnSpc>
                <a:spcPct val="110000"/>
              </a:lnSpc>
              <a:buFont typeface="+mj-ea"/>
              <a:buAutoNum type="circleNumDbPlain"/>
            </a:pPr>
            <a:r>
              <a:rPr lang="zh-CN" altLang="en-US" sz="1600" dirty="0"/>
              <a:t>物理灭蚊：宿舍、教室安装纱门纱窗，睡觉挂蚊帐；使用电蚊拍、灭蚊灯。</a:t>
            </a:r>
            <a:endParaRPr lang="zh-CN" altLang="en-US" sz="1600" dirty="0"/>
          </a:p>
          <a:p>
            <a:pPr marL="342900" indent="-342900" algn="just">
              <a:lnSpc>
                <a:spcPct val="110000"/>
              </a:lnSpc>
              <a:spcAft>
                <a:spcPts val="1200"/>
              </a:spcAft>
              <a:buFont typeface="+mj-ea"/>
              <a:buAutoNum type="circleNumDbPlain"/>
            </a:pPr>
            <a:r>
              <a:rPr lang="zh-CN" altLang="en-US" sz="1600" dirty="0"/>
              <a:t>化学灭蚊：选用含避蚊胺、派卡瑞丁等有效成分的驱蚊剂或电热液体蚊香。</a:t>
            </a:r>
            <a:endParaRPr lang="zh-CN" altLang="en-US" sz="1600" dirty="0"/>
          </a:p>
          <a:p>
            <a:pPr algn="just">
              <a:lnSpc>
                <a:spcPct val="110000"/>
              </a:lnSpc>
            </a:pPr>
            <a:r>
              <a:rPr lang="zh-CN" altLang="en-US" sz="1600" b="1" dirty="0"/>
              <a:t>三、防叮咬</a:t>
            </a:r>
            <a:r>
              <a:rPr lang="en-US" altLang="zh-CN" sz="1600" b="1" dirty="0"/>
              <a:t>——</a:t>
            </a:r>
            <a:r>
              <a:rPr lang="zh-CN" altLang="en-US" sz="1600" b="1" dirty="0"/>
              <a:t>让蚊子“无从下手”</a:t>
            </a:r>
            <a:endParaRPr lang="zh-CN" altLang="en-US" sz="1600" b="1" dirty="0"/>
          </a:p>
          <a:p>
            <a:pPr marL="342900" indent="-342900" algn="just">
              <a:lnSpc>
                <a:spcPct val="110000"/>
              </a:lnSpc>
              <a:buFont typeface="+mj-ea"/>
              <a:buAutoNum type="circleNumDbPlain"/>
            </a:pPr>
            <a:r>
              <a:rPr lang="zh-CN" altLang="en-US" sz="1600" dirty="0"/>
              <a:t>穿：户外活动（尤其清晨、傍晚）穿浅色宽松长袖衣裤，减少裸露皮肤。</a:t>
            </a:r>
            <a:endParaRPr lang="zh-CN" altLang="en-US" sz="1600" dirty="0"/>
          </a:p>
          <a:p>
            <a:pPr marL="342900" indent="-342900" algn="just">
              <a:lnSpc>
                <a:spcPct val="110000"/>
              </a:lnSpc>
              <a:buFont typeface="+mj-ea"/>
              <a:buAutoNum type="circleNumDbPlain"/>
            </a:pPr>
            <a:r>
              <a:rPr lang="zh-CN" altLang="en-US" sz="1600" dirty="0"/>
              <a:t>涂：裸露部位均匀喷涂驱蚊剂（学生选浓度≤</a:t>
            </a:r>
            <a:r>
              <a:rPr lang="en-US" altLang="zh-CN" sz="1600" dirty="0"/>
              <a:t>10%</a:t>
            </a:r>
            <a:r>
              <a:rPr lang="zh-CN" altLang="en-US" sz="1600" dirty="0"/>
              <a:t>），出汗后及时补涂。</a:t>
            </a:r>
            <a:endParaRPr lang="zh-CN" altLang="en-US" sz="1600" dirty="0"/>
          </a:p>
          <a:p>
            <a:pPr marL="342900" indent="-342900" algn="just">
              <a:lnSpc>
                <a:spcPct val="110000"/>
              </a:lnSpc>
              <a:spcAft>
                <a:spcPts val="1200"/>
              </a:spcAft>
              <a:buFont typeface="+mj-ea"/>
              <a:buAutoNum type="circleNumDbPlain"/>
            </a:pPr>
            <a:r>
              <a:rPr lang="zh-CN" altLang="en-US" sz="1600" dirty="0"/>
              <a:t>避：避免在树荫、草丛长时间停留；课间操或体育课结束后尽快回到室内。</a:t>
            </a:r>
            <a:endParaRPr lang="en-US" altLang="zh-CN" sz="1600" dirty="0"/>
          </a:p>
          <a:p>
            <a:pPr algn="just">
              <a:lnSpc>
                <a:spcPct val="110000"/>
              </a:lnSpc>
            </a:pPr>
            <a:r>
              <a:rPr lang="zh-CN" altLang="en-US" sz="1600" dirty="0"/>
              <a:t>⚠️ </a:t>
            </a:r>
            <a:r>
              <a:rPr lang="zh-CN" altLang="en-US" sz="1600" b="1" dirty="0">
                <a:solidFill>
                  <a:srgbClr val="C00000"/>
                </a:solidFill>
              </a:rPr>
              <a:t>温馨提示：</a:t>
            </a:r>
            <a:r>
              <a:rPr lang="zh-CN" altLang="en-US" sz="1600" dirty="0"/>
              <a:t>若出现突发高热、关节剧痛、皮疹等症状，立即佩戴口罩就医，并主动告知旅行史和蚊虫叮咬史。</a:t>
            </a:r>
            <a:endParaRPr lang="zh-CN" altLang="en-US" sz="1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组合 29"/>
          <p:cNvGrpSpPr/>
          <p:nvPr/>
        </p:nvGrpSpPr>
        <p:grpSpPr>
          <a:xfrm>
            <a:off x="285115" y="24807"/>
            <a:ext cx="11790771" cy="6622735"/>
            <a:chOff x="1028" y="690"/>
            <a:chExt cx="17502" cy="9063"/>
          </a:xfrm>
        </p:grpSpPr>
        <p:grpSp>
          <p:nvGrpSpPr>
            <p:cNvPr id="6" name="组合 5"/>
            <p:cNvGrpSpPr/>
            <p:nvPr/>
          </p:nvGrpSpPr>
          <p:grpSpPr>
            <a:xfrm>
              <a:off x="1028" y="1045"/>
              <a:ext cx="17348" cy="8708"/>
              <a:chOff x="916" y="865"/>
              <a:chExt cx="17348" cy="8708"/>
            </a:xfrm>
          </p:grpSpPr>
          <p:sp>
            <p:nvSpPr>
              <p:cNvPr id="4" name="矩形 3"/>
              <p:cNvSpPr/>
              <p:nvPr/>
            </p:nvSpPr>
            <p:spPr>
              <a:xfrm>
                <a:off x="916" y="865"/>
                <a:ext cx="17349" cy="8709"/>
              </a:xfrm>
              <a:prstGeom prst="rect">
                <a:avLst/>
              </a:prstGeom>
              <a:solidFill>
                <a:srgbClr val="47B6A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" name="矩形 4"/>
              <p:cNvSpPr/>
              <p:nvPr/>
            </p:nvSpPr>
            <p:spPr>
              <a:xfrm>
                <a:off x="1298" y="1273"/>
                <a:ext cx="16585" cy="78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pic>
          <p:nvPicPr>
            <p:cNvPr id="22" name="图片 21" descr="51miz-E236610-0FF899A6(1)"/>
            <p:cNvPicPr>
              <a:picLocks noChangeAspect="1"/>
            </p:cNvPicPr>
            <p:nvPr/>
          </p:nvPicPr>
          <p:blipFill>
            <a:blip r:embed="rId1" cstate="screen"/>
            <a:stretch>
              <a:fillRect/>
            </a:stretch>
          </p:blipFill>
          <p:spPr>
            <a:xfrm>
              <a:off x="17089" y="690"/>
              <a:ext cx="1441" cy="1672"/>
            </a:xfrm>
            <a:prstGeom prst="rect">
              <a:avLst/>
            </a:prstGeom>
          </p:spPr>
        </p:pic>
        <p:pic>
          <p:nvPicPr>
            <p:cNvPr id="24" name="图片 23" descr="51miz-E1179119-0D5CAD3C"/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1284" y="1220"/>
              <a:ext cx="1515" cy="1152"/>
            </a:xfrm>
            <a:prstGeom prst="rect">
              <a:avLst/>
            </a:prstGeom>
          </p:spPr>
        </p:pic>
        <p:pic>
          <p:nvPicPr>
            <p:cNvPr id="25" name="图片 24" descr="51miz-E891594-4D4685AA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1632" y="7237"/>
              <a:ext cx="2612" cy="2343"/>
            </a:xfrm>
            <a:prstGeom prst="rect">
              <a:avLst/>
            </a:prstGeom>
          </p:spPr>
        </p:pic>
      </p:grpSp>
      <p:grpSp>
        <p:nvGrpSpPr>
          <p:cNvPr id="20" name="组合 19"/>
          <p:cNvGrpSpPr/>
          <p:nvPr/>
        </p:nvGrpSpPr>
        <p:grpSpPr>
          <a:xfrm>
            <a:off x="3400749" y="5035818"/>
            <a:ext cx="4463248" cy="531721"/>
            <a:chOff x="6074" y="6201"/>
            <a:chExt cx="5944" cy="578"/>
          </a:xfrm>
        </p:grpSpPr>
        <p:sp>
          <p:nvSpPr>
            <p:cNvPr id="34" name="矩形: 圆角 33"/>
            <p:cNvSpPr/>
            <p:nvPr/>
          </p:nvSpPr>
          <p:spPr>
            <a:xfrm>
              <a:off x="6074" y="6201"/>
              <a:ext cx="2746" cy="578"/>
            </a:xfrm>
            <a:prstGeom prst="roundRect">
              <a:avLst>
                <a:gd name="adj" fmla="val 31060"/>
              </a:avLst>
            </a:prstGeom>
            <a:solidFill>
              <a:srgbClr val="00758A"/>
            </a:solidFill>
            <a:ln w="28575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5143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+mn-ea"/>
                  <a:sym typeface="+mn-lt"/>
                </a:rPr>
                <a:t>学途文苑</a:t>
              </a:r>
              <a:endPara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9" name="矩形: 圆角 33"/>
            <p:cNvSpPr/>
            <p:nvPr/>
          </p:nvSpPr>
          <p:spPr>
            <a:xfrm>
              <a:off x="9514" y="6201"/>
              <a:ext cx="2504" cy="578"/>
            </a:xfrm>
            <a:prstGeom prst="roundRect">
              <a:avLst>
                <a:gd name="adj" fmla="val 28154"/>
              </a:avLst>
            </a:prstGeom>
            <a:solidFill>
              <a:srgbClr val="00758A"/>
            </a:solidFill>
            <a:ln w="28575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5143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rPr>
                <a:t>2025.9.1</a:t>
              </a:r>
              <a:endPara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1042415" y="2116611"/>
            <a:ext cx="10062696" cy="2475094"/>
            <a:chOff x="1042415" y="2116611"/>
            <a:chExt cx="10062696" cy="2475094"/>
          </a:xfrm>
        </p:grpSpPr>
        <p:sp>
          <p:nvSpPr>
            <p:cNvPr id="3" name="文本框 2"/>
            <p:cNvSpPr txBox="1"/>
            <p:nvPr>
              <p:custDataLst>
                <p:tags r:id="rId4"/>
              </p:custDataLst>
            </p:nvPr>
          </p:nvSpPr>
          <p:spPr>
            <a:xfrm>
              <a:off x="1042415" y="2116611"/>
              <a:ext cx="10062696" cy="2450351"/>
            </a:xfrm>
            <a:prstGeom prst="rect">
              <a:avLst/>
            </a:prstGeom>
            <a:noFill/>
            <a:effectLst>
              <a:outerShdw blurRad="25400" dist="12700" dir="2700000" algn="tl" rotWithShape="0">
                <a:prstClr val="black">
                  <a:alpha val="100000"/>
                </a:prstClr>
              </a:outerShdw>
            </a:effectLst>
          </p:spPr>
          <p:txBody>
            <a:bodyPr wrap="square" rtlCol="0" anchor="t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altLang="zh-CN" sz="7200" dirty="0">
                  <a:ln w="762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江西拙楷" panose="02010600040101010101" pitchFamily="2" charset="-122"/>
                  <a:ea typeface="江西拙楷" panose="02010600040101010101" pitchFamily="2" charset="-122"/>
                  <a:sym typeface="+mn-ea"/>
                </a:rPr>
                <a:t>2025</a:t>
              </a:r>
              <a:r>
                <a:rPr lang="zh-CN" altLang="en-US" sz="7200" dirty="0">
                  <a:ln w="762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江西拙楷" panose="02010600040101010101" pitchFamily="2" charset="-122"/>
                  <a:ea typeface="江西拙楷" panose="02010600040101010101" pitchFamily="2" charset="-122"/>
                  <a:sym typeface="+mn-ea"/>
                </a:rPr>
                <a:t>年秋季开学</a:t>
              </a:r>
              <a:endParaRPr lang="zh-CN" altLang="en-US" sz="7200" dirty="0">
                <a:ln w="76200">
                  <a:solidFill>
                    <a:schemeClr val="bg1"/>
                  </a:solidFill>
                </a:ln>
                <a:solidFill>
                  <a:schemeClr val="bg1"/>
                </a:solidFill>
                <a:latin typeface="江西拙楷" panose="02010600040101010101" pitchFamily="2" charset="-122"/>
                <a:ea typeface="江西拙楷" panose="02010600040101010101" pitchFamily="2" charset="-122"/>
                <a:sym typeface="+mn-ea"/>
              </a:endParaRPr>
            </a:p>
            <a:p>
              <a:pPr algn="ctr">
                <a:lnSpc>
                  <a:spcPct val="110000"/>
                </a:lnSpc>
              </a:pPr>
              <a:r>
                <a:rPr lang="zh-CN" altLang="en-US" sz="7200" dirty="0">
                  <a:ln w="762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江西拙楷" panose="02010600040101010101" pitchFamily="2" charset="-122"/>
                  <a:ea typeface="江西拙楷" panose="02010600040101010101" pitchFamily="2" charset="-122"/>
                  <a:sym typeface="+mn-ea"/>
                </a:rPr>
                <a:t>“安全第一课”主题班会</a:t>
              </a:r>
              <a:endParaRPr lang="zh-CN" altLang="en-US" sz="7200" dirty="0">
                <a:ln w="76200">
                  <a:solidFill>
                    <a:schemeClr val="bg1"/>
                  </a:solidFill>
                </a:ln>
                <a:solidFill>
                  <a:schemeClr val="bg1"/>
                </a:solidFill>
                <a:latin typeface="江西拙楷" panose="02010600040101010101" pitchFamily="2" charset="-122"/>
                <a:ea typeface="江西拙楷" panose="02010600040101010101" pitchFamily="2" charset="-122"/>
                <a:sym typeface="+mn-ea"/>
              </a:endParaRPr>
            </a:p>
          </p:txBody>
        </p:sp>
        <p:sp>
          <p:nvSpPr>
            <p:cNvPr id="10" name="文本框 9"/>
            <p:cNvSpPr txBox="1"/>
            <p:nvPr>
              <p:custDataLst>
                <p:tags r:id="rId5"/>
              </p:custDataLst>
            </p:nvPr>
          </p:nvSpPr>
          <p:spPr>
            <a:xfrm>
              <a:off x="1271127" y="2141354"/>
              <a:ext cx="9605271" cy="245035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altLang="zh-CN" sz="7200" dirty="0">
                  <a:solidFill>
                    <a:schemeClr val="accent2">
                      <a:lumMod val="75000"/>
                    </a:schemeClr>
                  </a:solidFill>
                  <a:latin typeface="江西拙楷" panose="02010600040101010101" pitchFamily="2" charset="-122"/>
                  <a:ea typeface="江西拙楷" panose="02010600040101010101" pitchFamily="2" charset="-122"/>
                  <a:sym typeface="+mn-ea"/>
                </a:rPr>
                <a:t>2025</a:t>
              </a:r>
              <a:r>
                <a:rPr lang="zh-CN" altLang="en-US" sz="7200" dirty="0">
                  <a:solidFill>
                    <a:schemeClr val="accent2">
                      <a:lumMod val="75000"/>
                    </a:schemeClr>
                  </a:solidFill>
                  <a:latin typeface="江西拙楷" panose="02010600040101010101" pitchFamily="2" charset="-122"/>
                  <a:ea typeface="江西拙楷" panose="02010600040101010101" pitchFamily="2" charset="-122"/>
                  <a:sym typeface="+mn-ea"/>
                </a:rPr>
                <a:t>年秋季开学</a:t>
              </a:r>
              <a:endParaRPr lang="en-US" altLang="zh-CN" sz="7200" dirty="0">
                <a:solidFill>
                  <a:schemeClr val="accent2">
                    <a:lumMod val="75000"/>
                  </a:schemeClr>
                </a:solidFill>
                <a:latin typeface="江西拙楷" panose="02010600040101010101" pitchFamily="2" charset="-122"/>
                <a:ea typeface="江西拙楷" panose="02010600040101010101" pitchFamily="2" charset="-122"/>
                <a:sym typeface="+mn-ea"/>
              </a:endParaRPr>
            </a:p>
            <a:p>
              <a:pPr algn="ctr">
                <a:lnSpc>
                  <a:spcPct val="110000"/>
                </a:lnSpc>
              </a:pPr>
              <a:r>
                <a:rPr lang="zh-CN" altLang="en-US" sz="7200" dirty="0">
                  <a:solidFill>
                    <a:schemeClr val="accent2">
                      <a:lumMod val="75000"/>
                    </a:schemeClr>
                  </a:solidFill>
                  <a:latin typeface="江西拙楷" panose="02010600040101010101" pitchFamily="2" charset="-122"/>
                  <a:ea typeface="江西拙楷" panose="02010600040101010101" pitchFamily="2" charset="-122"/>
                  <a:sym typeface="+mn-ea"/>
                </a:rPr>
                <a:t>“安全第一课”主题班会</a:t>
              </a:r>
              <a:endParaRPr lang="zh-CN" altLang="en-US" sz="7200" dirty="0">
                <a:solidFill>
                  <a:schemeClr val="accent2">
                    <a:lumMod val="75000"/>
                  </a:schemeClr>
                </a:solidFill>
                <a:latin typeface="江西拙楷" panose="02010600040101010101" pitchFamily="2" charset="-122"/>
                <a:ea typeface="江西拙楷" panose="02010600040101010101" pitchFamily="2" charset="-122"/>
                <a:sym typeface="+mn-ea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2452192" y="886476"/>
            <a:ext cx="7094743" cy="478075"/>
            <a:chOff x="7612" y="7299"/>
            <a:chExt cx="11911" cy="606"/>
          </a:xfrm>
        </p:grpSpPr>
        <p:sp>
          <p:nvSpPr>
            <p:cNvPr id="26" name="圆角矩形 17"/>
            <p:cNvSpPr/>
            <p:nvPr/>
          </p:nvSpPr>
          <p:spPr>
            <a:xfrm>
              <a:off x="7612" y="7320"/>
              <a:ext cx="11911" cy="585"/>
            </a:xfrm>
            <a:prstGeom prst="roundRect">
              <a:avLst/>
            </a:prstGeom>
            <a:solidFill>
              <a:srgbClr val="00758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7971" y="7299"/>
              <a:ext cx="10934" cy="58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dist"/>
              <a:r>
                <a:rPr lang="zh-CN" altLang="en-US" sz="2400" b="1" dirty="0">
                  <a:solidFill>
                    <a:schemeClr val="bg1"/>
                  </a:solidFill>
                  <a:latin typeface="+mn-ea"/>
                  <a:sym typeface="+mn-ea"/>
                </a:rPr>
                <a:t>安全启航，快乐成长 </a:t>
              </a:r>
              <a:r>
                <a:rPr lang="en-US" altLang="zh-CN" sz="2400" b="1" dirty="0">
                  <a:solidFill>
                    <a:schemeClr val="bg1"/>
                  </a:solidFill>
                  <a:latin typeface="+mn-ea"/>
                  <a:sym typeface="+mn-ea"/>
                </a:rPr>
                <a:t>—— </a:t>
              </a:r>
              <a:r>
                <a:rPr lang="zh-CN" altLang="en-US" sz="2400" b="1" dirty="0">
                  <a:solidFill>
                    <a:schemeClr val="bg1"/>
                  </a:solidFill>
                  <a:latin typeface="+mn-ea"/>
                  <a:sym typeface="+mn-ea"/>
                </a:rPr>
                <a:t>新学期安全第一课</a:t>
              </a:r>
              <a:endParaRPr lang="zh-CN" altLang="en-US" sz="2400" b="1" dirty="0">
                <a:solidFill>
                  <a:schemeClr val="bg1"/>
                </a:solidFill>
                <a:latin typeface="+mn-ea"/>
                <a:sym typeface="+mn-ea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9333627" y="4497452"/>
            <a:ext cx="2443787" cy="1720649"/>
            <a:chOff x="9046185" y="3935858"/>
            <a:chExt cx="2818598" cy="2087225"/>
          </a:xfrm>
        </p:grpSpPr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46185" y="3935858"/>
              <a:ext cx="2818598" cy="2087225"/>
            </a:xfrm>
            <a:prstGeom prst="rect">
              <a:avLst/>
            </a:prstGeom>
          </p:spPr>
        </p:pic>
        <p:sp>
          <p:nvSpPr>
            <p:cNvPr id="39" name="文本框 38"/>
            <p:cNvSpPr txBox="1"/>
            <p:nvPr/>
          </p:nvSpPr>
          <p:spPr>
            <a:xfrm rot="657731">
              <a:off x="9367539" y="4715716"/>
              <a:ext cx="2335497" cy="560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2400" b="1" dirty="0">
                  <a:solidFill>
                    <a:schemeClr val="bg1"/>
                  </a:solidFill>
                </a:rPr>
                <a:t>安全教育主题</a:t>
              </a:r>
              <a:endParaRPr lang="zh-CN" altLang="en-US" sz="24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38" name="图片 3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67070" y="4981420"/>
            <a:ext cx="1962002" cy="18366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rgbClr val="47B6AE"/>
          </a:fgClr>
          <a:bgClr>
            <a:srgbClr val="B1DDD8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785110" y="1809115"/>
            <a:ext cx="6621145" cy="2648585"/>
            <a:chOff x="4446" y="1620"/>
            <a:chExt cx="10427" cy="4171"/>
          </a:xfrm>
        </p:grpSpPr>
        <p:sp>
          <p:nvSpPr>
            <p:cNvPr id="4" name="文本框 3"/>
            <p:cNvSpPr txBox="1"/>
            <p:nvPr/>
          </p:nvSpPr>
          <p:spPr>
            <a:xfrm>
              <a:off x="4446" y="2860"/>
              <a:ext cx="10427" cy="293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lvl="0" algn="dist">
                <a:buClrTx/>
                <a:buSzTx/>
                <a:buFontTx/>
              </a:pPr>
              <a:r>
                <a:rPr lang="zh-CN" altLang="en-US" sz="11500" b="1" dirty="0">
                  <a:ln>
                    <a:solidFill>
                      <a:schemeClr val="bg1"/>
                    </a:solidFill>
                  </a:ln>
                  <a:solidFill>
                    <a:srgbClr val="00758A"/>
                  </a:solidFill>
                  <a:effectLst>
                    <a:outerShdw blurRad="50800" dist="38100" dir="2700000" algn="tl" rotWithShape="0">
                      <a:schemeClr val="bg1">
                        <a:lumMod val="75000"/>
                        <a:alpha val="40000"/>
                      </a:schemeClr>
                    </a:outerShdw>
                  </a:effectLst>
                  <a:cs typeface="+mn-ea"/>
                  <a:sym typeface="+mn-lt"/>
                </a:rPr>
                <a:t>预防溺水</a:t>
              </a:r>
              <a:endParaRPr lang="zh-CN" altLang="en-US" sz="11500" b="1" dirty="0">
                <a:ln>
                  <a:solidFill>
                    <a:schemeClr val="bg1"/>
                  </a:solidFill>
                </a:ln>
                <a:solidFill>
                  <a:srgbClr val="00758A"/>
                </a:solidFill>
                <a:effectLst>
                  <a:outerShdw blurRad="50800" dist="381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cs typeface="+mn-ea"/>
                <a:sym typeface="+mn-lt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6629" y="1620"/>
              <a:ext cx="6061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dirty="0">
                  <a:solidFill>
                    <a:srgbClr val="ED7D31"/>
                  </a:solidFill>
                  <a:cs typeface="+mn-ea"/>
                  <a:sym typeface="+mn-lt"/>
                </a:rPr>
                <a:t>PART.01</a:t>
              </a:r>
              <a:endParaRPr lang="en-US" altLang="zh-CN" sz="4000" dirty="0">
                <a:solidFill>
                  <a:srgbClr val="ED7D3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2378646" y="4945498"/>
            <a:ext cx="74340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—— </a:t>
            </a:r>
            <a:r>
              <a:rPr lang="zh-CN" altLang="en-US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安全启航，快乐成长 </a:t>
            </a:r>
            <a:r>
              <a:rPr lang="en-US" altLang="zh-CN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-</a:t>
            </a:r>
            <a:r>
              <a:rPr lang="zh-CN" altLang="en-US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新学期安全第一课 </a:t>
            </a:r>
            <a:r>
              <a:rPr lang="en-US" altLang="zh-CN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——</a:t>
            </a:r>
            <a:endParaRPr lang="zh-CN" altLang="en-US" sz="2400" b="1" dirty="0">
              <a:solidFill>
                <a:schemeClr val="accent2"/>
              </a:solidFill>
              <a:latin typeface="华文新魏" panose="02010800040101010101" pitchFamily="2" charset="-122"/>
              <a:ea typeface="华文新魏" panose="0201080004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rgbClr val="47B6AE"/>
          </a:fgClr>
          <a:bgClr>
            <a:srgbClr val="B1DDD8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281327" y="1916671"/>
            <a:ext cx="3998265" cy="399826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76968" y="2380589"/>
            <a:ext cx="6671632" cy="3353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  <a:sym typeface="Arial" panose="020B0604020202020204" pitchFamily="34" charset="0"/>
              </a:rPr>
              <a:t>不准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  <a:sym typeface="Arial" panose="020B0604020202020204" pitchFamily="34" charset="0"/>
              </a:rPr>
              <a:t>私自下水游泳；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  <a:sym typeface="Arial" panose="020B0604020202020204" pitchFamily="34" charset="0"/>
              </a:rPr>
              <a:t>不准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  <a:sym typeface="Arial" panose="020B0604020202020204" pitchFamily="34" charset="0"/>
              </a:rPr>
              <a:t>擅自与他人结伴游泳；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  <a:sym typeface="Arial" panose="020B0604020202020204" pitchFamily="34" charset="0"/>
              </a:rPr>
              <a:t>不准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  <a:sym typeface="Arial" panose="020B0604020202020204" pitchFamily="34" charset="0"/>
              </a:rPr>
              <a:t>在无家长或老师带队的情况下游泳；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  <a:sym typeface="Arial" panose="020B0604020202020204" pitchFamily="34" charset="0"/>
              </a:rPr>
              <a:t>不准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  <a:sym typeface="Arial" panose="020B0604020202020204" pitchFamily="34" charset="0"/>
              </a:rPr>
              <a:t>到不熟悉的水域游泳；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  <a:sym typeface="Arial" panose="020B0604020202020204" pitchFamily="34" charset="0"/>
              </a:rPr>
              <a:t>不准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  <a:sym typeface="Arial" panose="020B0604020202020204" pitchFamily="34" charset="0"/>
              </a:rPr>
              <a:t>到无安全设施、无救护人员的水域游泳；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  <a:sym typeface="Arial" panose="020B0604020202020204" pitchFamily="34" charset="0"/>
              </a:rPr>
              <a:t>不准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  <a:sym typeface="Arial" panose="020B0604020202020204" pitchFamily="34" charset="0"/>
              </a:rPr>
              <a:t>不会水性的学生擅自下水施救。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  <a:sym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06385" y="1254117"/>
            <a:ext cx="3447032" cy="662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  <a:sym typeface="Arial" panose="020B0604020202020204" pitchFamily="34" charset="0"/>
              </a:rPr>
              <a:t>牢记“六不”原则</a:t>
            </a:r>
            <a:endParaRPr lang="zh-CN" altLang="en-US" sz="28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  <a:sym typeface="Arial" panose="020B0604020202020204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923" y="2525392"/>
            <a:ext cx="435324" cy="42334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923" y="3626552"/>
            <a:ext cx="435324" cy="42334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923" y="4177132"/>
            <a:ext cx="435324" cy="42334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923" y="4727712"/>
            <a:ext cx="435324" cy="42334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923" y="3075972"/>
            <a:ext cx="435324" cy="42334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923" y="5278294"/>
            <a:ext cx="435324" cy="42334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962" y="1449092"/>
            <a:ext cx="911445" cy="931497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1420653" y="572769"/>
            <a:ext cx="233854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3200" b="1" dirty="0">
                <a:ln>
                  <a:solidFill>
                    <a:schemeClr val="bg1"/>
                  </a:solidFill>
                </a:ln>
                <a:solidFill>
                  <a:srgbClr val="0075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预防溺水</a:t>
            </a:r>
            <a:endParaRPr lang="zh-CN" altLang="en-US" sz="3200" b="1" dirty="0">
              <a:ln>
                <a:solidFill>
                  <a:schemeClr val="bg1"/>
                </a:solidFill>
              </a:ln>
              <a:solidFill>
                <a:srgbClr val="0075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968" y="2013245"/>
            <a:ext cx="3198994" cy="15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rgbClr val="47B6AE"/>
          </a:fgClr>
          <a:bgClr>
            <a:srgbClr val="B1DDD8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/>
        </p:nvGrpSpPr>
        <p:grpSpPr>
          <a:xfrm>
            <a:off x="638280" y="2607305"/>
            <a:ext cx="7576080" cy="2937984"/>
            <a:chOff x="638280" y="2607305"/>
            <a:chExt cx="7273820" cy="2937984"/>
          </a:xfrm>
        </p:grpSpPr>
        <p:sp>
          <p:nvSpPr>
            <p:cNvPr id="2" name="文本框 1"/>
            <p:cNvSpPr txBox="1"/>
            <p:nvPr/>
          </p:nvSpPr>
          <p:spPr>
            <a:xfrm>
              <a:off x="1210523" y="2607305"/>
              <a:ext cx="6701577" cy="29379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zh-CN" altLang="en-US" sz="24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  <a:sym typeface="Arial" panose="020B0604020202020204" pitchFamily="34" charset="0"/>
                </a:rPr>
                <a:t>不要</a:t>
              </a:r>
              <a:r>
                <a: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  <a:sym typeface="Arial" panose="020B0604020202020204" pitchFamily="34" charset="0"/>
                </a:rPr>
                <a:t>在没有家长陪同下私自下水游泳；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  <a:sym typeface="Arial" panose="020B0604020202020204" pitchFamily="34" charset="0"/>
              </a:endParaRPr>
            </a:p>
            <a:p>
              <a:pPr>
                <a:lnSpc>
                  <a:spcPct val="200000"/>
                </a:lnSpc>
              </a:pPr>
              <a:r>
                <a:rPr lang="zh-CN" altLang="en-US" sz="24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  <a:sym typeface="Arial" panose="020B0604020202020204" pitchFamily="34" charset="0"/>
                </a:rPr>
                <a:t>不要</a:t>
              </a:r>
              <a:r>
                <a: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  <a:sym typeface="Arial" panose="020B0604020202020204" pitchFamily="34" charset="0"/>
                </a:rPr>
                <a:t>在未设置警示标识的水域游泳；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  <a:sym typeface="Arial" panose="020B0604020202020204" pitchFamily="34" charset="0"/>
              </a:endParaRPr>
            </a:p>
            <a:p>
              <a:pPr>
                <a:lnSpc>
                  <a:spcPct val="200000"/>
                </a:lnSpc>
              </a:pPr>
              <a:r>
                <a:rPr lang="zh-CN" altLang="en-US" sz="24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  <a:sym typeface="Arial" panose="020B0604020202020204" pitchFamily="34" charset="0"/>
                </a:rPr>
                <a:t>不要</a:t>
              </a:r>
              <a:r>
                <a: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  <a:sym typeface="Arial" panose="020B0604020202020204" pitchFamily="34" charset="0"/>
                </a:rPr>
                <a:t>在没有安全保障的地方和野外的水源地游泳；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  <a:sym typeface="Arial" panose="020B0604020202020204" pitchFamily="34" charset="0"/>
              </a:endParaRPr>
            </a:p>
            <a:p>
              <a:pPr>
                <a:lnSpc>
                  <a:spcPct val="200000"/>
                </a:lnSpc>
              </a:pPr>
              <a:r>
                <a:rPr lang="zh-CN" altLang="en-US" sz="24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  <a:sym typeface="Arial" panose="020B0604020202020204" pitchFamily="34" charset="0"/>
                </a:rPr>
                <a:t>不要</a:t>
              </a:r>
              <a:r>
                <a: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  <a:sym typeface="Arial" panose="020B0604020202020204" pitchFamily="34" charset="0"/>
                </a:rPr>
                <a:t>在上下学的途中和度假期在水源周边戏水。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  <a:sym typeface="Arial" panose="020B0604020202020204" pitchFamily="34" charset="0"/>
              </a:endParaRPr>
            </a:p>
          </p:txBody>
        </p:sp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638280" y="2921130"/>
              <a:ext cx="435324" cy="423343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638280" y="4381938"/>
              <a:ext cx="435324" cy="423343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638280" y="3651534"/>
              <a:ext cx="435324" cy="423343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638280" y="5112343"/>
              <a:ext cx="435324" cy="423343"/>
            </a:xfrm>
            <a:prstGeom prst="rect">
              <a:avLst/>
            </a:prstGeom>
          </p:spPr>
        </p:pic>
      </p:grp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45"/>
          <a:stretch>
            <a:fillRect/>
          </a:stretch>
        </p:blipFill>
        <p:spPr>
          <a:xfrm>
            <a:off x="7519107" y="1157544"/>
            <a:ext cx="4223280" cy="4834634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1420653" y="572769"/>
            <a:ext cx="233854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3200" b="1" dirty="0">
                <a:ln>
                  <a:solidFill>
                    <a:schemeClr val="bg1"/>
                  </a:solidFill>
                </a:ln>
                <a:solidFill>
                  <a:srgbClr val="0075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预防溺水</a:t>
            </a:r>
            <a:endParaRPr lang="zh-CN" altLang="en-US" sz="3200" b="1" dirty="0">
              <a:ln>
                <a:solidFill>
                  <a:schemeClr val="bg1"/>
                </a:solidFill>
              </a:ln>
              <a:solidFill>
                <a:srgbClr val="0075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95238" y="1667579"/>
            <a:ext cx="3447032" cy="662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  <a:sym typeface="Arial" panose="020B0604020202020204" pitchFamily="34" charset="0"/>
              </a:rPr>
              <a:t>防溺水“四不要”</a:t>
            </a:r>
            <a:endParaRPr lang="zh-CN" altLang="en-US" sz="28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  <a:sym typeface="Arial" panose="020B0604020202020204" pitchFamily="3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815" y="1862554"/>
            <a:ext cx="911445" cy="9314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821" y="2426707"/>
            <a:ext cx="3198994" cy="15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本框 6"/>
          <p:cNvSpPr txBox="1"/>
          <p:nvPr/>
        </p:nvSpPr>
        <p:spPr>
          <a:xfrm>
            <a:off x="8214360" y="865156"/>
            <a:ext cx="32969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i="0" dirty="0">
                <a:solidFill>
                  <a:srgbClr val="C00000"/>
                </a:solidFill>
                <a:effectLst/>
                <a:latin typeface="微软雅黑" panose="020B0503020204020204" pitchFamily="34" charset="-122"/>
              </a:rPr>
              <a:t>安全游泳 远离隐患</a:t>
            </a:r>
            <a:endParaRPr lang="zh-CN" altLang="en-US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rgbClr val="47B6AE"/>
          </a:fgClr>
          <a:bgClr>
            <a:srgbClr val="B1DDD8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785110" y="1809115"/>
            <a:ext cx="6621145" cy="2648585"/>
            <a:chOff x="4446" y="1620"/>
            <a:chExt cx="10427" cy="4171"/>
          </a:xfrm>
        </p:grpSpPr>
        <p:sp>
          <p:nvSpPr>
            <p:cNvPr id="4" name="文本框 3"/>
            <p:cNvSpPr txBox="1"/>
            <p:nvPr/>
          </p:nvSpPr>
          <p:spPr>
            <a:xfrm>
              <a:off x="4446" y="2860"/>
              <a:ext cx="10427" cy="293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lvl="0" algn="dist">
                <a:buClrTx/>
                <a:buSzTx/>
                <a:buFontTx/>
              </a:pPr>
              <a:r>
                <a:rPr lang="zh-CN" altLang="en-US" sz="11500" b="1" dirty="0">
                  <a:ln>
                    <a:solidFill>
                      <a:schemeClr val="bg1"/>
                    </a:solidFill>
                  </a:ln>
                  <a:solidFill>
                    <a:srgbClr val="00758A"/>
                  </a:solidFill>
                  <a:effectLst>
                    <a:outerShdw blurRad="50800" dist="38100" dir="2700000" algn="tl" rotWithShape="0">
                      <a:schemeClr val="bg1">
                        <a:lumMod val="75000"/>
                        <a:alpha val="40000"/>
                      </a:schemeClr>
                    </a:outerShdw>
                  </a:effectLst>
                  <a:cs typeface="+mn-ea"/>
                  <a:sym typeface="+mn-lt"/>
                </a:rPr>
                <a:t>交通安全</a:t>
              </a:r>
              <a:endParaRPr lang="zh-CN" altLang="en-US" sz="11500" b="1" dirty="0">
                <a:ln>
                  <a:solidFill>
                    <a:schemeClr val="bg1"/>
                  </a:solidFill>
                </a:ln>
                <a:solidFill>
                  <a:srgbClr val="00758A"/>
                </a:solidFill>
                <a:effectLst>
                  <a:outerShdw blurRad="50800" dist="381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cs typeface="+mn-ea"/>
                <a:sym typeface="+mn-lt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6629" y="1620"/>
              <a:ext cx="6061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dirty="0">
                  <a:solidFill>
                    <a:srgbClr val="ED7D31"/>
                  </a:solidFill>
                  <a:cs typeface="+mn-ea"/>
                  <a:sym typeface="+mn-lt"/>
                </a:rPr>
                <a:t>PART.02</a:t>
              </a:r>
              <a:endParaRPr lang="en-US" altLang="zh-CN" sz="4000" dirty="0">
                <a:solidFill>
                  <a:srgbClr val="ED7D3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2378646" y="4945498"/>
            <a:ext cx="74340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—— </a:t>
            </a:r>
            <a:r>
              <a:rPr lang="zh-CN" altLang="en-US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安全启航，快乐成长 </a:t>
            </a:r>
            <a:r>
              <a:rPr lang="en-US" altLang="zh-CN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-</a:t>
            </a:r>
            <a:r>
              <a:rPr lang="zh-CN" altLang="en-US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新学期安全第一课 </a:t>
            </a:r>
            <a:r>
              <a:rPr lang="en-US" altLang="zh-CN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——</a:t>
            </a:r>
            <a:endParaRPr lang="zh-CN" altLang="en-US" sz="2400" b="1" dirty="0">
              <a:solidFill>
                <a:schemeClr val="accent2"/>
              </a:solidFill>
              <a:latin typeface="华文新魏" panose="02010800040101010101" pitchFamily="2" charset="-122"/>
              <a:ea typeface="华文新魏" panose="0201080004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rgbClr val="47B6AE"/>
          </a:fgClr>
          <a:bgClr>
            <a:srgbClr val="B1DDD8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文本框 35"/>
          <p:cNvSpPr txBox="1"/>
          <p:nvPr/>
        </p:nvSpPr>
        <p:spPr>
          <a:xfrm>
            <a:off x="1420653" y="572769"/>
            <a:ext cx="233854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3200" b="1" dirty="0">
                <a:ln>
                  <a:solidFill>
                    <a:schemeClr val="bg1"/>
                  </a:solidFill>
                </a:ln>
                <a:solidFill>
                  <a:srgbClr val="0075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交通安全</a:t>
            </a:r>
            <a:endParaRPr lang="zh-CN" altLang="en-US" sz="3200" b="1" dirty="0">
              <a:ln>
                <a:solidFill>
                  <a:schemeClr val="bg1"/>
                </a:solidFill>
              </a:ln>
              <a:solidFill>
                <a:srgbClr val="0075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14" y="4102110"/>
            <a:ext cx="777839" cy="2029145"/>
          </a:xfrm>
          <a:prstGeom prst="rect">
            <a:avLst/>
          </a:prstGeom>
        </p:spPr>
      </p:pic>
      <p:cxnSp>
        <p:nvCxnSpPr>
          <p:cNvPr id="38" name="直接连接符 37"/>
          <p:cNvCxnSpPr/>
          <p:nvPr/>
        </p:nvCxnSpPr>
        <p:spPr>
          <a:xfrm>
            <a:off x="642814" y="6131255"/>
            <a:ext cx="754106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图片 4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244" y="2397454"/>
            <a:ext cx="2726542" cy="3733800"/>
          </a:xfrm>
          <a:prstGeom prst="rect">
            <a:avLst/>
          </a:prstGeom>
        </p:spPr>
      </p:pic>
      <p:grpSp>
        <p:nvGrpSpPr>
          <p:cNvPr id="56" name="组合 55"/>
          <p:cNvGrpSpPr/>
          <p:nvPr/>
        </p:nvGrpSpPr>
        <p:grpSpPr>
          <a:xfrm>
            <a:off x="8383785" y="862556"/>
            <a:ext cx="3299460" cy="1001846"/>
            <a:chOff x="8383785" y="862556"/>
            <a:chExt cx="3299460" cy="1001846"/>
          </a:xfrm>
        </p:grpSpPr>
        <p:pic>
          <p:nvPicPr>
            <p:cNvPr id="49" name="图片 4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3785" y="1152234"/>
              <a:ext cx="3299460" cy="712168"/>
            </a:xfrm>
            <a:prstGeom prst="rect">
              <a:avLst/>
            </a:prstGeom>
          </p:spPr>
        </p:pic>
        <p:pic>
          <p:nvPicPr>
            <p:cNvPr id="51" name="图片 5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14972" y="1223158"/>
              <a:ext cx="3085977" cy="577178"/>
            </a:xfrm>
            <a:prstGeom prst="rect">
              <a:avLst/>
            </a:prstGeom>
          </p:spPr>
        </p:pic>
        <p:pic>
          <p:nvPicPr>
            <p:cNvPr id="53" name="图片 5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1210" y="1370205"/>
              <a:ext cx="395288" cy="276225"/>
            </a:xfrm>
            <a:prstGeom prst="rect">
              <a:avLst/>
            </a:prstGeom>
          </p:spPr>
        </p:pic>
        <p:pic>
          <p:nvPicPr>
            <p:cNvPr id="55" name="图片 54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39"/>
            <a:stretch>
              <a:fillRect/>
            </a:stretch>
          </p:blipFill>
          <p:spPr>
            <a:xfrm>
              <a:off x="8383785" y="862556"/>
              <a:ext cx="376238" cy="1001846"/>
            </a:xfrm>
            <a:prstGeom prst="rect">
              <a:avLst/>
            </a:prstGeom>
          </p:spPr>
        </p:pic>
      </p:grpSp>
      <p:sp>
        <p:nvSpPr>
          <p:cNvPr id="57" name="文本框 56"/>
          <p:cNvSpPr txBox="1"/>
          <p:nvPr/>
        </p:nvSpPr>
        <p:spPr>
          <a:xfrm>
            <a:off x="9417685" y="1295772"/>
            <a:ext cx="2033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dirty="0">
                <a:solidFill>
                  <a:schemeClr val="bg1"/>
                </a:solidFill>
              </a:rPr>
              <a:t>平安出行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grpSp>
        <p:nvGrpSpPr>
          <p:cNvPr id="60" name="组合 59"/>
          <p:cNvGrpSpPr/>
          <p:nvPr/>
        </p:nvGrpSpPr>
        <p:grpSpPr>
          <a:xfrm>
            <a:off x="1504473" y="1478282"/>
            <a:ext cx="6679407" cy="4528116"/>
            <a:chOff x="1504473" y="1478282"/>
            <a:chExt cx="6679407" cy="4528116"/>
          </a:xfrm>
        </p:grpSpPr>
        <p:sp>
          <p:nvSpPr>
            <p:cNvPr id="44" name="矩形: 剪去单角 43"/>
            <p:cNvSpPr/>
            <p:nvPr/>
          </p:nvSpPr>
          <p:spPr>
            <a:xfrm>
              <a:off x="1504473" y="1478282"/>
              <a:ext cx="6679407" cy="4496364"/>
            </a:xfrm>
            <a:prstGeom prst="snip1Rect">
              <a:avLst>
                <a:gd name="adj" fmla="val 10122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1551840" y="1621030"/>
              <a:ext cx="6412889" cy="43853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 algn="just">
                <a:lnSpc>
                  <a:spcPct val="120000"/>
                </a:lnSpc>
                <a:buFont typeface="+mj-ea"/>
                <a:buAutoNum type="circleNumDbPlain"/>
              </a:pPr>
              <a:r>
                <a:rPr lang="zh-CN" altLang="en-US" dirty="0"/>
                <a:t>步行上学时应遵守交通规则，</a:t>
              </a:r>
              <a:r>
                <a:rPr lang="zh-CN" altLang="en-US" b="1" dirty="0">
                  <a:solidFill>
                    <a:srgbClr val="C00000"/>
                  </a:solidFill>
                </a:rPr>
                <a:t>过马路或通过路口时要走人行横道线</a:t>
              </a:r>
              <a:r>
                <a:rPr lang="zh-CN" altLang="en-US" dirty="0"/>
                <a:t>，不嬉戏打闹、不翻越护栏。</a:t>
              </a:r>
              <a:endParaRPr lang="zh-CN" altLang="en-US" dirty="0"/>
            </a:p>
            <a:p>
              <a:pPr marL="342900" indent="-342900" algn="just">
                <a:lnSpc>
                  <a:spcPct val="120000"/>
                </a:lnSpc>
                <a:buFont typeface="+mj-ea"/>
                <a:buAutoNum type="circleNumDbPlain"/>
              </a:pPr>
              <a:r>
                <a:rPr lang="zh-CN" altLang="en-US" b="1" dirty="0">
                  <a:solidFill>
                    <a:srgbClr val="C00000"/>
                  </a:solidFill>
                </a:rPr>
                <a:t>未满12周岁不能骑自行车上路，未满16周岁不能骑电动自行车上路。</a:t>
              </a:r>
              <a:endParaRPr lang="en-US" altLang="zh-CN" b="1" dirty="0">
                <a:solidFill>
                  <a:srgbClr val="C00000"/>
                </a:solidFill>
              </a:endParaRPr>
            </a:p>
            <a:p>
              <a:pPr marL="342900" indent="-342900" algn="just">
                <a:lnSpc>
                  <a:spcPct val="120000"/>
                </a:lnSpc>
                <a:buFont typeface="+mj-ea"/>
                <a:buAutoNum type="circleNumDbPlain"/>
              </a:pPr>
              <a:r>
                <a:rPr lang="zh-CN" altLang="en-US" dirty="0"/>
                <a:t>乘坐公共交通工具要</a:t>
              </a:r>
              <a:r>
                <a:rPr lang="zh-CN" altLang="en-US" b="1" dirty="0">
                  <a:solidFill>
                    <a:srgbClr val="C00000"/>
                  </a:solidFill>
                </a:rPr>
                <a:t>遵守秩序，坐稳扶好，不将头手伸出窗外。</a:t>
              </a:r>
              <a:endParaRPr lang="zh-CN" altLang="en-US" b="1" dirty="0">
                <a:solidFill>
                  <a:srgbClr val="C00000"/>
                </a:solidFill>
              </a:endParaRPr>
            </a:p>
            <a:p>
              <a:pPr marL="342900" indent="-342900" algn="just">
                <a:lnSpc>
                  <a:spcPct val="120000"/>
                </a:lnSpc>
                <a:buFont typeface="+mj-ea"/>
                <a:buAutoNum type="circleNumDbPlain"/>
              </a:pPr>
              <a:r>
                <a:rPr lang="zh-CN" altLang="en-US" dirty="0"/>
                <a:t>乘坐私家车应</a:t>
              </a:r>
              <a:r>
                <a:rPr lang="zh-CN" altLang="en-US" b="1" dirty="0">
                  <a:solidFill>
                    <a:srgbClr val="C00000"/>
                  </a:solidFill>
                </a:rPr>
                <a:t>系好安全带，下车时应观察后视镜</a:t>
              </a:r>
              <a:r>
                <a:rPr lang="zh-CN" altLang="en-US" dirty="0"/>
                <a:t>，确保没有车辆或行人通过时再缓慢推开车门，从右侧下车。</a:t>
              </a:r>
              <a:endParaRPr lang="zh-CN" altLang="en-US" dirty="0"/>
            </a:p>
            <a:p>
              <a:pPr marL="342900" indent="-342900" algn="just">
                <a:lnSpc>
                  <a:spcPct val="120000"/>
                </a:lnSpc>
                <a:buFont typeface="+mj-ea"/>
                <a:buAutoNum type="circleNumDbPlain"/>
              </a:pPr>
              <a:r>
                <a:rPr lang="zh-CN" altLang="en-US" dirty="0"/>
                <a:t>不乘坐无牌、无证、无保险合格证车辆，不乘坐机动三轮车、人力三轮车和“黑车”，</a:t>
              </a:r>
              <a:r>
                <a:rPr lang="zh-CN" altLang="en-US" b="1" dirty="0">
                  <a:solidFill>
                    <a:srgbClr val="C00000"/>
                  </a:solidFill>
                </a:rPr>
                <a:t>坚决不乘拼装车、报废车、农用车、货运车等非法营运车辆。</a:t>
              </a:r>
              <a:endParaRPr lang="zh-CN" altLang="en-US" b="1" dirty="0">
                <a:solidFill>
                  <a:srgbClr val="C00000"/>
                </a:solidFill>
              </a:endParaRPr>
            </a:p>
            <a:p>
              <a:pPr marL="342900" indent="-342900" algn="just">
                <a:lnSpc>
                  <a:spcPct val="120000"/>
                </a:lnSpc>
                <a:buFont typeface="+mj-ea"/>
                <a:buAutoNum type="circleNumDbPlain"/>
              </a:pPr>
              <a:r>
                <a:rPr lang="zh-CN" altLang="en-US" dirty="0"/>
                <a:t>警惕汽车盲区，</a:t>
              </a:r>
              <a:r>
                <a:rPr lang="zh-CN" altLang="en-US" b="1" dirty="0">
                  <a:solidFill>
                    <a:srgbClr val="C00000"/>
                  </a:solidFill>
                </a:rPr>
                <a:t>不要靠近汽车在行驶和倒车时的盲区不要蹲在车前玩耍</a:t>
              </a:r>
              <a:r>
                <a:rPr lang="zh-CN" altLang="en-US" dirty="0"/>
                <a:t>，在家门口、小区内也不能放松警惕。</a:t>
              </a:r>
              <a:endParaRPr lang="zh-CN" alt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rgbClr val="47B6AE"/>
          </a:fgClr>
          <a:bgClr>
            <a:srgbClr val="B1DDD8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785110" y="1809115"/>
            <a:ext cx="6621145" cy="2648585"/>
            <a:chOff x="4446" y="1620"/>
            <a:chExt cx="10427" cy="4171"/>
          </a:xfrm>
        </p:grpSpPr>
        <p:sp>
          <p:nvSpPr>
            <p:cNvPr id="4" name="文本框 3"/>
            <p:cNvSpPr txBox="1"/>
            <p:nvPr/>
          </p:nvSpPr>
          <p:spPr>
            <a:xfrm>
              <a:off x="4446" y="2860"/>
              <a:ext cx="10427" cy="293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lvl="0" algn="dist">
                <a:buClrTx/>
                <a:buSzTx/>
                <a:buFontTx/>
              </a:pPr>
              <a:r>
                <a:rPr lang="zh-CN" altLang="en-US" sz="11500" b="1" dirty="0">
                  <a:ln>
                    <a:solidFill>
                      <a:schemeClr val="bg1"/>
                    </a:solidFill>
                  </a:ln>
                  <a:solidFill>
                    <a:srgbClr val="00758A"/>
                  </a:solidFill>
                  <a:effectLst>
                    <a:outerShdw blurRad="50800" dist="38100" dir="2700000" algn="tl" rotWithShape="0">
                      <a:schemeClr val="bg1">
                        <a:lumMod val="75000"/>
                        <a:alpha val="40000"/>
                      </a:schemeClr>
                    </a:outerShdw>
                  </a:effectLst>
                  <a:cs typeface="+mn-ea"/>
                  <a:sym typeface="+mn-lt"/>
                </a:rPr>
                <a:t>消防安全</a:t>
              </a:r>
              <a:endParaRPr lang="zh-CN" altLang="en-US" sz="11500" b="1" dirty="0">
                <a:ln>
                  <a:solidFill>
                    <a:schemeClr val="bg1"/>
                  </a:solidFill>
                </a:ln>
                <a:solidFill>
                  <a:srgbClr val="00758A"/>
                </a:solidFill>
                <a:effectLst>
                  <a:outerShdw blurRad="50800" dist="381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cs typeface="+mn-ea"/>
                <a:sym typeface="+mn-lt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6629" y="1620"/>
              <a:ext cx="6061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dirty="0">
                  <a:solidFill>
                    <a:srgbClr val="ED7D31"/>
                  </a:solidFill>
                  <a:cs typeface="+mn-ea"/>
                  <a:sym typeface="+mn-lt"/>
                </a:rPr>
                <a:t>PART.03</a:t>
              </a:r>
              <a:endParaRPr lang="en-US" altLang="zh-CN" sz="4000" dirty="0">
                <a:solidFill>
                  <a:srgbClr val="ED7D3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2378646" y="4945498"/>
            <a:ext cx="74340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—— </a:t>
            </a:r>
            <a:r>
              <a:rPr lang="zh-CN" altLang="en-US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安全启航，快乐成长 </a:t>
            </a:r>
            <a:r>
              <a:rPr lang="en-US" altLang="zh-CN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-</a:t>
            </a:r>
            <a:r>
              <a:rPr lang="zh-CN" altLang="en-US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新学期安全第一课 </a:t>
            </a:r>
            <a:r>
              <a:rPr lang="en-US" altLang="zh-CN" sz="2400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——</a:t>
            </a:r>
            <a:endParaRPr lang="zh-CN" altLang="en-US" sz="2400" b="1" dirty="0">
              <a:solidFill>
                <a:schemeClr val="accent2"/>
              </a:solidFill>
              <a:latin typeface="华文新魏" panose="02010800040101010101" pitchFamily="2" charset="-122"/>
              <a:ea typeface="华文新魏" panose="0201080004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rgbClr val="47B6AE"/>
          </a:fgClr>
          <a:bgClr>
            <a:srgbClr val="B1DDD8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989925" y="1681690"/>
            <a:ext cx="5409847" cy="43242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zh-CN" altLang="en-US" sz="2000" b="1" dirty="0">
                <a:solidFill>
                  <a:srgbClr val="06071F"/>
                </a:solidFill>
                <a:latin typeface="微软雅黑" panose="020B0503020204020204" pitchFamily="34" charset="-122"/>
              </a:rPr>
              <a:t>一、用气勿离人</a:t>
            </a:r>
            <a:endParaRPr lang="zh-CN" altLang="en-US" sz="2000" b="1" dirty="0">
              <a:solidFill>
                <a:srgbClr val="06071F"/>
              </a:solidFill>
              <a:latin typeface="微软雅黑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CN" altLang="en-US" dirty="0">
                <a:solidFill>
                  <a:srgbClr val="06071F"/>
                </a:solidFill>
                <a:latin typeface="微软雅黑" panose="020B0503020204020204" pitchFamily="34" charset="-122"/>
              </a:rPr>
              <a:t>使用燃气时，保持室内通风，勿远离厨房。</a:t>
            </a:r>
            <a:endParaRPr lang="en-US" altLang="zh-CN" sz="2000" b="1" dirty="0">
              <a:solidFill>
                <a:srgbClr val="06071F"/>
              </a:solidFill>
              <a:latin typeface="微软雅黑" panose="020B0503020204020204" pitchFamily="34" charset="-122"/>
            </a:endParaRPr>
          </a:p>
          <a:p>
            <a:pPr>
              <a:spcAft>
                <a:spcPts val="600"/>
              </a:spcAft>
            </a:pPr>
            <a:r>
              <a:rPr lang="zh-CN" altLang="en-US" sz="2000" b="1" dirty="0">
                <a:solidFill>
                  <a:srgbClr val="06071F"/>
                </a:solidFill>
                <a:latin typeface="微软雅黑" panose="020B0503020204020204" pitchFamily="34" charset="-122"/>
              </a:rPr>
              <a:t>二、高温天气防火，远离危险源</a:t>
            </a:r>
            <a:endParaRPr lang="en-US" altLang="zh-CN" sz="2000" b="1" dirty="0">
              <a:solidFill>
                <a:srgbClr val="06071F"/>
              </a:solidFill>
              <a:latin typeface="微软雅黑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CN" altLang="en-US" dirty="0">
                <a:solidFill>
                  <a:srgbClr val="06071F"/>
                </a:solidFill>
                <a:latin typeface="微软雅黑" panose="020B0503020204020204" pitchFamily="34" charset="-122"/>
              </a:rPr>
              <a:t>不玩火柴、打火机、酒精等易燃易爆物品。</a:t>
            </a:r>
            <a:endParaRPr lang="en-US" altLang="zh-CN" dirty="0">
              <a:solidFill>
                <a:srgbClr val="06071F"/>
              </a:solidFill>
              <a:latin typeface="微软雅黑" panose="020B0503020204020204" pitchFamily="34" charset="-122"/>
            </a:endParaRPr>
          </a:p>
          <a:p>
            <a:pPr>
              <a:spcAft>
                <a:spcPts val="600"/>
              </a:spcAft>
            </a:pPr>
            <a:r>
              <a:rPr lang="zh-CN" altLang="en-US" sz="2000" b="1" dirty="0">
                <a:solidFill>
                  <a:srgbClr val="06071F"/>
                </a:solidFill>
                <a:latin typeface="微软雅黑" panose="020B0503020204020204" pitchFamily="34" charset="-122"/>
              </a:rPr>
              <a:t>三、驱蚊防火，细节护安全</a:t>
            </a:r>
            <a:endParaRPr lang="en-US" altLang="zh-CN" sz="2000" b="1" dirty="0">
              <a:solidFill>
                <a:srgbClr val="06071F"/>
              </a:solidFill>
              <a:latin typeface="微软雅黑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CN" altLang="en-US" dirty="0">
                <a:solidFill>
                  <a:srgbClr val="06071F"/>
                </a:solidFill>
                <a:latin typeface="微软雅黑" panose="020B0503020204020204" pitchFamily="34" charset="-122"/>
              </a:rPr>
              <a:t>使用蚊香应放置金属托盘内，远离床单等可燃物。</a:t>
            </a:r>
            <a:endParaRPr lang="en-US" altLang="zh-CN" dirty="0">
              <a:solidFill>
                <a:srgbClr val="06071F"/>
              </a:solidFill>
              <a:latin typeface="微软雅黑" panose="020B0503020204020204" pitchFamily="34" charset="-122"/>
            </a:endParaRPr>
          </a:p>
          <a:p>
            <a:pPr>
              <a:spcAft>
                <a:spcPts val="600"/>
              </a:spcAft>
            </a:pPr>
            <a:r>
              <a:rPr lang="zh-CN" altLang="en-US" sz="2000" b="1" dirty="0">
                <a:solidFill>
                  <a:srgbClr val="06071F"/>
                </a:solidFill>
                <a:latin typeface="微软雅黑" panose="020B0503020204020204" pitchFamily="34" charset="-122"/>
              </a:rPr>
              <a:t>四、居家“三清三关”，公共场所“两留意”</a:t>
            </a:r>
            <a:endParaRPr lang="en-US" altLang="zh-CN" sz="2000" b="1" dirty="0">
              <a:solidFill>
                <a:srgbClr val="06071F"/>
              </a:solidFill>
              <a:latin typeface="微软雅黑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CN" altLang="en-US" dirty="0">
                <a:solidFill>
                  <a:srgbClr val="06071F"/>
                </a:solidFill>
                <a:latin typeface="微软雅黑" panose="020B0503020204020204" pitchFamily="34" charset="-122"/>
              </a:rPr>
              <a:t>清厨房、阳台、楼道，关燃气、电源、门窗。</a:t>
            </a:r>
            <a:endParaRPr lang="en-US" altLang="zh-CN" dirty="0">
              <a:solidFill>
                <a:srgbClr val="06071F"/>
              </a:solidFill>
              <a:latin typeface="微软雅黑" panose="020B0503020204020204" pitchFamily="34" charset="-122"/>
            </a:endParaRPr>
          </a:p>
          <a:p>
            <a:pPr>
              <a:spcAft>
                <a:spcPts val="600"/>
              </a:spcAft>
            </a:pPr>
            <a:r>
              <a:rPr lang="zh-CN" altLang="en-US" sz="2000" b="1" dirty="0">
                <a:solidFill>
                  <a:srgbClr val="06071F"/>
                </a:solidFill>
                <a:latin typeface="微软雅黑" panose="020B0503020204020204" pitchFamily="34" charset="-122"/>
              </a:rPr>
              <a:t>五、户外游玩，严守“山林防火令”</a:t>
            </a:r>
            <a:endParaRPr lang="en-US" altLang="zh-CN" sz="2000" b="1" dirty="0">
              <a:solidFill>
                <a:srgbClr val="06071F"/>
              </a:solidFill>
              <a:latin typeface="微软雅黑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zh-CN" altLang="en-US" dirty="0">
                <a:solidFill>
                  <a:srgbClr val="06071F"/>
                </a:solidFill>
                <a:latin typeface="微软雅黑" panose="020B0503020204020204" pitchFamily="34" charset="-122"/>
              </a:rPr>
              <a:t>户外不携火种入林区，严禁山林烧烤。</a:t>
            </a:r>
            <a:endParaRPr lang="zh-CN" altLang="en-US" dirty="0">
              <a:solidFill>
                <a:srgbClr val="06071F"/>
              </a:solidFill>
              <a:latin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420653" y="572769"/>
            <a:ext cx="233854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3200" b="1" dirty="0">
                <a:ln>
                  <a:solidFill>
                    <a:schemeClr val="bg1"/>
                  </a:solidFill>
                </a:ln>
                <a:solidFill>
                  <a:srgbClr val="0075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消防安全</a:t>
            </a:r>
            <a:endParaRPr lang="zh-CN" altLang="en-US" sz="3200" b="1" dirty="0">
              <a:ln>
                <a:solidFill>
                  <a:schemeClr val="bg1"/>
                </a:solidFill>
              </a:ln>
              <a:solidFill>
                <a:srgbClr val="0075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8498" y="1157544"/>
            <a:ext cx="4906634" cy="356001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144" y="4574361"/>
            <a:ext cx="3873342" cy="153827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752595" y="5482731"/>
            <a:ext cx="27584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2800" b="1" dirty="0">
                <a:solidFill>
                  <a:srgbClr val="C00000"/>
                </a:solidFill>
                <a:latin typeface="+mn-ea"/>
              </a:rPr>
              <a:t>燃气使用安全</a:t>
            </a:r>
            <a:endParaRPr lang="zh-CN" altLang="en-US" sz="2800" b="1" dirty="0">
              <a:solidFill>
                <a:srgbClr val="C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i23xcyd4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2528</Words>
  <Application>WPS 演示</Application>
  <PresentationFormat>宽屏</PresentationFormat>
  <Paragraphs>253</Paragraphs>
  <Slides>24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24</vt:i4>
      </vt:variant>
    </vt:vector>
  </HeadingPairs>
  <TitlesOfParts>
    <vt:vector size="41" baseType="lpstr">
      <vt:lpstr>Arial</vt:lpstr>
      <vt:lpstr>宋体</vt:lpstr>
      <vt:lpstr>Wingdings</vt:lpstr>
      <vt:lpstr>Garamond</vt:lpstr>
      <vt:lpstr>江西拙楷</vt:lpstr>
      <vt:lpstr>华文新魏</vt:lpstr>
      <vt:lpstr>微软雅黑</vt:lpstr>
      <vt:lpstr>阿里巴巴普惠体</vt:lpstr>
      <vt:lpstr>Arial Unicode MS</vt:lpstr>
      <vt:lpstr>Calibri</vt:lpstr>
      <vt:lpstr>等线</vt:lpstr>
      <vt:lpstr>思源黑体 CN Regular</vt:lpstr>
      <vt:lpstr>黑体</vt:lpstr>
      <vt:lpstr>方正仿宋_GB2312</vt:lpstr>
      <vt:lpstr>汉仪雅酷黑简</vt:lpstr>
      <vt:lpstr>第一PPT，www.1ppt.com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暑假安全提醒-学途文苑</dc:title>
  <dc:creator>学途文苑</dc:creator>
  <dc:subject>暑假安全提醒-学途文苑</dc:subject>
  <cp:lastModifiedBy>Joan</cp:lastModifiedBy>
  <cp:revision>65</cp:revision>
  <dcterms:created xsi:type="dcterms:W3CDTF">2022-04-06T08:15:00Z</dcterms:created>
  <dcterms:modified xsi:type="dcterms:W3CDTF">2025-08-31T04:18:32Z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D0F5CD2353EF449DAF9B10452B836FA2</vt:lpwstr>
  </property>
  <property fmtid="{D5CDD505-2E9C-101B-9397-08002B2CF9AE}" pid="3" name="KSOProductBuildVer">
    <vt:lpwstr>2052-12.1.0.22529</vt:lpwstr>
  </property>
</Properties>
</file>