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1" r:id="rId3"/>
    <p:sldId id="352" r:id="rId4"/>
    <p:sldId id="333" r:id="rId5"/>
    <p:sldId id="334" r:id="rId6"/>
    <p:sldId id="335" r:id="rId7"/>
    <p:sldId id="353" r:id="rId8"/>
    <p:sldId id="354" r:id="rId9"/>
    <p:sldId id="337" r:id="rId10"/>
    <p:sldId id="336" r:id="rId11"/>
    <p:sldId id="355" r:id="rId12"/>
    <p:sldId id="339" r:id="rId13"/>
    <p:sldId id="338" r:id="rId14"/>
    <p:sldId id="341" r:id="rId15"/>
    <p:sldId id="340" r:id="rId16"/>
    <p:sldId id="342" r:id="rId17"/>
    <p:sldId id="345" r:id="rId18"/>
    <p:sldId id="375" r:id="rId19"/>
    <p:sldId id="344" r:id="rId20"/>
    <p:sldId id="374" r:id="rId21"/>
    <p:sldId id="346" r:id="rId22"/>
    <p:sldId id="373" r:id="rId23"/>
    <p:sldId id="348" r:id="rId24"/>
    <p:sldId id="347" r:id="rId25"/>
    <p:sldId id="376" r:id="rId26"/>
    <p:sldId id="385" r:id="rId27"/>
    <p:sldId id="386" r:id="rId28"/>
    <p:sldId id="256" r:id="rId29"/>
    <p:sldId id="349" r:id="rId30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5" userDrawn="1">
          <p15:clr>
            <a:srgbClr val="A4A3A4"/>
          </p15:clr>
        </p15:guide>
        <p15:guide id="2" pos="3782" userDrawn="1">
          <p15:clr>
            <a:srgbClr val="A4A3A4"/>
          </p15:clr>
        </p15:guide>
        <p15:guide id="3" pos="7174" userDrawn="1">
          <p15:clr>
            <a:srgbClr val="A4A3A4"/>
          </p15:clr>
        </p15:guide>
        <p15:guide id="4" pos="443" userDrawn="1">
          <p15:clr>
            <a:srgbClr val="A4A3A4"/>
          </p15:clr>
        </p15:guide>
        <p15:guide id="5" orient="horz" pos="726" userDrawn="1">
          <p15:clr>
            <a:srgbClr val="A4A3A4"/>
          </p15:clr>
        </p15:guide>
        <p15:guide id="6" orient="horz" pos="400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E6A"/>
    <a:srgbClr val="01AEBF"/>
    <a:srgbClr val="2FAA6C"/>
    <a:srgbClr val="4981CE"/>
    <a:srgbClr val="FB7F0E"/>
    <a:srgbClr val="0C5CB8"/>
    <a:srgbClr val="FBE8F1"/>
    <a:srgbClr val="FF1135"/>
    <a:srgbClr val="FF0200"/>
    <a:srgbClr val="FF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5" autoAdjust="0"/>
    <p:restoredTop sz="96034" autoAdjust="0"/>
  </p:normalViewPr>
  <p:slideViewPr>
    <p:cSldViewPr snapToGrid="0" showGuides="1">
      <p:cViewPr>
        <p:scale>
          <a:sx n="90" d="100"/>
          <a:sy n="90" d="100"/>
        </p:scale>
        <p:origin x="594" y="564"/>
      </p:cViewPr>
      <p:guideLst>
        <p:guide orient="horz" pos="2185"/>
        <p:guide pos="3782"/>
        <p:guide pos="7174"/>
        <p:guide pos="443"/>
        <p:guide orient="horz" pos="726"/>
        <p:guide orient="horz" pos="40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19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558" b="52667"/>
            <a:stretch>
              <a:fillRect/>
            </a:stretch>
          </p:blipFill>
          <p:spPr>
            <a:xfrm>
              <a:off x="0" y="0"/>
              <a:ext cx="9441712" cy="2562447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537200"/>
              <a:ext cx="12192000" cy="1320800"/>
            </a:xfrm>
            <a:prstGeom prst="rect">
              <a:avLst/>
            </a:prstGeom>
          </p:spPr>
        </p:pic>
        <p:sp>
          <p:nvSpPr>
            <p:cNvPr id="9" name="矩形: 圆角 8"/>
            <p:cNvSpPr/>
            <p:nvPr/>
          </p:nvSpPr>
          <p:spPr>
            <a:xfrm>
              <a:off x="274674" y="281763"/>
              <a:ext cx="11642652" cy="6294474"/>
            </a:xfrm>
            <a:prstGeom prst="roundRect">
              <a:avLst>
                <a:gd name="adj" fmla="val 298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ource Han Sans SC" panose="020B0500000000000000" pitchFamily="34" charset="-128"/>
          <a:ea typeface="Source Han Sans SC" panose="020B0500000000000000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Han Sans SC" panose="020B0500000000000000" pitchFamily="34" charset="-128"/>
          <a:ea typeface="Source Han Sans SC" panose="020B0500000000000000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Han Sans SC" panose="020B0500000000000000" pitchFamily="34" charset="-128"/>
          <a:ea typeface="Source Han Sans SC" panose="020B0500000000000000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Han Sans SC" panose="020B0500000000000000" pitchFamily="34" charset="-128"/>
          <a:ea typeface="Source Han Sans SC" panose="020B0500000000000000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Han Sans SC" panose="020B0500000000000000" pitchFamily="34" charset="-128"/>
          <a:ea typeface="Source Han Sans SC" panose="020B0500000000000000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Han Sans SC" panose="020B0500000000000000" pitchFamily="34" charset="-128"/>
          <a:ea typeface="Source Han Sans SC" panose="020B0500000000000000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audio" Target="../media/media1.mp3"/><Relationship Id="rId8" Type="http://schemas.openxmlformats.org/officeDocument/2006/relationships/image" Target="../media/image7.png"/><Relationship Id="rId7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8.png"/><Relationship Id="rId10" Type="http://schemas.microsoft.com/office/2007/relationships/media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tags" Target="../tags/tag6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microsoft.com/office/2007/relationships/media" Target="../media/media1.mp3"/><Relationship Id="rId7" Type="http://schemas.openxmlformats.org/officeDocument/2006/relationships/audio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3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05" y="4348864"/>
            <a:ext cx="2311758" cy="250913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288" y="3201506"/>
            <a:ext cx="2984764" cy="3656494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97790" y="1174750"/>
            <a:ext cx="11957685" cy="1938020"/>
            <a:chOff x="347198" y="891242"/>
            <a:chExt cx="11650132" cy="1938020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38" name="文本框 37"/>
            <p:cNvSpPr txBox="1"/>
            <p:nvPr/>
          </p:nvSpPr>
          <p:spPr>
            <a:xfrm>
              <a:off x="347198" y="891242"/>
              <a:ext cx="11650098" cy="19380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2025</a:t>
              </a:r>
              <a:r>
                <a:rPr lang="zh-CN" altLang="en-US" sz="6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学年第一学期传染病防控知识全员培训</a:t>
              </a:r>
              <a:endParaRPr lang="zh-CN" altLang="en-US" sz="6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347232" y="891242"/>
              <a:ext cx="11650098" cy="19380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2025</a:t>
              </a:r>
              <a:r>
                <a:rPr lang="zh-CN" altLang="en-US" sz="6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学年第一学期传染病防控知识全员培训</a:t>
              </a:r>
              <a:endParaRPr lang="zh-CN" altLang="en-US" sz="6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sp>
        <p:nvSpPr>
          <p:cNvPr id="43" name="文本框 42"/>
          <p:cNvSpPr txBox="1"/>
          <p:nvPr>
            <p:custDataLst>
              <p:tags r:id="rId7"/>
            </p:custDataLst>
          </p:nvPr>
        </p:nvSpPr>
        <p:spPr>
          <a:xfrm>
            <a:off x="3861435" y="3623945"/>
            <a:ext cx="4556125" cy="11391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lang="zh-CN" altLang="zh-CN" sz="4000" b="1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广州市泰安中学</a:t>
            </a:r>
            <a:endParaRPr lang="zh-CN" altLang="zh-CN" sz="4000" b="1">
              <a:solidFill>
                <a:srgbClr val="FF0000"/>
              </a:solidFill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355498" y="4349804"/>
            <a:ext cx="748100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　</a:t>
            </a:r>
            <a:r>
              <a:rPr lang="zh-CN" sz="3600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2025.08.3</a:t>
            </a:r>
            <a:r>
              <a:rPr lang="en-US" altLang="zh-CN" sz="3600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1</a:t>
            </a:r>
            <a:endParaRPr lang="en-US" altLang="zh-CN" sz="3600" b="1">
              <a:solidFill>
                <a:srgbClr val="FF0000"/>
              </a:solidFill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03" y="484178"/>
            <a:ext cx="1454156" cy="690889"/>
          </a:xfrm>
          <a:prstGeom prst="rect">
            <a:avLst/>
          </a:prstGeom>
        </p:spPr>
      </p:pic>
      <p:pic>
        <p:nvPicPr>
          <p:cNvPr id="88" name="Family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-67211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  <p:bldLst>
      <p:bldP spid="43" grpId="0"/>
      <p:bldP spid="4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020310" cy="570170"/>
            <a:chOff x="1036725" y="2262417"/>
            <a:chExt cx="5020310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4981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55" y="2328457"/>
              <a:ext cx="4399280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登革热典型症状有哪些</a:t>
              </a:r>
              <a:r>
                <a:rPr lang="en-US" altLang="zh-CN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855980" y="1490980"/>
            <a:ext cx="10600055" cy="4236444"/>
            <a:chOff x="747922" y="1421969"/>
            <a:chExt cx="10585682" cy="3067458"/>
          </a:xfrm>
        </p:grpSpPr>
        <p:grpSp>
          <p:nvGrpSpPr>
            <p:cNvPr id="15" name="组合 14"/>
            <p:cNvGrpSpPr/>
            <p:nvPr/>
          </p:nvGrpSpPr>
          <p:grpSpPr>
            <a:xfrm>
              <a:off x="747922" y="1421969"/>
              <a:ext cx="4871979" cy="902642"/>
              <a:chOff x="1455024" y="2048959"/>
              <a:chExt cx="4871979" cy="902642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1531349" y="2048959"/>
                <a:ext cx="4795654" cy="333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FF5E6A"/>
                    </a:solidFill>
                    <a:cs typeface="+mn-ea"/>
                    <a:sym typeface="+mn-lt"/>
                  </a:rPr>
                  <a:t>01.</a:t>
                </a:r>
                <a:r>
                  <a:rPr lang="zh-CN" altLang="en-US" sz="2400" b="1">
                    <a:solidFill>
                      <a:srgbClr val="FF5E6A"/>
                    </a:solidFill>
                    <a:cs typeface="+mn-ea"/>
                    <a:sym typeface="+mn-lt"/>
                  </a:rPr>
                  <a:t>发热</a:t>
                </a:r>
                <a:r>
                  <a:rPr lang="en-US" altLang="zh-CN" sz="2400" b="1">
                    <a:solidFill>
                      <a:srgbClr val="FF5E6A"/>
                    </a:solidFill>
                    <a:cs typeface="+mn-ea"/>
                    <a:sym typeface="+mn-lt"/>
                  </a:rPr>
                  <a:t>: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FF5E6A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55024" y="2364632"/>
                <a:ext cx="3903125" cy="586969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突发高热，温度可达</a:t>
                </a:r>
                <a:r>
                  <a:rPr lang="en-US" alt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40℃以上</a:t>
                </a:r>
                <a:endParaRPr lang="en-US" altLang="zh-CN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747922" y="2560599"/>
              <a:ext cx="4871979" cy="893035"/>
              <a:chOff x="1455024" y="2048959"/>
              <a:chExt cx="4871979" cy="89303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1531349" y="2048959"/>
                <a:ext cx="4795654" cy="333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4981CE"/>
                    </a:solidFill>
                    <a:cs typeface="+mn-ea"/>
                    <a:sym typeface="+mn-lt"/>
                  </a:rPr>
                  <a:t>02.“</a:t>
                </a:r>
                <a:r>
                  <a:rPr lang="zh-CN" altLang="en-US" sz="2400" b="1">
                    <a:solidFill>
                      <a:srgbClr val="4981CE"/>
                    </a:solidFill>
                    <a:cs typeface="+mn-ea"/>
                    <a:sym typeface="+mn-lt"/>
                  </a:rPr>
                  <a:t>三痛</a:t>
                </a:r>
                <a:r>
                  <a:rPr lang="en-US" altLang="zh-CN" sz="2400" b="1">
                    <a:solidFill>
                      <a:srgbClr val="4981CE"/>
                    </a:solidFill>
                    <a:cs typeface="+mn-ea"/>
                    <a:sym typeface="+mn-lt"/>
                  </a:rPr>
                  <a:t>”: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4981CE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455024" y="2363717"/>
                <a:ext cx="4444046" cy="578277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剧烈头痛、眼眶痛、全身肌肉关节痛</a:t>
                </a:r>
                <a:endParaRPr lang="zh-CN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747922" y="3699229"/>
              <a:ext cx="10585682" cy="790198"/>
              <a:chOff x="1455024" y="2048959"/>
              <a:chExt cx="10585682" cy="790198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1531349" y="2048959"/>
                <a:ext cx="4795654" cy="333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2FAA6C"/>
                    </a:solidFill>
                    <a:cs typeface="+mn-ea"/>
                    <a:sym typeface="+mn-lt"/>
                  </a:rPr>
                  <a:t>03.“</a:t>
                </a:r>
                <a:r>
                  <a:rPr lang="zh-CN" altLang="en-US" sz="2400" b="1">
                    <a:solidFill>
                      <a:srgbClr val="2FAA6C"/>
                    </a:solidFill>
                    <a:cs typeface="+mn-ea"/>
                    <a:sym typeface="+mn-lt"/>
                  </a:rPr>
                  <a:t>三红</a:t>
                </a:r>
                <a:r>
                  <a:rPr lang="en-US" altLang="zh-CN" sz="2400" b="1">
                    <a:solidFill>
                      <a:srgbClr val="2FAA6C"/>
                    </a:solidFill>
                    <a:cs typeface="+mn-ea"/>
                    <a:sym typeface="+mn-lt"/>
                  </a:rPr>
                  <a:t>”: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2FAA6C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455024" y="2483287"/>
                <a:ext cx="10585682" cy="355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面部、颈部、胸部潮红</a:t>
                </a:r>
                <a:endParaRPr lang="zh-CN" altLang="en-US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6653759" y="1490980"/>
            <a:ext cx="480216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5E6A"/>
                </a:solidFill>
                <a:cs typeface="+mn-ea"/>
                <a:sym typeface="+mn-lt"/>
              </a:rPr>
              <a:t>04.</a:t>
            </a:r>
            <a:r>
              <a:rPr lang="zh-CN" altLang="en-US" sz="2400" b="1">
                <a:solidFill>
                  <a:srgbClr val="FF5E6A"/>
                </a:solidFill>
                <a:cs typeface="+mn-ea"/>
                <a:sym typeface="+mn-lt"/>
              </a:rPr>
              <a:t>皮疹</a:t>
            </a:r>
            <a:r>
              <a:rPr lang="en-US" altLang="zh-CN" sz="2400" b="1">
                <a:solidFill>
                  <a:srgbClr val="FF5E6A"/>
                </a:solidFill>
                <a:cs typeface="+mn-ea"/>
                <a:sym typeface="+mn-lt"/>
              </a:rPr>
              <a:t>:</a:t>
            </a:r>
            <a:endParaRPr kumimoji="0" lang="zh-CN" altLang="zh-CN" sz="2400" b="1" u="none" strike="noStrike" cap="none" normalizeH="0" baseline="0" dirty="0">
              <a:ln>
                <a:noFill/>
              </a:ln>
              <a:solidFill>
                <a:srgbClr val="FF5E6A"/>
              </a:solidFill>
              <a:effectLst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53530" y="1951355"/>
            <a:ext cx="3908425" cy="81470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lv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000" kern="0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四肢或躯干出现充血性红疹</a:t>
            </a:r>
            <a:endParaRPr sz="2000" kern="0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56629" y="3047887"/>
            <a:ext cx="480216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4981CE"/>
                </a:solidFill>
                <a:cs typeface="+mn-ea"/>
                <a:sym typeface="+mn-lt"/>
              </a:rPr>
              <a:t>05.</a:t>
            </a:r>
            <a:r>
              <a:rPr lang="zh-CN" altLang="en-US" sz="2400" b="1">
                <a:solidFill>
                  <a:srgbClr val="4981CE"/>
                </a:solidFill>
                <a:cs typeface="+mn-ea"/>
                <a:sym typeface="+mn-lt"/>
              </a:rPr>
              <a:t>消化道症状</a:t>
            </a:r>
            <a:r>
              <a:rPr lang="en-US" altLang="zh-CN" sz="2400" b="1">
                <a:solidFill>
                  <a:srgbClr val="4981CE"/>
                </a:solidFill>
                <a:cs typeface="+mn-ea"/>
                <a:sym typeface="+mn-lt"/>
              </a:rPr>
              <a:t>:</a:t>
            </a:r>
            <a:endParaRPr kumimoji="0" lang="zh-CN" altLang="zh-CN" sz="2400" b="1" u="none" strike="noStrike" cap="none" normalizeH="0" baseline="0" dirty="0">
              <a:ln>
                <a:noFill/>
              </a:ln>
              <a:solidFill>
                <a:srgbClr val="4981CE"/>
              </a:solidFill>
              <a:effectLst/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56400" y="3508262"/>
            <a:ext cx="4450080" cy="80264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lv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000" kern="0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恶心、呕吐、腹泻、食欲不振等消化道症状</a:t>
            </a:r>
            <a:endParaRPr sz="2000" kern="0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56629" y="4672739"/>
            <a:ext cx="480216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2FAA6C"/>
                </a:solidFill>
                <a:cs typeface="+mn-ea"/>
                <a:sym typeface="+mn-lt"/>
              </a:rPr>
              <a:t>06.</a:t>
            </a:r>
            <a:r>
              <a:rPr lang="zh-CN" sz="2400" b="1">
                <a:solidFill>
                  <a:srgbClr val="2FAA6C"/>
                </a:solidFill>
                <a:cs typeface="+mn-ea"/>
                <a:sym typeface="+mn-lt"/>
              </a:rPr>
              <a:t>严重者</a:t>
            </a:r>
            <a:r>
              <a:rPr lang="en-US" altLang="zh-CN" sz="2400" b="1">
                <a:solidFill>
                  <a:srgbClr val="2FAA6C"/>
                </a:solidFill>
                <a:cs typeface="+mn-ea"/>
                <a:sym typeface="+mn-lt"/>
              </a:rPr>
              <a:t>:</a:t>
            </a:r>
            <a:endParaRPr kumimoji="0" lang="zh-CN" altLang="zh-CN" sz="2400" b="1" u="none" strike="noStrike" cap="none" normalizeH="0" baseline="0" dirty="0">
              <a:ln>
                <a:noFill/>
              </a:ln>
              <a:solidFill>
                <a:srgbClr val="2FAA6C"/>
              </a:solidFill>
              <a:effectLst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56400" y="5254625"/>
            <a:ext cx="10600055" cy="89154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可发展为登革出血热或登革休克综合症，</a:t>
            </a:r>
            <a:endParaRPr lang="zh-CN" altLang="en-US" sz="2000" kern="0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甚至危及生命</a:t>
            </a:r>
            <a:endParaRPr lang="zh-CN" altLang="en-US" sz="2000" kern="0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03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857335" y="1871562"/>
            <a:ext cx="8477331" cy="1323439"/>
            <a:chOff x="733323" y="1682452"/>
            <a:chExt cx="10877754" cy="1323439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108777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传播途径是什么</a:t>
              </a:r>
              <a:r>
                <a:rPr lang="en-US" altLang="zh-CN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3323" y="1682452"/>
              <a:ext cx="108777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传播途径是什么</a:t>
              </a:r>
              <a:r>
                <a:rPr lang="en-US" altLang="zh-CN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4281383" cy="587977"/>
            <a:chOff x="1036725" y="2262417"/>
            <a:chExt cx="4281383" cy="587977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01AE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36603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传播途径是什么</a:t>
              </a:r>
              <a:r>
                <a:rPr lang="en-US" altLang="zh-CN" sz="28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03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sp>
        <p:nvSpPr>
          <p:cNvPr id="8" name="图形 92"/>
          <p:cNvSpPr/>
          <p:nvPr/>
        </p:nvSpPr>
        <p:spPr>
          <a:xfrm>
            <a:off x="832584" y="1937549"/>
            <a:ext cx="5044251" cy="3687075"/>
          </a:xfrm>
          <a:prstGeom prst="roundRect">
            <a:avLst>
              <a:gd name="adj" fmla="val 3321"/>
            </a:avLst>
          </a:prstGeom>
          <a:blipFill>
            <a:blip r:embed="rId1"/>
            <a:stretch>
              <a:fillRect l="-2282" t="-902" r="-2766" b="-2831"/>
            </a:stretch>
          </a:blipFill>
          <a:ln w="76200" cap="flat">
            <a:noFill/>
            <a:prstDash val="solid"/>
            <a:miter/>
          </a:ln>
          <a:effectLst>
            <a:softEdge rad="165100"/>
          </a:effectLst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6276975" y="1434465"/>
            <a:ext cx="4930775" cy="4696058"/>
            <a:chOff x="6096000" y="2010859"/>
            <a:chExt cx="4795654" cy="3992176"/>
          </a:xfrm>
        </p:grpSpPr>
        <p:grpSp>
          <p:nvGrpSpPr>
            <p:cNvPr id="24" name="组合 23"/>
            <p:cNvGrpSpPr/>
            <p:nvPr/>
          </p:nvGrpSpPr>
          <p:grpSpPr>
            <a:xfrm>
              <a:off x="6096000" y="2010859"/>
              <a:ext cx="4795654" cy="3992176"/>
              <a:chOff x="1300346" y="1915166"/>
              <a:chExt cx="4795654" cy="3992176"/>
            </a:xfrm>
          </p:grpSpPr>
          <p:grpSp>
            <p:nvGrpSpPr>
              <p:cNvPr id="26" name="组合 25"/>
              <p:cNvGrpSpPr/>
              <p:nvPr/>
            </p:nvGrpSpPr>
            <p:grpSpPr>
              <a:xfrm>
                <a:off x="1300346" y="1915166"/>
                <a:ext cx="4795654" cy="648578"/>
                <a:chOff x="1055155" y="1862003"/>
                <a:chExt cx="4795654" cy="648578"/>
              </a:xfrm>
            </p:grpSpPr>
            <p:sp>
              <p:nvSpPr>
                <p:cNvPr id="28" name="文本框 27"/>
                <p:cNvSpPr txBox="1"/>
                <p:nvPr/>
              </p:nvSpPr>
              <p:spPr>
                <a:xfrm>
                  <a:off x="1055155" y="1862003"/>
                  <a:ext cx="4795654" cy="36545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en-US" sz="22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+mn-ea"/>
                      <a:sym typeface="+mn-lt"/>
                    </a:rPr>
                    <a:t>传播途径是什么？</a:t>
                  </a:r>
                  <a:endParaRPr kumimoji="0" lang="zh-CN" altLang="zh-CN" sz="2200" b="1" u="none" strike="noStrike" cap="none" normalizeH="0" baseline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椭圆 28"/>
                <p:cNvSpPr/>
                <p:nvPr/>
              </p:nvSpPr>
              <p:spPr>
                <a:xfrm>
                  <a:off x="5423241" y="2277451"/>
                  <a:ext cx="233130" cy="233130"/>
                </a:xfrm>
                <a:prstGeom prst="ellipse">
                  <a:avLst/>
                </a:prstGeom>
                <a:solidFill>
                  <a:srgbClr val="FFB14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30" name="直线连接符 31"/>
                <p:cNvCxnSpPr/>
                <p:nvPr/>
              </p:nvCxnSpPr>
              <p:spPr>
                <a:xfrm>
                  <a:off x="1102655" y="2388377"/>
                  <a:ext cx="4256132" cy="0"/>
                </a:xfrm>
                <a:prstGeom prst="line">
                  <a:avLst/>
                </a:prstGeom>
                <a:ln w="38100">
                  <a:solidFill>
                    <a:srgbClr val="FFB14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文本框 26"/>
              <p:cNvSpPr txBox="1"/>
              <p:nvPr/>
            </p:nvSpPr>
            <p:spPr>
              <a:xfrm>
                <a:off x="1300346" y="2690008"/>
                <a:ext cx="4748153" cy="32173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l"/>
                </a:pPr>
                <a:r>
                  <a:rPr lang="zh-CN" altLang="en-US" sz="2000" b="1">
                    <a:solidFill>
                      <a:srgbClr val="FF0000"/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基孔肯雅热和登革热</a:t>
                </a:r>
                <a:r>
                  <a: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由白纹伊蚊和埃及伊蚊传播，人是基孔肯雅病毒和登革热病毒的主要宿主。</a:t>
                </a:r>
                <a:endParaRPr lang="en-US" alt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endParaRPr>
              </a:p>
              <a:p>
                <a:pPr marL="342900" lvl="0" indent="-342900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l"/>
                </a:pPr>
                <a:r>
                  <a: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伊蚊</a:t>
                </a:r>
                <a:r>
                  <a:rPr lang="zh-CN" altLang="en-US" sz="2000" b="1">
                    <a:solidFill>
                      <a:srgbClr val="FB7F0E"/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白天叮咬人，</a:t>
                </a:r>
                <a:r>
                  <a: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尤其活跃于</a:t>
                </a:r>
                <a:r>
                  <a:rPr lang="zh-CN" altLang="en-US" sz="2000" b="1">
                    <a:solidFill>
                      <a:srgbClr val="FF0000"/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日出前后</a:t>
                </a:r>
                <a:r>
                  <a:rPr lang="en-US" altLang="zh-CN" sz="2000" b="1">
                    <a:solidFill>
                      <a:srgbClr val="FF0000"/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1-2</a:t>
                </a:r>
                <a:r>
                  <a: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小时和</a:t>
                </a:r>
                <a:r>
                  <a:rPr lang="zh-CN" altLang="en-US" sz="2000" b="1">
                    <a:solidFill>
                      <a:srgbClr val="FF0000"/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日落前</a:t>
                </a:r>
                <a:r>
                  <a:rPr lang="en-US" altLang="zh-CN" sz="2000" b="1">
                    <a:solidFill>
                      <a:srgbClr val="FF0000"/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2-3</a:t>
                </a:r>
                <a:r>
                  <a: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小时。</a:t>
                </a:r>
                <a:endParaRPr lang="en-US" alt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endParaRPr>
              </a:p>
              <a:p>
                <a:pPr marL="342900" lvl="0" indent="-342900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l"/>
                </a:pPr>
                <a:r>
                  <a: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华文宋体" panose="02010600040101010101" charset="-122"/>
                    <a:ea typeface="华文宋体" panose="02010600040101010101" charset="-122"/>
                    <a:cs typeface="华文宋体" panose="02010600040101010101" charset="-122"/>
                  </a:rPr>
                  <a:t>它们的幼虫孳生于小型积水容器中，如瓶罐、废旧轮胎、花盆等，这些地方都可能成为它们的“温床”</a:t>
                </a:r>
                <a:endParaRPr kumimoji="0" lang="zh-CN" altLang="zh-CN" sz="20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10444236" y="2404373"/>
              <a:ext cx="272831" cy="234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1200" dirty="0">
                  <a:solidFill>
                    <a:schemeClr val="bg1"/>
                  </a:solidFill>
                  <a:cs typeface="+mn-ea"/>
                  <a:sym typeface="+mn-lt"/>
                </a:rPr>
                <a:t>&gt;</a:t>
              </a:r>
              <a:endParaRPr kumimoji="1" lang="zh-CN" altLang="en-US" sz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04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88514" y="1882195"/>
            <a:ext cx="12369028" cy="1200329"/>
            <a:chOff x="733323" y="1682452"/>
            <a:chExt cx="15871416" cy="1200329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1587141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鉴别基孔肯雅热 </a:t>
              </a:r>
              <a:r>
                <a:rPr lang="en-US" altLang="zh-CN" sz="72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VS </a:t>
              </a:r>
              <a:r>
                <a:rPr lang="zh-CN" altLang="en-US" sz="72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</a:t>
              </a:r>
              <a:endParaRPr lang="zh-CN" altLang="en-US" sz="72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3323" y="1682452"/>
              <a:ext cx="1587141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鉴别基孔肯雅热 </a:t>
              </a:r>
              <a:r>
                <a:rPr lang="en-US" altLang="zh-CN" sz="72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VS </a:t>
              </a:r>
              <a:r>
                <a:rPr lang="zh-CN" altLang="en-US" sz="72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</a:t>
              </a:r>
              <a:endParaRPr lang="zh-CN" altLang="en-US" sz="72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FB7F0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鉴别：基孔肯雅热 </a:t>
              </a:r>
              <a:r>
                <a:rPr lang="en-US" altLang="zh-CN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VS </a:t>
              </a:r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04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73226" y="1446027"/>
            <a:ext cx="10901959" cy="4662788"/>
            <a:chOff x="619097" y="1562985"/>
            <a:chExt cx="10901959" cy="4662788"/>
          </a:xfrm>
        </p:grpSpPr>
        <p:grpSp>
          <p:nvGrpSpPr>
            <p:cNvPr id="44" name="组合 43"/>
            <p:cNvGrpSpPr/>
            <p:nvPr/>
          </p:nvGrpSpPr>
          <p:grpSpPr>
            <a:xfrm>
              <a:off x="619097" y="1562985"/>
              <a:ext cx="10901959" cy="4662788"/>
              <a:chOff x="1010740" y="1562985"/>
              <a:chExt cx="10901959" cy="4662788"/>
            </a:xfrm>
          </p:grpSpPr>
          <p:grpSp>
            <p:nvGrpSpPr>
              <p:cNvPr id="51" name="组合 50"/>
              <p:cNvGrpSpPr/>
              <p:nvPr/>
            </p:nvGrpSpPr>
            <p:grpSpPr>
              <a:xfrm flipH="1">
                <a:off x="6341844" y="1562985"/>
                <a:ext cx="5570855" cy="4654550"/>
                <a:chOff x="6455287" y="765293"/>
                <a:chExt cx="4832749" cy="4037850"/>
              </a:xfrm>
            </p:grpSpPr>
            <p:sp>
              <p:nvSpPr>
                <p:cNvPr id="50" name="梯形 49"/>
                <p:cNvSpPr/>
                <p:nvPr/>
              </p:nvSpPr>
              <p:spPr>
                <a:xfrm rot="5400000" flipH="1">
                  <a:off x="6909200" y="424307"/>
                  <a:ext cx="4037850" cy="4719821"/>
                </a:xfrm>
                <a:prstGeom prst="trapezoid">
                  <a:avLst>
                    <a:gd name="adj" fmla="val 9659"/>
                  </a:avLst>
                </a:prstGeom>
                <a:gradFill>
                  <a:gsLst>
                    <a:gs pos="100000">
                      <a:schemeClr val="bg1">
                        <a:alpha val="0"/>
                      </a:schemeClr>
                    </a:gs>
                    <a:gs pos="0">
                      <a:srgbClr val="4981CE">
                        <a:alpha val="13000"/>
                      </a:srgb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+mj-ea"/>
                    <a:ea typeface="+mj-ea"/>
                  </a:endParaRPr>
                </a:p>
              </p:txBody>
            </p:sp>
            <p:grpSp>
              <p:nvGrpSpPr>
                <p:cNvPr id="72" name="组合 71"/>
                <p:cNvGrpSpPr/>
                <p:nvPr/>
              </p:nvGrpSpPr>
              <p:grpSpPr>
                <a:xfrm flipH="1">
                  <a:off x="7782292" y="1488056"/>
                  <a:ext cx="3112770" cy="542290"/>
                  <a:chOff x="1024" y="2076"/>
                  <a:chExt cx="4902" cy="854"/>
                </a:xfrm>
              </p:grpSpPr>
              <p:sp>
                <p:nvSpPr>
                  <p:cNvPr id="73" name="文本框 72"/>
                  <p:cNvSpPr txBox="1"/>
                  <p:nvPr/>
                </p:nvSpPr>
                <p:spPr>
                  <a:xfrm>
                    <a:off x="1024" y="2076"/>
                    <a:ext cx="4412" cy="5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r>
                      <a:rPr lang="zh-CN" altLang="en-US" sz="32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  <a:cs typeface="阿里巴巴普惠体" panose="00020600040101010101" pitchFamily="18" charset="-122"/>
                        <a:sym typeface="+mn-ea"/>
                      </a:rPr>
                      <a:t>两个“不一样”</a:t>
                    </a:r>
                    <a:endParaRPr lang="zh-CN" altLang="en-US" sz="32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j-ea"/>
                      <a:ea typeface="+mj-ea"/>
                      <a:cs typeface="阿里巴巴普惠体" panose="00020600040101010101" pitchFamily="18" charset="-122"/>
                      <a:sym typeface="+mn-ea"/>
                    </a:endParaRPr>
                  </a:p>
                </p:txBody>
              </p:sp>
              <p:sp>
                <p:nvSpPr>
                  <p:cNvPr id="74" name="矩形 73"/>
                  <p:cNvSpPr/>
                  <p:nvPr/>
                </p:nvSpPr>
                <p:spPr>
                  <a:xfrm>
                    <a:off x="1130" y="2811"/>
                    <a:ext cx="2172" cy="119"/>
                  </a:xfrm>
                  <a:prstGeom prst="rect">
                    <a:avLst/>
                  </a:prstGeom>
                  <a:solidFill>
                    <a:srgbClr val="4981C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+mj-ea"/>
                      <a:ea typeface="+mj-ea"/>
                      <a:cs typeface="阿里巴巴普惠体" panose="00020600040101010101" pitchFamily="18" charset="-122"/>
                    </a:endParaRPr>
                  </a:p>
                </p:txBody>
              </p:sp>
              <p:cxnSp>
                <p:nvCxnSpPr>
                  <p:cNvPr id="75" name="直接连接符 74"/>
                  <p:cNvCxnSpPr>
                    <a:stCxn id="74" idx="3"/>
                  </p:cNvCxnSpPr>
                  <p:nvPr/>
                </p:nvCxnSpPr>
                <p:spPr>
                  <a:xfrm>
                    <a:off x="3302" y="2871"/>
                    <a:ext cx="2624" cy="1"/>
                  </a:xfrm>
                  <a:prstGeom prst="line">
                    <a:avLst/>
                  </a:prstGeom>
                  <a:ln>
                    <a:solidFill>
                      <a:srgbClr val="4981CE"/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" name="组合 21"/>
                <p:cNvGrpSpPr/>
                <p:nvPr/>
              </p:nvGrpSpPr>
              <p:grpSpPr>
                <a:xfrm>
                  <a:off x="6455287" y="1897063"/>
                  <a:ext cx="615868" cy="1746797"/>
                  <a:chOff x="6370783" y="1621168"/>
                  <a:chExt cx="615868" cy="1746797"/>
                </a:xfrm>
              </p:grpSpPr>
              <p:sp>
                <p:nvSpPr>
                  <p:cNvPr id="90" name="任意多边形 89"/>
                  <p:cNvSpPr/>
                  <p:nvPr/>
                </p:nvSpPr>
                <p:spPr>
                  <a:xfrm rot="5400000">
                    <a:off x="5805318" y="2186632"/>
                    <a:ext cx="1746797" cy="615868"/>
                  </a:xfrm>
                  <a:prstGeom prst="roundRect">
                    <a:avLst/>
                  </a:prstGeom>
                  <a:solidFill>
                    <a:srgbClr val="4981C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400">
                      <a:latin typeface="+mj-ea"/>
                      <a:ea typeface="+mj-ea"/>
                      <a:cs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91" name="文本框 90"/>
                  <p:cNvSpPr txBox="1"/>
                  <p:nvPr/>
                </p:nvSpPr>
                <p:spPr>
                  <a:xfrm>
                    <a:off x="6433031" y="1747316"/>
                    <a:ext cx="489720" cy="1475771"/>
                  </a:xfrm>
                  <a:prstGeom prst="rect">
                    <a:avLst/>
                  </a:prstGeom>
                  <a:noFill/>
                </p:spPr>
                <p:txBody>
                  <a:bodyPr vert="mongolianVert" wrap="square" rtlCol="0">
                    <a:noAutofit/>
                  </a:bodyPr>
                  <a:lstStyle/>
                  <a:p>
                    <a:pPr algn="ctr">
                      <a:lnSpc>
                        <a:spcPct val="100000"/>
                      </a:lnSpc>
                    </a:pPr>
                    <a:r>
                      <a:rPr lang="zh-CN" altLang="en-US" sz="2400" b="1">
                        <a:solidFill>
                          <a:schemeClr val="bg1"/>
                        </a:solidFill>
                        <a:latin typeface="+mj-ea"/>
                        <a:cs typeface="阿里巴巴普惠体" panose="00020600040101010101" pitchFamily="18" charset="-122"/>
                        <a:sym typeface="+mn-ea"/>
                      </a:rPr>
                      <a:t>“不一样”</a:t>
                    </a:r>
                    <a:endParaRPr lang="zh-CN" altLang="en-US" sz="2400" b="1" dirty="0">
                      <a:solidFill>
                        <a:schemeClr val="bg1"/>
                      </a:solidFill>
                      <a:latin typeface="+mj-ea"/>
                      <a:cs typeface="阿里巴巴普惠体" panose="00020600040101010101" pitchFamily="18" charset="-122"/>
                      <a:sym typeface="+mn-ea"/>
                    </a:endParaRPr>
                  </a:p>
                </p:txBody>
              </p:sp>
            </p:grpSp>
          </p:grpSp>
          <p:grpSp>
            <p:nvGrpSpPr>
              <p:cNvPr id="49" name="组合 48"/>
              <p:cNvGrpSpPr/>
              <p:nvPr/>
            </p:nvGrpSpPr>
            <p:grpSpPr>
              <a:xfrm>
                <a:off x="1010740" y="1570916"/>
                <a:ext cx="5145524" cy="4654857"/>
                <a:chOff x="357237" y="643532"/>
                <a:chExt cx="4463772" cy="4038116"/>
              </a:xfrm>
            </p:grpSpPr>
            <p:sp>
              <p:nvSpPr>
                <p:cNvPr id="15" name="梯形 14"/>
                <p:cNvSpPr/>
                <p:nvPr/>
              </p:nvSpPr>
              <p:spPr>
                <a:xfrm rot="5400000" flipH="1">
                  <a:off x="628218" y="488857"/>
                  <a:ext cx="4038116" cy="4347465"/>
                </a:xfrm>
                <a:prstGeom prst="trapezoid">
                  <a:avLst>
                    <a:gd name="adj" fmla="val 9659"/>
                  </a:avLst>
                </a:prstGeom>
                <a:gradFill>
                  <a:gsLst>
                    <a:gs pos="100000">
                      <a:schemeClr val="bg1">
                        <a:alpha val="0"/>
                      </a:schemeClr>
                    </a:gs>
                    <a:gs pos="0">
                      <a:srgbClr val="4981CE">
                        <a:alpha val="13000"/>
                      </a:srgb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+mj-ea"/>
                    <a:ea typeface="+mj-ea"/>
                  </a:endParaRPr>
                </a:p>
              </p:txBody>
            </p:sp>
            <p:grpSp>
              <p:nvGrpSpPr>
                <p:cNvPr id="68" name="组合 67"/>
                <p:cNvGrpSpPr/>
                <p:nvPr/>
              </p:nvGrpSpPr>
              <p:grpSpPr>
                <a:xfrm>
                  <a:off x="1489442" y="1359535"/>
                  <a:ext cx="3033395" cy="535305"/>
                  <a:chOff x="944" y="1838"/>
                  <a:chExt cx="4777" cy="843"/>
                </a:xfrm>
              </p:grpSpPr>
              <p:sp>
                <p:nvSpPr>
                  <p:cNvPr id="69" name="文本框 68"/>
                  <p:cNvSpPr txBox="1"/>
                  <p:nvPr/>
                </p:nvSpPr>
                <p:spPr>
                  <a:xfrm>
                    <a:off x="944" y="1838"/>
                    <a:ext cx="4412" cy="5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r>
                      <a:rPr lang="zh-CN" altLang="en-US" sz="32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  <a:cs typeface="阿里巴巴普惠体" panose="00020600040101010101" pitchFamily="18" charset="-122"/>
                        <a:sym typeface="+mn-ea"/>
                      </a:rPr>
                      <a:t>两个“一样”</a:t>
                    </a:r>
                    <a:endParaRPr lang="zh-CN" altLang="en-US" sz="32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j-ea"/>
                      <a:ea typeface="+mj-ea"/>
                      <a:cs typeface="阿里巴巴普惠体" panose="00020600040101010101" pitchFamily="18" charset="-122"/>
                      <a:sym typeface="+mn-ea"/>
                    </a:endParaRPr>
                  </a:p>
                </p:txBody>
              </p:sp>
              <p:sp>
                <p:nvSpPr>
                  <p:cNvPr id="70" name="矩形 69"/>
                  <p:cNvSpPr/>
                  <p:nvPr/>
                </p:nvSpPr>
                <p:spPr>
                  <a:xfrm>
                    <a:off x="999" y="2562"/>
                    <a:ext cx="2172" cy="119"/>
                  </a:xfrm>
                  <a:prstGeom prst="rect">
                    <a:avLst/>
                  </a:prstGeom>
                  <a:solidFill>
                    <a:srgbClr val="FF5E6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+mj-ea"/>
                      <a:ea typeface="+mj-ea"/>
                      <a:cs typeface="阿里巴巴普惠体" panose="00020600040101010101" pitchFamily="18" charset="-122"/>
                    </a:endParaRPr>
                  </a:p>
                </p:txBody>
              </p:sp>
              <p:cxnSp>
                <p:nvCxnSpPr>
                  <p:cNvPr id="71" name="直接连接符 70"/>
                  <p:cNvCxnSpPr>
                    <a:stCxn id="70" idx="3"/>
                  </p:cNvCxnSpPr>
                  <p:nvPr/>
                </p:nvCxnSpPr>
                <p:spPr>
                  <a:xfrm>
                    <a:off x="3171" y="2622"/>
                    <a:ext cx="2550" cy="1"/>
                  </a:xfrm>
                  <a:prstGeom prst="line">
                    <a:avLst/>
                  </a:prstGeom>
                  <a:ln>
                    <a:solidFill>
                      <a:srgbClr val="FF5E6A"/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" name="组合 23"/>
                <p:cNvGrpSpPr/>
                <p:nvPr/>
              </p:nvGrpSpPr>
              <p:grpSpPr>
                <a:xfrm>
                  <a:off x="357237" y="1768145"/>
                  <a:ext cx="566841" cy="1746797"/>
                  <a:chOff x="357237" y="1768145"/>
                  <a:chExt cx="566841" cy="1746797"/>
                </a:xfrm>
              </p:grpSpPr>
              <p:sp>
                <p:nvSpPr>
                  <p:cNvPr id="16" name="任意多边形 88"/>
                  <p:cNvSpPr/>
                  <p:nvPr/>
                </p:nvSpPr>
                <p:spPr>
                  <a:xfrm rot="5400000">
                    <a:off x="-232741" y="2358123"/>
                    <a:ext cx="1746797" cy="566841"/>
                  </a:xfrm>
                  <a:prstGeom prst="roundRect">
                    <a:avLst/>
                  </a:prstGeom>
                  <a:solidFill>
                    <a:srgbClr val="FF5E6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400">
                      <a:latin typeface="+mj-ea"/>
                      <a:ea typeface="+mj-ea"/>
                      <a:cs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23" name="文本框 22"/>
                  <p:cNvSpPr txBox="1"/>
                  <p:nvPr/>
                </p:nvSpPr>
                <p:spPr>
                  <a:xfrm>
                    <a:off x="384573" y="2007923"/>
                    <a:ext cx="489911" cy="1248599"/>
                  </a:xfrm>
                  <a:prstGeom prst="rect">
                    <a:avLst/>
                  </a:prstGeom>
                  <a:noFill/>
                </p:spPr>
                <p:txBody>
                  <a:bodyPr vert="mongolianVert" wrap="square" rtlCol="0">
                    <a:noAutofit/>
                  </a:bodyPr>
                  <a:lstStyle/>
                  <a:p>
                    <a:pPr algn="ctr">
                      <a:lnSpc>
                        <a:spcPct val="100000"/>
                      </a:lnSpc>
                    </a:pPr>
                    <a:r>
                      <a:rPr lang="zh-CN" altLang="en-US" sz="2400" b="1">
                        <a:solidFill>
                          <a:schemeClr val="bg1"/>
                        </a:solidFill>
                        <a:latin typeface="+mj-ea"/>
                        <a:ea typeface="+mj-ea"/>
                        <a:cs typeface="阿里巴巴普惠体" panose="00020600040101010101" pitchFamily="18" charset="-122"/>
                        <a:sym typeface="+mn-ea"/>
                      </a:rPr>
                      <a:t>“一样”</a:t>
                    </a:r>
                    <a:endParaRPr lang="zh-CN" altLang="en-US" sz="24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阿里巴巴普惠体" panose="00020600040101010101" pitchFamily="18" charset="-122"/>
                      <a:sym typeface="+mn-ea"/>
                    </a:endParaRPr>
                  </a:p>
                </p:txBody>
              </p:sp>
            </p:grpSp>
          </p:grpSp>
        </p:grpSp>
        <p:sp>
          <p:nvSpPr>
            <p:cNvPr id="3" name="文本框 2"/>
            <p:cNvSpPr txBox="1"/>
            <p:nvPr/>
          </p:nvSpPr>
          <p:spPr>
            <a:xfrm flipH="1">
              <a:off x="6092797" y="3168900"/>
              <a:ext cx="4832985" cy="247777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lnSpc>
                  <a:spcPct val="120000"/>
                </a:lnSpc>
                <a:buClr>
                  <a:srgbClr val="4981CE"/>
                </a:buClr>
                <a:buFont typeface="+mj-ea"/>
                <a:buAutoNum type="circleNumDbPlain"/>
              </a:pPr>
              <a:r>
                <a:rPr lang="zh-CN" altLang="en-US" sz="2000" b="1">
                  <a:solidFill>
                    <a:srgbClr val="4981CE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+mn-ea"/>
                </a:rPr>
                <a:t>潜伏期和传播速度不一样：</a:t>
              </a:r>
              <a:r>
                <a:rPr lang="zh-CN" altLang="en-US" sz="2000">
                  <a:latin typeface="+mj-ea"/>
                  <a:ea typeface="+mj-ea"/>
                  <a:cs typeface="阿里巴巴普惠体" panose="00020600040101010101" pitchFamily="18" charset="-122"/>
                  <a:sym typeface="+mn-ea"/>
                </a:rPr>
                <a:t>基孔肯雅热潜伏期短，传播速度更快，比登革热传播快两到三倍。</a:t>
              </a:r>
              <a:endParaRPr lang="en-US" altLang="zh-CN" sz="2000">
                <a:latin typeface="+mj-ea"/>
                <a:ea typeface="+mj-ea"/>
                <a:cs typeface="阿里巴巴普惠体" panose="00020600040101010101" pitchFamily="18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buClr>
                  <a:srgbClr val="4981CE"/>
                </a:buClr>
                <a:buFont typeface="+mj-ea"/>
                <a:buAutoNum type="circleNumDbPlain"/>
              </a:pPr>
              <a:r>
                <a:rPr lang="zh-CN" altLang="en-US" sz="2000" b="1">
                  <a:solidFill>
                    <a:srgbClr val="4981CE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+mn-ea"/>
                </a:rPr>
                <a:t>具体症状不一样：</a:t>
              </a:r>
              <a:r>
                <a:rPr lang="zh-CN" altLang="en-US" sz="2000">
                  <a:latin typeface="+mj-ea"/>
                  <a:ea typeface="+mj-ea"/>
                  <a:cs typeface="阿里巴巴普惠体" panose="00020600040101010101" pitchFamily="18" charset="-122"/>
                  <a:sym typeface="+mn-ea"/>
                </a:rPr>
                <a:t>虽然两者症状相似，都有发热、皮疹症状，但登革热通常是全身肌肉和骨关节痛，少数感染者会因血小板降低造成人体脏器出血引发重症，严重者会死亡。</a:t>
              </a:r>
              <a:endParaRPr lang="zh-CN" altLang="en-US" sz="2000">
                <a:latin typeface="+mj-ea"/>
                <a:ea typeface="+mj-ea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931800" y="3214308"/>
              <a:ext cx="3618395" cy="35281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lnSpc>
                  <a:spcPct val="120000"/>
                </a:lnSpc>
                <a:buClr>
                  <a:srgbClr val="FF5E6A"/>
                </a:buClr>
                <a:buFont typeface="+mj-ea"/>
                <a:buAutoNum type="circleNumDbPlain"/>
              </a:pPr>
              <a:r>
                <a:rPr lang="zh-CN" altLang="en-US" sz="2400">
                  <a:solidFill>
                    <a:srgbClr val="FF5E6A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+mn-ea"/>
                </a:rPr>
                <a:t>传播途径完全一样：</a:t>
              </a:r>
              <a:r>
                <a:rPr lang="zh-CN" altLang="en-US" sz="2400">
                  <a:latin typeface="+mj-ea"/>
                  <a:ea typeface="+mj-ea"/>
                  <a:cs typeface="阿里巴巴普惠体" panose="00020600040101010101" pitchFamily="18" charset="-122"/>
                  <a:sym typeface="+mn-ea"/>
                </a:rPr>
                <a:t>都是伊蚊传播。</a:t>
              </a:r>
              <a:endParaRPr lang="en-US" altLang="zh-CN" sz="2400">
                <a:latin typeface="+mj-ea"/>
                <a:ea typeface="+mj-ea"/>
                <a:cs typeface="阿里巴巴普惠体" panose="00020600040101010101" pitchFamily="18" charset="-122"/>
                <a:sym typeface="+mn-ea"/>
              </a:endParaRPr>
            </a:p>
            <a:p>
              <a:pPr marL="342900" indent="-342900">
                <a:lnSpc>
                  <a:spcPct val="120000"/>
                </a:lnSpc>
                <a:buClr>
                  <a:srgbClr val="FF5E6A"/>
                </a:buClr>
                <a:buFont typeface="+mj-ea"/>
                <a:buAutoNum type="circleNumDbPlain"/>
              </a:pPr>
              <a:r>
                <a:rPr lang="zh-CN" altLang="en-US" sz="2400">
                  <a:solidFill>
                    <a:srgbClr val="FF5E6A"/>
                  </a:solidFill>
                  <a:latin typeface="+mj-ea"/>
                  <a:cs typeface="阿里巴巴普惠体" panose="00020600040101010101" pitchFamily="18" charset="-122"/>
                  <a:sym typeface="+mn-ea"/>
                </a:rPr>
                <a:t>防控措施一样：</a:t>
              </a:r>
              <a:r>
                <a:rPr lang="zh-CN" altLang="en-US" sz="2400">
                  <a:latin typeface="+mj-ea"/>
                  <a:cs typeface="阿里巴巴普惠体" panose="00020600040101010101" pitchFamily="18" charset="-122"/>
                  <a:sym typeface="+mn-ea"/>
                </a:rPr>
                <a:t>都是对发病人员进行防蚊隔离，灭蚊和清理孳生地，做好个人防护。</a:t>
              </a:r>
              <a:endParaRPr lang="zh-CN" altLang="en-US" sz="2400">
                <a:latin typeface="+mj-ea"/>
                <a:cs typeface="阿里巴巴普惠体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FB7F0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鉴别：基孔肯雅热 </a:t>
              </a:r>
              <a:r>
                <a:rPr lang="en-US" altLang="zh-CN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VS </a:t>
              </a:r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04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03274" y="1530777"/>
            <a:ext cx="10585452" cy="3877761"/>
            <a:chOff x="803274" y="1254331"/>
            <a:chExt cx="10585452" cy="3877761"/>
          </a:xfrm>
        </p:grpSpPr>
        <p:grpSp>
          <p:nvGrpSpPr>
            <p:cNvPr id="33" name="组合 32"/>
            <p:cNvGrpSpPr/>
            <p:nvPr/>
          </p:nvGrpSpPr>
          <p:grpSpPr>
            <a:xfrm>
              <a:off x="803274" y="1254331"/>
              <a:ext cx="10585452" cy="2114318"/>
              <a:chOff x="803274" y="1254331"/>
              <a:chExt cx="10585452" cy="2114318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803274" y="1254331"/>
                <a:ext cx="10585452" cy="2114318"/>
                <a:chOff x="803274" y="1728056"/>
                <a:chExt cx="10585452" cy="2114318"/>
              </a:xfrm>
            </p:grpSpPr>
            <p:pic>
              <p:nvPicPr>
                <p:cNvPr id="15" name="图片 14"/>
                <p:cNvPicPr>
                  <a:picLocks noChangeAspect="1"/>
                </p:cNvPicPr>
                <p:nvPr/>
              </p:nvPicPr>
              <p:blipFill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7127" r="31034" b="22290"/>
                <a:stretch>
                  <a:fillRect/>
                </a:stretch>
              </p:blipFill>
              <p:spPr>
                <a:xfrm>
                  <a:off x="803274" y="1730251"/>
                  <a:ext cx="10585452" cy="2112123"/>
                </a:xfrm>
                <a:prstGeom prst="roundRect">
                  <a:avLst>
                    <a:gd name="adj" fmla="val 3219"/>
                  </a:avLst>
                </a:prstGeom>
              </p:spPr>
            </p:pic>
            <p:sp>
              <p:nvSpPr>
                <p:cNvPr id="16" name="矩形: 圆角 15"/>
                <p:cNvSpPr/>
                <p:nvPr/>
              </p:nvSpPr>
              <p:spPr>
                <a:xfrm>
                  <a:off x="803274" y="1728056"/>
                  <a:ext cx="10585451" cy="2112123"/>
                </a:xfrm>
                <a:prstGeom prst="roundRect">
                  <a:avLst>
                    <a:gd name="adj" fmla="val 1866"/>
                  </a:avLst>
                </a:prstGeom>
                <a:gradFill flip="none" rotWithShape="1">
                  <a:gsLst>
                    <a:gs pos="36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ln w="12700">
                  <a:solidFill>
                    <a:srgbClr val="2FAA6C">
                      <a:alpha val="62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  <a:spcBef>
                      <a:spcPts val="50"/>
                    </a:spcBef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/>
              </p:nvSpPr>
              <p:spPr>
                <a:xfrm>
                  <a:off x="1439616" y="2899087"/>
                  <a:ext cx="740154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r>
                    <a:rPr lang="zh-CN" altLang="en-US" sz="24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基孔肯雅热的基本症状判断？</a:t>
                  </a:r>
                  <a:endPara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p:grpSp>
          <p:sp>
            <p:nvSpPr>
              <p:cNvPr id="32" name="图形 19"/>
              <p:cNvSpPr/>
              <p:nvPr/>
            </p:nvSpPr>
            <p:spPr>
              <a:xfrm>
                <a:off x="1514044" y="1695028"/>
                <a:ext cx="479368" cy="431459"/>
              </a:xfrm>
              <a:custGeom>
                <a:avLst/>
                <a:gdLst>
                  <a:gd name="connsiteX0" fmla="*/ 419454 w 479368"/>
                  <a:gd name="connsiteY0" fmla="*/ 86294 h 431459"/>
                  <a:gd name="connsiteX1" fmla="*/ 329569 w 479368"/>
                  <a:gd name="connsiteY1" fmla="*/ 86294 h 431459"/>
                  <a:gd name="connsiteX2" fmla="*/ 329569 w 479368"/>
                  <a:gd name="connsiteY2" fmla="*/ 28773 h 431459"/>
                  <a:gd name="connsiteX3" fmla="*/ 299612 w 479368"/>
                  <a:gd name="connsiteY3" fmla="*/ 0 h 431459"/>
                  <a:gd name="connsiteX4" fmla="*/ 179770 w 479368"/>
                  <a:gd name="connsiteY4" fmla="*/ 0 h 431459"/>
                  <a:gd name="connsiteX5" fmla="*/ 149800 w 479368"/>
                  <a:gd name="connsiteY5" fmla="*/ 28773 h 431459"/>
                  <a:gd name="connsiteX6" fmla="*/ 149800 w 479368"/>
                  <a:gd name="connsiteY6" fmla="*/ 86294 h 431459"/>
                  <a:gd name="connsiteX7" fmla="*/ 59915 w 479368"/>
                  <a:gd name="connsiteY7" fmla="*/ 86294 h 431459"/>
                  <a:gd name="connsiteX8" fmla="*/ 0 w 479368"/>
                  <a:gd name="connsiteY8" fmla="*/ 143828 h 431459"/>
                  <a:gd name="connsiteX9" fmla="*/ 0 w 479368"/>
                  <a:gd name="connsiteY9" fmla="*/ 373938 h 431459"/>
                  <a:gd name="connsiteX10" fmla="*/ 59915 w 479368"/>
                  <a:gd name="connsiteY10" fmla="*/ 431459 h 431459"/>
                  <a:gd name="connsiteX11" fmla="*/ 419454 w 479368"/>
                  <a:gd name="connsiteY11" fmla="*/ 431459 h 431459"/>
                  <a:gd name="connsiteX12" fmla="*/ 479369 w 479368"/>
                  <a:gd name="connsiteY12" fmla="*/ 373938 h 431459"/>
                  <a:gd name="connsiteX13" fmla="*/ 479369 w 479368"/>
                  <a:gd name="connsiteY13" fmla="*/ 143828 h 431459"/>
                  <a:gd name="connsiteX14" fmla="*/ 419454 w 479368"/>
                  <a:gd name="connsiteY14" fmla="*/ 86294 h 431459"/>
                  <a:gd name="connsiteX15" fmla="*/ 179757 w 479368"/>
                  <a:gd name="connsiteY15" fmla="*/ 28773 h 431459"/>
                  <a:gd name="connsiteX16" fmla="*/ 299612 w 479368"/>
                  <a:gd name="connsiteY16" fmla="*/ 28773 h 431459"/>
                  <a:gd name="connsiteX17" fmla="*/ 299612 w 479368"/>
                  <a:gd name="connsiteY17" fmla="*/ 86294 h 431459"/>
                  <a:gd name="connsiteX18" fmla="*/ 179757 w 479368"/>
                  <a:gd name="connsiteY18" fmla="*/ 86294 h 431459"/>
                  <a:gd name="connsiteX19" fmla="*/ 179757 w 479368"/>
                  <a:gd name="connsiteY19" fmla="*/ 28773 h 431459"/>
                  <a:gd name="connsiteX20" fmla="*/ 359527 w 479368"/>
                  <a:gd name="connsiteY20" fmla="*/ 287644 h 431459"/>
                  <a:gd name="connsiteX21" fmla="*/ 269642 w 479368"/>
                  <a:gd name="connsiteY21" fmla="*/ 287644 h 431459"/>
                  <a:gd name="connsiteX22" fmla="*/ 269642 w 479368"/>
                  <a:gd name="connsiteY22" fmla="*/ 373938 h 431459"/>
                  <a:gd name="connsiteX23" fmla="*/ 209727 w 479368"/>
                  <a:gd name="connsiteY23" fmla="*/ 373938 h 431459"/>
                  <a:gd name="connsiteX24" fmla="*/ 209727 w 479368"/>
                  <a:gd name="connsiteY24" fmla="*/ 287644 h 431459"/>
                  <a:gd name="connsiteX25" fmla="*/ 119842 w 479368"/>
                  <a:gd name="connsiteY25" fmla="*/ 287644 h 431459"/>
                  <a:gd name="connsiteX26" fmla="*/ 119842 w 479368"/>
                  <a:gd name="connsiteY26" fmla="*/ 230122 h 431459"/>
                  <a:gd name="connsiteX27" fmla="*/ 209727 w 479368"/>
                  <a:gd name="connsiteY27" fmla="*/ 230122 h 431459"/>
                  <a:gd name="connsiteX28" fmla="*/ 209727 w 479368"/>
                  <a:gd name="connsiteY28" fmla="*/ 143828 h 431459"/>
                  <a:gd name="connsiteX29" fmla="*/ 269642 w 479368"/>
                  <a:gd name="connsiteY29" fmla="*/ 143828 h 431459"/>
                  <a:gd name="connsiteX30" fmla="*/ 269642 w 479368"/>
                  <a:gd name="connsiteY30" fmla="*/ 230122 h 431459"/>
                  <a:gd name="connsiteX31" fmla="*/ 359527 w 479368"/>
                  <a:gd name="connsiteY31" fmla="*/ 230122 h 431459"/>
                  <a:gd name="connsiteX32" fmla="*/ 359527 w 479368"/>
                  <a:gd name="connsiteY32" fmla="*/ 287644 h 43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79368" h="431459">
                    <a:moveTo>
                      <a:pt x="419454" y="86294"/>
                    </a:moveTo>
                    <a:lnTo>
                      <a:pt x="329569" y="86294"/>
                    </a:lnTo>
                    <a:lnTo>
                      <a:pt x="329569" y="28773"/>
                    </a:lnTo>
                    <a:cubicBezTo>
                      <a:pt x="329569" y="12940"/>
                      <a:pt x="316080" y="0"/>
                      <a:pt x="299612" y="0"/>
                    </a:cubicBezTo>
                    <a:lnTo>
                      <a:pt x="179770" y="0"/>
                    </a:lnTo>
                    <a:cubicBezTo>
                      <a:pt x="163289" y="0"/>
                      <a:pt x="149800" y="12953"/>
                      <a:pt x="149800" y="28773"/>
                    </a:cubicBezTo>
                    <a:lnTo>
                      <a:pt x="149800" y="86294"/>
                    </a:lnTo>
                    <a:lnTo>
                      <a:pt x="59915" y="86294"/>
                    </a:lnTo>
                    <a:cubicBezTo>
                      <a:pt x="26953" y="86294"/>
                      <a:pt x="0" y="112175"/>
                      <a:pt x="0" y="143828"/>
                    </a:cubicBezTo>
                    <a:lnTo>
                      <a:pt x="0" y="373938"/>
                    </a:lnTo>
                    <a:cubicBezTo>
                      <a:pt x="0" y="405591"/>
                      <a:pt x="26953" y="431459"/>
                      <a:pt x="59915" y="431459"/>
                    </a:cubicBezTo>
                    <a:lnTo>
                      <a:pt x="419454" y="431459"/>
                    </a:lnTo>
                    <a:cubicBezTo>
                      <a:pt x="452403" y="431459"/>
                      <a:pt x="479369" y="405591"/>
                      <a:pt x="479369" y="373938"/>
                    </a:cubicBezTo>
                    <a:lnTo>
                      <a:pt x="479369" y="143828"/>
                    </a:lnTo>
                    <a:cubicBezTo>
                      <a:pt x="479369" y="112175"/>
                      <a:pt x="452403" y="86294"/>
                      <a:pt x="419454" y="86294"/>
                    </a:cubicBezTo>
                    <a:close/>
                    <a:moveTo>
                      <a:pt x="179757" y="28773"/>
                    </a:moveTo>
                    <a:lnTo>
                      <a:pt x="299612" y="28773"/>
                    </a:lnTo>
                    <a:lnTo>
                      <a:pt x="299612" y="86294"/>
                    </a:lnTo>
                    <a:lnTo>
                      <a:pt x="179757" y="86294"/>
                    </a:lnTo>
                    <a:lnTo>
                      <a:pt x="179757" y="28773"/>
                    </a:lnTo>
                    <a:close/>
                    <a:moveTo>
                      <a:pt x="359527" y="287644"/>
                    </a:moveTo>
                    <a:lnTo>
                      <a:pt x="269642" y="287644"/>
                    </a:lnTo>
                    <a:lnTo>
                      <a:pt x="269642" y="373938"/>
                    </a:lnTo>
                    <a:lnTo>
                      <a:pt x="209727" y="373938"/>
                    </a:lnTo>
                    <a:lnTo>
                      <a:pt x="209727" y="287644"/>
                    </a:lnTo>
                    <a:lnTo>
                      <a:pt x="119842" y="287644"/>
                    </a:lnTo>
                    <a:lnTo>
                      <a:pt x="119842" y="230122"/>
                    </a:lnTo>
                    <a:lnTo>
                      <a:pt x="209727" y="230122"/>
                    </a:lnTo>
                    <a:lnTo>
                      <a:pt x="209727" y="143828"/>
                    </a:lnTo>
                    <a:lnTo>
                      <a:pt x="269642" y="143828"/>
                    </a:lnTo>
                    <a:lnTo>
                      <a:pt x="269642" y="230122"/>
                    </a:lnTo>
                    <a:lnTo>
                      <a:pt x="359527" y="230122"/>
                    </a:lnTo>
                    <a:lnTo>
                      <a:pt x="359527" y="287644"/>
                    </a:lnTo>
                    <a:close/>
                  </a:path>
                </a:pathLst>
              </a:custGeom>
              <a:solidFill>
                <a:srgbClr val="2FAA6C"/>
              </a:solidFill>
              <a:ln w="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1068928" y="3724390"/>
              <a:ext cx="10319797" cy="1407702"/>
              <a:chOff x="1068928" y="3724390"/>
              <a:chExt cx="10319797" cy="1407702"/>
            </a:xfrm>
          </p:grpSpPr>
          <p:sp>
            <p:nvSpPr>
              <p:cNvPr id="36" name="矩形: 圆角 35"/>
              <p:cNvSpPr/>
              <p:nvPr/>
            </p:nvSpPr>
            <p:spPr>
              <a:xfrm>
                <a:off x="1086488" y="3724390"/>
                <a:ext cx="2018217" cy="371107"/>
              </a:xfrm>
              <a:prstGeom prst="roundRect">
                <a:avLst>
                  <a:gd name="adj" fmla="val 50000"/>
                </a:avLst>
              </a:prstGeom>
              <a:solidFill>
                <a:srgbClr val="2FAA6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000" b="1"/>
                  <a:t>基孔肯雅热</a:t>
                </a:r>
                <a:endParaRPr lang="zh-CN" altLang="en-US" sz="2000" b="1"/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1068928" y="4261789"/>
                <a:ext cx="10319797" cy="870303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/>
                  <a:t>基孔肯雅热是手、腕、踝等小关节疼痛明显，个别患者持续时间较久，其中腕关节受压疼痛是显著特点。</a:t>
                </a:r>
                <a:endParaRPr lang="en-US" altLang="zh-CN" sz="1600"/>
              </a:p>
              <a:p>
                <a:pPr>
                  <a:lnSpc>
                    <a:spcPct val="120000"/>
                  </a:lnSpc>
                </a:pPr>
                <a:r>
                  <a:rPr lang="zh-CN" altLang="en-US" sz="1600"/>
                  <a:t>少数人群（新生儿、老年人、慢性病患者）可能出现并发症，如长期关节疼痛、心肌炎、脑炎等，严重时可能危及生命，需要重点关注。</a:t>
                </a:r>
                <a:endParaRPr lang="zh-CN" altLang="en-US" sz="160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0C5C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蚊虫孳生地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pic>
        <p:nvPicPr>
          <p:cNvPr id="2" name="Picture 7"/>
          <p:cNvPicPr>
            <a:picLocks noGrp="1" noChangeAspect="1" noChangeArrowheads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75363" y="1448435"/>
            <a:ext cx="805966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0C5C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蚊虫孳生地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pic>
        <p:nvPicPr>
          <p:cNvPr id="4" name="图片 33"/>
          <p:cNvPicPr>
            <a:picLocks noGrp="1" noChangeAspect="1" noChangeArrowheads="1"/>
          </p:cNvPicPr>
          <p:nvPr/>
        </p:nvPicPr>
        <p:blipFill>
          <a:blip r:embed="rId1"/>
          <a:srcRect b="34622"/>
          <a:stretch>
            <a:fillRect/>
          </a:stretch>
        </p:blipFill>
        <p:spPr bwMode="auto">
          <a:xfrm>
            <a:off x="2152650" y="1176020"/>
            <a:ext cx="7886700" cy="506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05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675951" y="1871562"/>
            <a:ext cx="6840098" cy="1323439"/>
            <a:chOff x="733323" y="1682452"/>
            <a:chExt cx="9745596" cy="1323439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974559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有效预防措施</a:t>
              </a:r>
              <a:endParaRPr lang="zh-CN" altLang="en-US" sz="8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3323" y="1682452"/>
              <a:ext cx="974559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有效预防措施</a:t>
              </a:r>
              <a:endParaRPr lang="zh-CN" altLang="en-US" sz="8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0C5C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有效预防措施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05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0" y="1232314"/>
            <a:ext cx="12192000" cy="5248586"/>
            <a:chOff x="0" y="1232314"/>
            <a:chExt cx="12192000" cy="5248586"/>
          </a:xfrm>
        </p:grpSpPr>
        <p:grpSp>
          <p:nvGrpSpPr>
            <p:cNvPr id="51" name="组合 50"/>
            <p:cNvGrpSpPr/>
            <p:nvPr/>
          </p:nvGrpSpPr>
          <p:grpSpPr>
            <a:xfrm>
              <a:off x="0" y="1232314"/>
              <a:ext cx="12192000" cy="4984068"/>
              <a:chOff x="0" y="1232314"/>
              <a:chExt cx="12192000" cy="4984068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0" y="4241675"/>
                <a:ext cx="12192000" cy="1974707"/>
                <a:chOff x="328426" y="4241675"/>
                <a:chExt cx="11535148" cy="1974707"/>
              </a:xfrm>
            </p:grpSpPr>
            <p:sp>
              <p:nvSpPr>
                <p:cNvPr id="103" name="任意多边形: 形状 7"/>
                <p:cNvSpPr/>
                <p:nvPr>
                  <p:custDataLst>
                    <p:tags r:id="rId1"/>
                  </p:custDataLst>
                </p:nvPr>
              </p:nvSpPr>
              <p:spPr>
                <a:xfrm>
                  <a:off x="328426" y="4345034"/>
                  <a:ext cx="11535148" cy="1871348"/>
                </a:xfrm>
                <a:custGeom>
                  <a:avLst/>
                  <a:gdLst>
                    <a:gd name="connsiteX0" fmla="*/ 0 w 10969200"/>
                    <a:gd name="connsiteY0" fmla="*/ 0 h 1850650"/>
                    <a:gd name="connsiteX1" fmla="*/ 10969200 w 10969200"/>
                    <a:gd name="connsiteY1" fmla="*/ 0 h 1850650"/>
                    <a:gd name="connsiteX2" fmla="*/ 10969200 w 10969200"/>
                    <a:gd name="connsiteY2" fmla="*/ 827641 h 1850650"/>
                    <a:gd name="connsiteX3" fmla="*/ 10802207 w 10969200"/>
                    <a:gd name="connsiteY3" fmla="*/ 906408 h 1850650"/>
                    <a:gd name="connsiteX4" fmla="*/ 5484603 w 10969200"/>
                    <a:gd name="connsiteY4" fmla="*/ 1850650 h 1850650"/>
                    <a:gd name="connsiteX5" fmla="*/ 166996 w 10969200"/>
                    <a:gd name="connsiteY5" fmla="*/ 906408 h 1850650"/>
                    <a:gd name="connsiteX6" fmla="*/ 0 w 10969200"/>
                    <a:gd name="connsiteY6" fmla="*/ 827639 h 1850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969200" h="1850650">
                      <a:moveTo>
                        <a:pt x="0" y="0"/>
                      </a:moveTo>
                      <a:lnTo>
                        <a:pt x="10969200" y="0"/>
                      </a:lnTo>
                      <a:lnTo>
                        <a:pt x="10969200" y="827641"/>
                      </a:lnTo>
                      <a:lnTo>
                        <a:pt x="10802207" y="906408"/>
                      </a:lnTo>
                      <a:cubicBezTo>
                        <a:pt x="9441313" y="1489809"/>
                        <a:pt x="7561256" y="1850650"/>
                        <a:pt x="5484603" y="1850650"/>
                      </a:cubicBezTo>
                      <a:cubicBezTo>
                        <a:pt x="3407948" y="1850650"/>
                        <a:pt x="1527891" y="1489809"/>
                        <a:pt x="166996" y="906408"/>
                      </a:cubicBezTo>
                      <a:lnTo>
                        <a:pt x="0" y="827639"/>
                      </a:lnTo>
                      <a:close/>
                    </a:path>
                  </a:pathLst>
                </a:custGeom>
                <a:noFill/>
                <a:ln w="12700">
                  <a:gradFill flip="none" rotWithShape="1">
                    <a:gsLst>
                      <a:gs pos="0">
                        <a:srgbClr val="4981CE"/>
                      </a:gs>
                      <a:gs pos="53000">
                        <a:srgbClr val="4981CE">
                          <a:alpha val="0"/>
                        </a:srgbClr>
                      </a:gs>
                    </a:gsLst>
                    <a:lin ang="1620000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</a:pPr>
                  <a:endPara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  <p:sp>
              <p:nvSpPr>
                <p:cNvPr id="104" name="任意多边形: 形状 6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328426" y="4241675"/>
                  <a:ext cx="11535148" cy="1871348"/>
                </a:xfrm>
                <a:custGeom>
                  <a:avLst/>
                  <a:gdLst>
                    <a:gd name="connsiteX0" fmla="*/ 0 w 10969200"/>
                    <a:gd name="connsiteY0" fmla="*/ 0 h 1850650"/>
                    <a:gd name="connsiteX1" fmla="*/ 10969200 w 10969200"/>
                    <a:gd name="connsiteY1" fmla="*/ 0 h 1850650"/>
                    <a:gd name="connsiteX2" fmla="*/ 10969200 w 10969200"/>
                    <a:gd name="connsiteY2" fmla="*/ 827641 h 1850650"/>
                    <a:gd name="connsiteX3" fmla="*/ 10802207 w 10969200"/>
                    <a:gd name="connsiteY3" fmla="*/ 906408 h 1850650"/>
                    <a:gd name="connsiteX4" fmla="*/ 5484603 w 10969200"/>
                    <a:gd name="connsiteY4" fmla="*/ 1850650 h 1850650"/>
                    <a:gd name="connsiteX5" fmla="*/ 166996 w 10969200"/>
                    <a:gd name="connsiteY5" fmla="*/ 906408 h 1850650"/>
                    <a:gd name="connsiteX6" fmla="*/ 0 w 10969200"/>
                    <a:gd name="connsiteY6" fmla="*/ 827639 h 1850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969200" h="1850650">
                      <a:moveTo>
                        <a:pt x="0" y="0"/>
                      </a:moveTo>
                      <a:lnTo>
                        <a:pt x="10969200" y="0"/>
                      </a:lnTo>
                      <a:lnTo>
                        <a:pt x="10969200" y="827641"/>
                      </a:lnTo>
                      <a:lnTo>
                        <a:pt x="10802207" y="906408"/>
                      </a:lnTo>
                      <a:cubicBezTo>
                        <a:pt x="9441313" y="1489809"/>
                        <a:pt x="7561256" y="1850650"/>
                        <a:pt x="5484603" y="1850650"/>
                      </a:cubicBezTo>
                      <a:cubicBezTo>
                        <a:pt x="3407948" y="1850650"/>
                        <a:pt x="1527891" y="1489809"/>
                        <a:pt x="166996" y="906408"/>
                      </a:cubicBezTo>
                      <a:lnTo>
                        <a:pt x="0" y="827639"/>
                      </a:lnTo>
                      <a:close/>
                    </a:path>
                  </a:pathLst>
                </a:custGeom>
                <a:gradFill>
                  <a:gsLst>
                    <a:gs pos="43000">
                      <a:srgbClr val="4981CE">
                        <a:alpha val="0"/>
                      </a:srgbClr>
                    </a:gs>
                    <a:gs pos="100000">
                      <a:srgbClr val="4981CE">
                        <a:alpha val="20000"/>
                      </a:srgb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</a:pPr>
                  <a:endPara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</p:grpSp>
          <p:grpSp>
            <p:nvGrpSpPr>
              <p:cNvPr id="50" name="组合 49"/>
              <p:cNvGrpSpPr/>
              <p:nvPr/>
            </p:nvGrpSpPr>
            <p:grpSpPr>
              <a:xfrm>
                <a:off x="950484" y="1232314"/>
                <a:ext cx="10323712" cy="2681536"/>
                <a:chOff x="1234599" y="1232314"/>
                <a:chExt cx="10323712" cy="2681536"/>
              </a:xfrm>
            </p:grpSpPr>
            <p:grpSp>
              <p:nvGrpSpPr>
                <p:cNvPr id="162" name="组合 161"/>
                <p:cNvGrpSpPr/>
                <p:nvPr/>
              </p:nvGrpSpPr>
              <p:grpSpPr>
                <a:xfrm>
                  <a:off x="5089786" y="1234629"/>
                  <a:ext cx="2613337" cy="2679221"/>
                  <a:chOff x="5041983" y="1458641"/>
                  <a:chExt cx="2745462" cy="2814677"/>
                </a:xfrm>
              </p:grpSpPr>
              <p:pic>
                <p:nvPicPr>
                  <p:cNvPr id="140" name="图片 139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6675" r="16675"/>
                  <a:stretch>
                    <a:fillRect/>
                  </a:stretch>
                </p:blipFill>
                <p:spPr>
                  <a:xfrm>
                    <a:off x="5041983" y="1458641"/>
                    <a:ext cx="2745462" cy="2745462"/>
                  </a:xfrm>
                  <a:custGeom>
                    <a:avLst/>
                    <a:gdLst>
                      <a:gd name="connsiteX0" fmla="*/ 2637790 w 5275580"/>
                      <a:gd name="connsiteY0" fmla="*/ 0 h 5275580"/>
                      <a:gd name="connsiteX1" fmla="*/ 5275580 w 5275580"/>
                      <a:gd name="connsiteY1" fmla="*/ 2637790 h 5275580"/>
                      <a:gd name="connsiteX2" fmla="*/ 2637790 w 5275580"/>
                      <a:gd name="connsiteY2" fmla="*/ 5275580 h 5275580"/>
                      <a:gd name="connsiteX3" fmla="*/ 0 w 5275580"/>
                      <a:gd name="connsiteY3" fmla="*/ 2637790 h 5275580"/>
                      <a:gd name="connsiteX4" fmla="*/ 2637790 w 5275580"/>
                      <a:gd name="connsiteY4" fmla="*/ 0 h 527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5580" h="5275580">
                        <a:moveTo>
                          <a:pt x="2637790" y="0"/>
                        </a:moveTo>
                        <a:cubicBezTo>
                          <a:pt x="4094601" y="0"/>
                          <a:pt x="5275580" y="1180979"/>
                          <a:pt x="5275580" y="2637790"/>
                        </a:cubicBezTo>
                        <a:cubicBezTo>
                          <a:pt x="5275580" y="4094601"/>
                          <a:pt x="4094601" y="5275580"/>
                          <a:pt x="2637790" y="5275580"/>
                        </a:cubicBezTo>
                        <a:cubicBezTo>
                          <a:pt x="1180979" y="5275580"/>
                          <a:pt x="0" y="4094601"/>
                          <a:pt x="0" y="2637790"/>
                        </a:cubicBezTo>
                        <a:cubicBezTo>
                          <a:pt x="0" y="1180979"/>
                          <a:pt x="1180979" y="0"/>
                          <a:pt x="2637790" y="0"/>
                        </a:cubicBezTo>
                        <a:close/>
                      </a:path>
                    </a:pathLst>
                  </a:custGeom>
                </p:spPr>
              </p:pic>
              <p:sp>
                <p:nvSpPr>
                  <p:cNvPr id="151" name="矩形: 圆角 150"/>
                  <p:cNvSpPr/>
                  <p:nvPr/>
                </p:nvSpPr>
                <p:spPr>
                  <a:xfrm>
                    <a:off x="5514289" y="3774760"/>
                    <a:ext cx="1800851" cy="49855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4981C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00000"/>
                      </a:lnSpc>
                    </a:pPr>
                    <a:r>
                      <a:rPr lang="en-US" altLang="zh-CN" sz="2000" b="1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rPr>
                      <a:t>1.</a:t>
                    </a:r>
                    <a:r>
                      <a:rPr lang="zh-CN" altLang="en-US" sz="2000" b="1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rPr>
                      <a:t>环境防蚊</a:t>
                    </a:r>
                    <a:endParaRPr lang="zh-CN" altLang="en-US" sz="2000" b="1" dirty="0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endParaRPr>
                  </a:p>
                </p:txBody>
              </p:sp>
            </p:grpSp>
            <p:grpSp>
              <p:nvGrpSpPr>
                <p:cNvPr id="31" name="组合 30"/>
                <p:cNvGrpSpPr/>
                <p:nvPr/>
              </p:nvGrpSpPr>
              <p:grpSpPr>
                <a:xfrm>
                  <a:off x="1234599" y="1234629"/>
                  <a:ext cx="2613337" cy="2679221"/>
                  <a:chOff x="-3075378" y="1028013"/>
                  <a:chExt cx="2745462" cy="2814677"/>
                </a:xfrm>
              </p:grpSpPr>
              <p:pic>
                <p:nvPicPr>
                  <p:cNvPr id="36" name="图片 35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3416" t="42211" r="25331" b="8756"/>
                  <a:stretch>
                    <a:fillRect/>
                  </a:stretch>
                </p:blipFill>
                <p:spPr>
                  <a:xfrm>
                    <a:off x="-3075378" y="1028013"/>
                    <a:ext cx="2745462" cy="2772550"/>
                  </a:xfrm>
                  <a:custGeom>
                    <a:avLst/>
                    <a:gdLst>
                      <a:gd name="connsiteX0" fmla="*/ 2637790 w 5275580"/>
                      <a:gd name="connsiteY0" fmla="*/ 0 h 5275580"/>
                      <a:gd name="connsiteX1" fmla="*/ 5275580 w 5275580"/>
                      <a:gd name="connsiteY1" fmla="*/ 2637790 h 5275580"/>
                      <a:gd name="connsiteX2" fmla="*/ 2637790 w 5275580"/>
                      <a:gd name="connsiteY2" fmla="*/ 5275580 h 5275580"/>
                      <a:gd name="connsiteX3" fmla="*/ 0 w 5275580"/>
                      <a:gd name="connsiteY3" fmla="*/ 2637790 h 5275580"/>
                      <a:gd name="connsiteX4" fmla="*/ 2637790 w 5275580"/>
                      <a:gd name="connsiteY4" fmla="*/ 0 h 527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5580" h="5275580">
                        <a:moveTo>
                          <a:pt x="2637790" y="0"/>
                        </a:moveTo>
                        <a:cubicBezTo>
                          <a:pt x="4094601" y="0"/>
                          <a:pt x="5275580" y="1180979"/>
                          <a:pt x="5275580" y="2637790"/>
                        </a:cubicBezTo>
                        <a:cubicBezTo>
                          <a:pt x="5275580" y="4094601"/>
                          <a:pt x="4094601" y="5275580"/>
                          <a:pt x="2637790" y="5275580"/>
                        </a:cubicBezTo>
                        <a:cubicBezTo>
                          <a:pt x="1180979" y="5275580"/>
                          <a:pt x="0" y="4094601"/>
                          <a:pt x="0" y="2637790"/>
                        </a:cubicBezTo>
                        <a:cubicBezTo>
                          <a:pt x="0" y="1180979"/>
                          <a:pt x="1180979" y="0"/>
                          <a:pt x="2637790" y="0"/>
                        </a:cubicBezTo>
                        <a:close/>
                      </a:path>
                    </a:pathLst>
                  </a:custGeom>
                </p:spPr>
              </p:pic>
              <p:sp>
                <p:nvSpPr>
                  <p:cNvPr id="37" name="矩形: 圆角 36"/>
                  <p:cNvSpPr/>
                  <p:nvPr/>
                </p:nvSpPr>
                <p:spPr>
                  <a:xfrm>
                    <a:off x="-2603072" y="3344132"/>
                    <a:ext cx="1800851" cy="49855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5E6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00000"/>
                      </a:lnSpc>
                    </a:pPr>
                    <a:r>
                      <a:rPr lang="en-US" altLang="zh-CN" sz="2000" b="1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rPr>
                      <a:t>1.</a:t>
                    </a:r>
                    <a:r>
                      <a:rPr lang="zh-CN" altLang="en-US" sz="2000" b="1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rPr>
                      <a:t>环境防蚊</a:t>
                    </a:r>
                    <a:endParaRPr lang="zh-CN" altLang="en-US" sz="2000" b="1" dirty="0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endParaRPr>
                  </a:p>
                </p:txBody>
              </p:sp>
            </p:grpSp>
            <p:grpSp>
              <p:nvGrpSpPr>
                <p:cNvPr id="40" name="组合 39"/>
                <p:cNvGrpSpPr/>
                <p:nvPr/>
              </p:nvGrpSpPr>
              <p:grpSpPr>
                <a:xfrm>
                  <a:off x="8944974" y="1232314"/>
                  <a:ext cx="2613337" cy="2681536"/>
                  <a:chOff x="957554" y="1456209"/>
                  <a:chExt cx="2745462" cy="2817109"/>
                </a:xfrm>
              </p:grpSpPr>
              <p:pic>
                <p:nvPicPr>
                  <p:cNvPr id="48" name="图片 47"/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37370"/>
                  <a:stretch>
                    <a:fillRect/>
                  </a:stretch>
                </p:blipFill>
                <p:spPr>
                  <a:xfrm>
                    <a:off x="957554" y="1456209"/>
                    <a:ext cx="2745462" cy="2777464"/>
                  </a:xfrm>
                  <a:custGeom>
                    <a:avLst/>
                    <a:gdLst>
                      <a:gd name="connsiteX0" fmla="*/ 2637790 w 5275580"/>
                      <a:gd name="connsiteY0" fmla="*/ 0 h 5275580"/>
                      <a:gd name="connsiteX1" fmla="*/ 5275580 w 5275580"/>
                      <a:gd name="connsiteY1" fmla="*/ 2637790 h 5275580"/>
                      <a:gd name="connsiteX2" fmla="*/ 2637790 w 5275580"/>
                      <a:gd name="connsiteY2" fmla="*/ 5275580 h 5275580"/>
                      <a:gd name="connsiteX3" fmla="*/ 0 w 5275580"/>
                      <a:gd name="connsiteY3" fmla="*/ 2637790 h 5275580"/>
                      <a:gd name="connsiteX4" fmla="*/ 2637790 w 5275580"/>
                      <a:gd name="connsiteY4" fmla="*/ 0 h 527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5580" h="5275580">
                        <a:moveTo>
                          <a:pt x="2637790" y="0"/>
                        </a:moveTo>
                        <a:cubicBezTo>
                          <a:pt x="4094601" y="0"/>
                          <a:pt x="5275580" y="1180979"/>
                          <a:pt x="5275580" y="2637790"/>
                        </a:cubicBezTo>
                        <a:cubicBezTo>
                          <a:pt x="5275580" y="4094601"/>
                          <a:pt x="4094601" y="5275580"/>
                          <a:pt x="2637790" y="5275580"/>
                        </a:cubicBezTo>
                        <a:cubicBezTo>
                          <a:pt x="1180979" y="5275580"/>
                          <a:pt x="0" y="4094601"/>
                          <a:pt x="0" y="2637790"/>
                        </a:cubicBezTo>
                        <a:cubicBezTo>
                          <a:pt x="0" y="1180979"/>
                          <a:pt x="1180979" y="0"/>
                          <a:pt x="2637790" y="0"/>
                        </a:cubicBezTo>
                        <a:close/>
                      </a:path>
                    </a:pathLst>
                  </a:custGeom>
                </p:spPr>
              </p:pic>
              <p:sp>
                <p:nvSpPr>
                  <p:cNvPr id="49" name="矩形: 圆角 48"/>
                  <p:cNvSpPr/>
                  <p:nvPr/>
                </p:nvSpPr>
                <p:spPr>
                  <a:xfrm>
                    <a:off x="1429860" y="3774760"/>
                    <a:ext cx="1800851" cy="49855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1AEB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00000"/>
                      </a:lnSpc>
                    </a:pPr>
                    <a:r>
                      <a:rPr lang="en-US" altLang="zh-CN" sz="2000" b="1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rPr>
                      <a:t>1.</a:t>
                    </a:r>
                    <a:r>
                      <a:rPr lang="zh-CN" altLang="en-US" sz="2000" b="1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rPr>
                      <a:t>环境防蚊</a:t>
                    </a:r>
                    <a:endParaRPr lang="zh-CN" altLang="en-US" sz="2000" b="1" dirty="0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endParaRPr>
                  </a:p>
                </p:txBody>
              </p:sp>
            </p:grpSp>
          </p:grpSp>
        </p:grpSp>
        <p:sp>
          <p:nvSpPr>
            <p:cNvPr id="4" name="文本框 3"/>
            <p:cNvSpPr txBox="1"/>
            <p:nvPr/>
          </p:nvSpPr>
          <p:spPr>
            <a:xfrm>
              <a:off x="754823" y="4023422"/>
              <a:ext cx="3126580" cy="1057021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600" b="1">
                  <a:solidFill>
                    <a:srgbClr val="FF5E6A"/>
                  </a:solidFill>
                </a:rPr>
                <a:t>清积水：</a:t>
              </a:r>
              <a:endParaRPr lang="en-US" altLang="zh-CN" sz="1600" b="1">
                <a:solidFill>
                  <a:srgbClr val="FF5E6A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400"/>
                <a:t>翻盆倒罐清空闲置盆、罐、桶、轮胎等容器积水；填平树洞、竹洞、洼地；清理空调托盘、饮水机托盘等积水。</a:t>
              </a:r>
              <a:endParaRPr lang="zh-CN" altLang="en-US" sz="140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497272" y="4023422"/>
              <a:ext cx="3328288" cy="1057021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600" b="1">
                  <a:solidFill>
                    <a:srgbClr val="4981CE"/>
                  </a:solidFill>
                </a:rPr>
                <a:t>勤打理：</a:t>
              </a:r>
              <a:endParaRPr lang="en-US" altLang="zh-CN" sz="1600" b="1">
                <a:solidFill>
                  <a:srgbClr val="4981CE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400"/>
                <a:t>水养植物（富贵竹、万年青等）每周彻底换水</a:t>
              </a:r>
              <a:r>
                <a:rPr lang="en-US" altLang="zh-CN" sz="1400"/>
                <a:t>1</a:t>
              </a:r>
              <a:r>
                <a:rPr lang="zh-CN" altLang="en-US" sz="1400"/>
                <a:t>次，清洗容器内壁和根部；宠物饮水碗、花盆底盘等及时清空积水。</a:t>
              </a:r>
              <a:endParaRPr lang="zh-CN" altLang="en-US" sz="140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417702" y="4023422"/>
              <a:ext cx="3126580" cy="1057021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600" b="1">
                  <a:solidFill>
                    <a:srgbClr val="01AEBF"/>
                  </a:solidFill>
                </a:rPr>
                <a:t>严管控：</a:t>
              </a:r>
              <a:endParaRPr lang="en-US" altLang="zh-CN" sz="1600" b="1">
                <a:solidFill>
                  <a:srgbClr val="01AEBF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400"/>
                <a:t>储水容器（水缸、水池等）严密加盖，或投放安全的灭蚊幼缓释剂；妥善处理垃圾，避免废弃瓶罐形成积水。</a:t>
              </a:r>
              <a:endParaRPr lang="zh-CN" altLang="en-US" sz="1400"/>
            </a:p>
          </p:txBody>
        </p:sp>
        <p:sp>
          <p:nvSpPr>
            <p:cNvPr id="7" name="椭圆 6"/>
            <p:cNvSpPr/>
            <p:nvPr>
              <p:custDataLst>
                <p:tags r:id="rId6"/>
              </p:custDataLst>
            </p:nvPr>
          </p:nvSpPr>
          <p:spPr>
            <a:xfrm>
              <a:off x="1878732" y="5340227"/>
              <a:ext cx="691480" cy="665489"/>
            </a:xfrm>
            <a:prstGeom prst="ellipse">
              <a:avLst/>
            </a:prstGeom>
            <a:gradFill>
              <a:gsLst>
                <a:gs pos="0">
                  <a:srgbClr val="2168C0">
                    <a:alpha val="20000"/>
                  </a:srgbClr>
                </a:gs>
                <a:gs pos="86000">
                  <a:srgbClr val="2168C0">
                    <a:alpha val="0"/>
                  </a:srgbClr>
                </a:gs>
              </a:gsLst>
              <a:lin ang="2700000" scaled="1"/>
            </a:gradFill>
            <a:ln w="6350">
              <a:solidFill>
                <a:srgbClr val="FF5E6A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lt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" name="Oval 11+"/>
            <p:cNvSpPr/>
            <p:nvPr>
              <p:custDataLst>
                <p:tags r:id="rId7"/>
              </p:custDataLst>
            </p:nvPr>
          </p:nvSpPr>
          <p:spPr>
            <a:xfrm>
              <a:off x="1810430" y="5274343"/>
              <a:ext cx="828084" cy="796653"/>
            </a:xfrm>
            <a:prstGeom prst="ellipse">
              <a:avLst/>
            </a:prstGeom>
            <a:noFill/>
            <a:ln w="6350">
              <a:solidFill>
                <a:srgbClr val="FF5E6A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lt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9" name="矩形 2"/>
            <p:cNvSpPr/>
            <p:nvPr>
              <p:custDataLst>
                <p:tags r:id="rId8"/>
              </p:custDataLst>
            </p:nvPr>
          </p:nvSpPr>
          <p:spPr>
            <a:xfrm>
              <a:off x="1930108" y="5390393"/>
              <a:ext cx="588121" cy="565756"/>
            </a:xfrm>
            <a:prstGeom prst="ellipse">
              <a:avLst/>
            </a:prstGeom>
            <a:solidFill>
              <a:srgbClr val="FF5E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1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>
              <p:custDataLst>
                <p:tags r:id="rId9"/>
              </p:custDataLst>
            </p:nvPr>
          </p:nvSpPr>
          <p:spPr>
            <a:xfrm>
              <a:off x="5750260" y="5750131"/>
              <a:ext cx="691480" cy="665489"/>
            </a:xfrm>
            <a:prstGeom prst="ellipse">
              <a:avLst/>
            </a:prstGeom>
            <a:gradFill>
              <a:gsLst>
                <a:gs pos="0">
                  <a:srgbClr val="2168C0">
                    <a:alpha val="20000"/>
                  </a:srgbClr>
                </a:gs>
                <a:gs pos="86000">
                  <a:srgbClr val="2168C0">
                    <a:alpha val="0"/>
                  </a:srgbClr>
                </a:gs>
              </a:gsLst>
              <a:lin ang="2700000" scaled="1"/>
            </a:gradFill>
            <a:ln w="6350">
              <a:solidFill>
                <a:srgbClr val="4981CE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lt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1" name="Oval 11+"/>
            <p:cNvSpPr/>
            <p:nvPr>
              <p:custDataLst>
                <p:tags r:id="rId10"/>
              </p:custDataLst>
            </p:nvPr>
          </p:nvSpPr>
          <p:spPr>
            <a:xfrm>
              <a:off x="5681958" y="5684247"/>
              <a:ext cx="828084" cy="796653"/>
            </a:xfrm>
            <a:prstGeom prst="ellipse">
              <a:avLst/>
            </a:prstGeom>
            <a:noFill/>
            <a:ln w="6350">
              <a:solidFill>
                <a:srgbClr val="4981CE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lt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2" name="矩形 2"/>
            <p:cNvSpPr/>
            <p:nvPr>
              <p:custDataLst>
                <p:tags r:id="rId11"/>
              </p:custDataLst>
            </p:nvPr>
          </p:nvSpPr>
          <p:spPr>
            <a:xfrm>
              <a:off x="5801636" y="5800297"/>
              <a:ext cx="588121" cy="565756"/>
            </a:xfrm>
            <a:prstGeom prst="ellipse">
              <a:avLst/>
            </a:prstGeom>
            <a:solidFill>
              <a:srgbClr val="4981C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2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12"/>
              </p:custDataLst>
            </p:nvPr>
          </p:nvSpPr>
          <p:spPr>
            <a:xfrm>
              <a:off x="9621787" y="5340227"/>
              <a:ext cx="691480" cy="665489"/>
            </a:xfrm>
            <a:prstGeom prst="ellipse">
              <a:avLst/>
            </a:prstGeom>
            <a:gradFill>
              <a:gsLst>
                <a:gs pos="0">
                  <a:srgbClr val="2168C0">
                    <a:alpha val="20000"/>
                  </a:srgbClr>
                </a:gs>
                <a:gs pos="86000">
                  <a:srgbClr val="2168C0">
                    <a:alpha val="0"/>
                  </a:srgbClr>
                </a:gs>
              </a:gsLst>
              <a:lin ang="2700000" scaled="1"/>
            </a:gradFill>
            <a:ln w="6350">
              <a:solidFill>
                <a:srgbClr val="01AEBF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lt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4" name="Oval 11+"/>
            <p:cNvSpPr/>
            <p:nvPr>
              <p:custDataLst>
                <p:tags r:id="rId13"/>
              </p:custDataLst>
            </p:nvPr>
          </p:nvSpPr>
          <p:spPr>
            <a:xfrm>
              <a:off x="9553485" y="5274343"/>
              <a:ext cx="828084" cy="796653"/>
            </a:xfrm>
            <a:prstGeom prst="ellipse">
              <a:avLst/>
            </a:prstGeom>
            <a:noFill/>
            <a:ln w="6350">
              <a:solidFill>
                <a:srgbClr val="01AEBF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lt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5" name="矩形 2"/>
            <p:cNvSpPr/>
            <p:nvPr>
              <p:custDataLst>
                <p:tags r:id="rId14"/>
              </p:custDataLst>
            </p:nvPr>
          </p:nvSpPr>
          <p:spPr>
            <a:xfrm>
              <a:off x="9673163" y="5390393"/>
              <a:ext cx="588121" cy="565756"/>
            </a:xfrm>
            <a:prstGeom prst="ellipse">
              <a:avLst/>
            </a:prstGeom>
            <a:solidFill>
              <a:srgbClr val="01AEB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3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90" y="4762500"/>
            <a:ext cx="12192000" cy="20955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05" y="4348864"/>
            <a:ext cx="2311758" cy="250913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288" y="3201506"/>
            <a:ext cx="2984764" cy="3656494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520745" y="1897286"/>
            <a:ext cx="11151870" cy="1076325"/>
            <a:chOff x="-38927" y="1644352"/>
            <a:chExt cx="11651424" cy="1076325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38" name="文本框 37"/>
            <p:cNvSpPr txBox="1"/>
            <p:nvPr/>
          </p:nvSpPr>
          <p:spPr>
            <a:xfrm>
              <a:off x="-38927" y="1682452"/>
              <a:ext cx="11650098" cy="1014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6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登革热和基孔肯雅热防控指南</a:t>
              </a:r>
              <a:endParaRPr lang="zh-CN" altLang="en-US" sz="6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-37601" y="1644352"/>
              <a:ext cx="11650098" cy="1076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64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登革热和基孔肯雅热防控指南</a:t>
              </a:r>
              <a:endParaRPr lang="zh-CN" altLang="en-US" sz="64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088695" y="1188308"/>
            <a:ext cx="8015881" cy="706755"/>
            <a:chOff x="733323" y="1682452"/>
            <a:chExt cx="10879478" cy="706755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41" name="文本框 40"/>
            <p:cNvSpPr txBox="1"/>
            <p:nvPr/>
          </p:nvSpPr>
          <p:spPr>
            <a:xfrm>
              <a:off x="733323" y="1682452"/>
              <a:ext cx="10877754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4000">
                  <a:ln w="508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守护师生健康 筑牢健康防线</a:t>
              </a:r>
              <a:endParaRPr lang="zh-CN" altLang="en-US" sz="4000" dirty="0">
                <a:ln w="508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735047" y="1682452"/>
              <a:ext cx="10877754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4000">
                  <a:gradFill>
                    <a:gsLst>
                      <a:gs pos="17000">
                        <a:srgbClr val="FF0200"/>
                      </a:gs>
                      <a:gs pos="100000">
                        <a:srgbClr val="FF8800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守护师生健康 筑牢健康防线</a:t>
              </a:r>
              <a:endParaRPr lang="zh-CN" altLang="en-US" sz="4000" dirty="0">
                <a:gradFill>
                  <a:gsLst>
                    <a:gs pos="17000">
                      <a:srgbClr val="FF0200"/>
                    </a:gs>
                    <a:gs pos="100000">
                      <a:srgbClr val="FF8800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28" y="978843"/>
            <a:ext cx="1454156" cy="690889"/>
          </a:xfrm>
          <a:prstGeom prst="rect">
            <a:avLst/>
          </a:prstGeom>
        </p:spPr>
      </p:pic>
      <p:pic>
        <p:nvPicPr>
          <p:cNvPr id="88" name="Family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-672117"/>
            <a:ext cx="609600" cy="6096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3637915" y="3399790"/>
            <a:ext cx="4556125" cy="1139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zh-CN" altLang="zh-CN" sz="4000" b="1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广州市泰安中学</a:t>
            </a:r>
            <a:r>
              <a:rPr lang="en-US" altLang="zh-CN" sz="4000" b="1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 </a:t>
            </a:r>
            <a:endParaRPr lang="en-US" altLang="zh-CN" sz="4000" b="1">
              <a:solidFill>
                <a:srgbClr val="FF0000"/>
              </a:solidFill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26873" y="4099614"/>
            <a:ext cx="7481005" cy="8115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　</a:t>
            </a:r>
            <a:r>
              <a:rPr lang="zh-CN" sz="3600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2025.08.3</a:t>
            </a:r>
            <a:r>
              <a:rPr lang="en-US" altLang="zh-CN" sz="3600">
                <a:solidFill>
                  <a:srgbClr val="FF0000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1</a:t>
            </a:r>
            <a:endParaRPr lang="en-US" altLang="zh-CN" sz="3600" b="1">
              <a:solidFill>
                <a:srgbClr val="FF0000"/>
              </a:solidFill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0C5C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有效预防措施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05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819785" y="1495425"/>
            <a:ext cx="9468485" cy="4515485"/>
            <a:chOff x="567563" y="1753331"/>
            <a:chExt cx="5148860" cy="4515828"/>
          </a:xfrm>
        </p:grpSpPr>
        <p:grpSp>
          <p:nvGrpSpPr>
            <p:cNvPr id="6" name="组合 5"/>
            <p:cNvGrpSpPr/>
            <p:nvPr/>
          </p:nvGrpSpPr>
          <p:grpSpPr>
            <a:xfrm rot="0">
              <a:off x="567563" y="1753331"/>
              <a:ext cx="5148860" cy="4515828"/>
              <a:chOff x="1496633" y="1657637"/>
              <a:chExt cx="5148860" cy="4515828"/>
            </a:xfrm>
          </p:grpSpPr>
          <p:grpSp>
            <p:nvGrpSpPr>
              <p:cNvPr id="8" name="组合 7"/>
              <p:cNvGrpSpPr/>
              <p:nvPr/>
            </p:nvGrpSpPr>
            <p:grpSpPr>
              <a:xfrm>
                <a:off x="1496633" y="1657637"/>
                <a:ext cx="5148860" cy="4515828"/>
                <a:chOff x="1496633" y="1657637"/>
                <a:chExt cx="5148860" cy="4515828"/>
              </a:xfrm>
            </p:grpSpPr>
            <p:sp>
              <p:nvSpPr>
                <p:cNvPr id="11" name="任意多边形 3"/>
                <p:cNvSpPr/>
                <p:nvPr>
                  <p:custDataLst>
                    <p:tags r:id="rId1"/>
                  </p:custDataLst>
                </p:nvPr>
              </p:nvSpPr>
              <p:spPr>
                <a:xfrm>
                  <a:off x="1496633" y="1657637"/>
                  <a:ext cx="5148860" cy="4515828"/>
                </a:xfrm>
                <a:prstGeom prst="roundRect">
                  <a:avLst>
                    <a:gd name="adj" fmla="val 1769"/>
                  </a:avLst>
                </a:prstGeom>
                <a:solidFill>
                  <a:schemeClr val="bg1"/>
                </a:solidFill>
                <a:ln w="12700">
                  <a:solidFill>
                    <a:srgbClr val="FB7F0E"/>
                  </a:solidFill>
                </a:ln>
                <a:effectLst/>
              </p:spPr>
              <p:style>
                <a:lnRef idx="3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  <p:grpSp>
              <p:nvGrpSpPr>
                <p:cNvPr id="14" name="组合 13"/>
                <p:cNvGrpSpPr/>
                <p:nvPr/>
              </p:nvGrpSpPr>
              <p:grpSpPr>
                <a:xfrm rot="0" flipH="1">
                  <a:off x="1880990" y="1840951"/>
                  <a:ext cx="4229100" cy="588010"/>
                  <a:chOff x="183" y="2310"/>
                  <a:chExt cx="6660" cy="926"/>
                </a:xfrm>
              </p:grpSpPr>
              <p:sp>
                <p:nvSpPr>
                  <p:cNvPr id="16" name="文本框 15"/>
                  <p:cNvSpPr txBox="1"/>
                  <p:nvPr/>
                </p:nvSpPr>
                <p:spPr>
                  <a:xfrm>
                    <a:off x="4334" y="2310"/>
                    <a:ext cx="2509" cy="76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r>
                      <a:rPr lang="en-US" altLang="zh-CN" sz="24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  <a:sym typeface="+mn-ea"/>
                      </a:rPr>
                      <a:t>2.</a:t>
                    </a:r>
                    <a:r>
                      <a:rPr lang="zh-CN" altLang="en-US" sz="24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  <a:sym typeface="+mn-ea"/>
                      </a:rPr>
                      <a:t>灭成蚊</a:t>
                    </a:r>
                    <a:endParaRPr lang="zh-CN" altLang="en-US" sz="24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+mn-ea"/>
                    </a:endParaRPr>
                  </a:p>
                </p:txBody>
              </p:sp>
              <p:cxnSp>
                <p:nvCxnSpPr>
                  <p:cNvPr id="17" name="直接连接符 16"/>
                  <p:cNvCxnSpPr/>
                  <p:nvPr/>
                </p:nvCxnSpPr>
                <p:spPr>
                  <a:xfrm flipH="1">
                    <a:off x="183" y="3177"/>
                    <a:ext cx="4510" cy="0"/>
                  </a:xfrm>
                  <a:prstGeom prst="line">
                    <a:avLst/>
                  </a:prstGeom>
                  <a:ln w="12700">
                    <a:solidFill>
                      <a:srgbClr val="FB7F0E">
                        <a:alpha val="40000"/>
                      </a:srgbClr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" name="矩形 9"/>
                  <p:cNvSpPr/>
                  <p:nvPr/>
                </p:nvSpPr>
                <p:spPr>
                  <a:xfrm>
                    <a:off x="4671" y="3117"/>
                    <a:ext cx="2172" cy="119"/>
                  </a:xfrm>
                  <a:prstGeom prst="rect">
                    <a:avLst/>
                  </a:prstGeom>
                  <a:solidFill>
                    <a:srgbClr val="FB7F0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endParaRPr>
                  </a:p>
                </p:txBody>
              </p:sp>
            </p:grpSp>
          </p:grpSp>
          <p:sp>
            <p:nvSpPr>
              <p:cNvPr id="9" name="文本框 8"/>
              <p:cNvSpPr txBox="1"/>
              <p:nvPr/>
            </p:nvSpPr>
            <p:spPr>
              <a:xfrm flipH="1">
                <a:off x="1704853" y="2789928"/>
                <a:ext cx="4545265" cy="2628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285750" indent="-285750">
                  <a:lnSpc>
                    <a:spcPct val="200000"/>
                  </a:lnSpc>
                  <a:spcBef>
                    <a:spcPct val="500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居家发现有成蚊时，可使用电蚊拍、灭蚊灯等物理措施灭蚊；</a:t>
                </a:r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pPr marL="285750" indent="-285750">
                  <a:lnSpc>
                    <a:spcPct val="200000"/>
                  </a:lnSpc>
                  <a:spcBef>
                    <a:spcPct val="500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zh-CN" alt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科学合理使用市售有合格证号的家用卫生灭虫剂如蚊香、灭蚊片、杀虫气雾剂等化学方式灭蚊，定期清理卫生死角。</a:t>
                </a:r>
                <a:endParaRPr lang="zh-CN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930654" y="4065417"/>
              <a:ext cx="4390493" cy="1144772"/>
              <a:chOff x="930654" y="4065417"/>
              <a:chExt cx="6029633" cy="1144772"/>
            </a:xfrm>
          </p:grpSpPr>
          <p:cxnSp>
            <p:nvCxnSpPr>
              <p:cNvPr id="3" name="直接连接符 2"/>
              <p:cNvCxnSpPr/>
              <p:nvPr/>
            </p:nvCxnSpPr>
            <p:spPr>
              <a:xfrm flipH="1">
                <a:off x="930654" y="4065417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4" name="直接连接符 3"/>
              <p:cNvCxnSpPr/>
              <p:nvPr/>
            </p:nvCxnSpPr>
            <p:spPr>
              <a:xfrm flipH="1">
                <a:off x="930654" y="4637803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5" name="直接连接符 4"/>
              <p:cNvCxnSpPr/>
              <p:nvPr/>
            </p:nvCxnSpPr>
            <p:spPr>
              <a:xfrm flipH="1">
                <a:off x="930654" y="5210189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0C5C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有效预防措施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05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820088" y="1495595"/>
            <a:ext cx="5017989" cy="3866809"/>
            <a:chOff x="567563" y="1753331"/>
            <a:chExt cx="5017989" cy="3866809"/>
          </a:xfrm>
        </p:grpSpPr>
        <p:grpSp>
          <p:nvGrpSpPr>
            <p:cNvPr id="2" name="组合 1"/>
            <p:cNvGrpSpPr/>
            <p:nvPr/>
          </p:nvGrpSpPr>
          <p:grpSpPr>
            <a:xfrm>
              <a:off x="567563" y="1753331"/>
              <a:ext cx="5017989" cy="3866809"/>
              <a:chOff x="1496633" y="1657637"/>
              <a:chExt cx="5017989" cy="3866809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496633" y="1657637"/>
                <a:ext cx="5017989" cy="3866809"/>
                <a:chOff x="1496633" y="1657637"/>
                <a:chExt cx="5017989" cy="3866809"/>
              </a:xfrm>
            </p:grpSpPr>
            <p:grpSp>
              <p:nvGrpSpPr>
                <p:cNvPr id="8" name="组合 7"/>
                <p:cNvGrpSpPr/>
                <p:nvPr/>
              </p:nvGrpSpPr>
              <p:grpSpPr>
                <a:xfrm>
                  <a:off x="1496633" y="1657637"/>
                  <a:ext cx="5017989" cy="3866809"/>
                  <a:chOff x="1496633" y="1657637"/>
                  <a:chExt cx="5017989" cy="3866809"/>
                </a:xfrm>
              </p:grpSpPr>
              <p:sp>
                <p:nvSpPr>
                  <p:cNvPr id="11" name="任意多边形 3"/>
                  <p:cNvSpPr/>
                  <p:nvPr>
                    <p:custDataLst>
                      <p:tags r:id="rId1"/>
                    </p:custDataLst>
                  </p:nvPr>
                </p:nvSpPr>
                <p:spPr>
                  <a:xfrm>
                    <a:off x="1496633" y="1657637"/>
                    <a:ext cx="5017989" cy="3866809"/>
                  </a:xfrm>
                  <a:prstGeom prst="roundRect">
                    <a:avLst>
                      <a:gd name="adj" fmla="val 1769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FB7F0E"/>
                    </a:solidFill>
                  </a:ln>
                  <a:effectLst/>
                </p:spPr>
                <p:style>
                  <a:lnRef idx="3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endParaRPr>
                  </a:p>
                </p:txBody>
              </p:sp>
              <p:grpSp>
                <p:nvGrpSpPr>
                  <p:cNvPr id="12" name="组合 11"/>
                  <p:cNvGrpSpPr/>
                  <p:nvPr/>
                </p:nvGrpSpPr>
                <p:grpSpPr>
                  <a:xfrm flipH="1">
                    <a:off x="1820030" y="1840951"/>
                    <a:ext cx="4430395" cy="1394460"/>
                    <a:chOff x="823" y="2583"/>
                    <a:chExt cx="6977" cy="2196"/>
                  </a:xfrm>
                </p:grpSpPr>
                <p:grpSp>
                  <p:nvGrpSpPr>
                    <p:cNvPr id="14" name="组合 13"/>
                    <p:cNvGrpSpPr/>
                    <p:nvPr/>
                  </p:nvGrpSpPr>
                  <p:grpSpPr>
                    <a:xfrm>
                      <a:off x="1044" y="2583"/>
                      <a:ext cx="6660" cy="926"/>
                      <a:chOff x="183" y="2310"/>
                      <a:chExt cx="6660" cy="926"/>
                    </a:xfrm>
                  </p:grpSpPr>
                  <p:sp>
                    <p:nvSpPr>
                      <p:cNvPr id="16" name="文本框 15"/>
                      <p:cNvSpPr txBox="1"/>
                      <p:nvPr/>
                    </p:nvSpPr>
                    <p:spPr>
                      <a:xfrm>
                        <a:off x="4334" y="2310"/>
                        <a:ext cx="2509" cy="7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r>
                          <a:rPr lang="en-US" altLang="zh-CN" sz="2400" b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阿里巴巴普惠体" panose="00020600040101010101" pitchFamily="18" charset="-122"/>
                            <a:ea typeface="阿里巴巴普惠体" panose="00020600040101010101" pitchFamily="18" charset="-122"/>
                            <a:cs typeface="阿里巴巴普惠体" panose="00020600040101010101" pitchFamily="18" charset="-122"/>
                            <a:sym typeface="+mn-ea"/>
                          </a:rPr>
                          <a:t>3.</a:t>
                        </a:r>
                        <a:r>
                          <a:rPr lang="zh-CN" altLang="en-US" sz="2400" b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阿里巴巴普惠体" panose="00020600040101010101" pitchFamily="18" charset="-122"/>
                            <a:ea typeface="阿里巴巴普惠体" panose="00020600040101010101" pitchFamily="18" charset="-122"/>
                            <a:cs typeface="阿里巴巴普惠体" panose="00020600040101010101" pitchFamily="18" charset="-122"/>
                            <a:sym typeface="+mn-ea"/>
                          </a:rPr>
                          <a:t>防叮咬</a:t>
                        </a:r>
                        <a:endParaRPr lang="zh-CN" altLang="en-US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阿里巴巴普惠体" panose="00020600040101010101" pitchFamily="18" charset="-122"/>
                          <a:ea typeface="阿里巴巴普惠体" panose="00020600040101010101" pitchFamily="18" charset="-122"/>
                          <a:cs typeface="阿里巴巴普惠体" panose="00020600040101010101" pitchFamily="18" charset="-122"/>
                          <a:sym typeface="+mn-ea"/>
                        </a:endParaRPr>
                      </a:p>
                    </p:txBody>
                  </p:sp>
                  <p:cxnSp>
                    <p:nvCxnSpPr>
                      <p:cNvPr id="17" name="直接连接符 16"/>
                      <p:cNvCxnSpPr/>
                      <p:nvPr/>
                    </p:nvCxnSpPr>
                    <p:spPr>
                      <a:xfrm flipH="1">
                        <a:off x="183" y="3177"/>
                        <a:ext cx="4510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FB7F0E">
                            <a:alpha val="40000"/>
                          </a:srgbClr>
                        </a:solidFill>
                      </a:ln>
                    </p:spPr>
                    <p:style>
                      <a:lnRef idx="3">
                        <a:schemeClr val="accent1"/>
                      </a:lnRef>
                      <a:fillRef idx="0">
                        <a:srgbClr val="FFFFFF"/>
                      </a:fillRef>
                      <a:effectRef idx="0">
                        <a:srgbClr val="FFFFFF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0" name="矩形 9"/>
                      <p:cNvSpPr/>
                      <p:nvPr/>
                    </p:nvSpPr>
                    <p:spPr>
                      <a:xfrm>
                        <a:off x="4671" y="3117"/>
                        <a:ext cx="2172" cy="119"/>
                      </a:xfrm>
                      <a:prstGeom prst="rect">
                        <a:avLst/>
                      </a:prstGeom>
                      <a:solidFill>
                        <a:srgbClr val="FB7F0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lumMod val="7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rgbClr val="FFFFFF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阿里巴巴普惠体" panose="00020600040101010101" pitchFamily="18" charset="-122"/>
                          <a:ea typeface="阿里巴巴普惠体" panose="00020600040101010101" pitchFamily="18" charset="-122"/>
                          <a:cs typeface="阿里巴巴普惠体" panose="00020600040101010101" pitchFamily="18" charset="-122"/>
                        </a:endParaRPr>
                      </a:p>
                    </p:txBody>
                  </p:sp>
                </p:grpSp>
                <p:sp>
                  <p:nvSpPr>
                    <p:cNvPr id="15" name="任意多边形 40"/>
                    <p:cNvSpPr/>
                    <p:nvPr/>
                  </p:nvSpPr>
                  <p:spPr>
                    <a:xfrm>
                      <a:off x="823" y="3742"/>
                      <a:ext cx="6977" cy="1037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B7F0E">
                        <a:alpha val="8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lumMod val="75000"/>
                      </a:schemeClr>
                    </a:lnRef>
                    <a:fillRef idx="1">
                      <a:schemeClr val="accent1"/>
                    </a:fillRef>
                    <a:effectRef idx="0">
                      <a:srgbClr val="FFFFFF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endParaRPr>
                    </a:p>
                  </p:txBody>
                </p:sp>
              </p:grpSp>
              <p:sp>
                <p:nvSpPr>
                  <p:cNvPr id="13" name="文本框 12"/>
                  <p:cNvSpPr txBox="1"/>
                  <p:nvPr/>
                </p:nvSpPr>
                <p:spPr>
                  <a:xfrm>
                    <a:off x="2636140" y="2705977"/>
                    <a:ext cx="1476806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zh-CN" altLang="en-US" sz="20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居家：</a:t>
                    </a:r>
                    <a:endParaRPr lang="zh-CN" altLang="en-US" sz="2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sym typeface="+mn-ea"/>
                    </a:endParaRPr>
                  </a:p>
                </p:txBody>
              </p:sp>
            </p:grpSp>
            <p:sp>
              <p:nvSpPr>
                <p:cNvPr id="9" name="文本框 8"/>
                <p:cNvSpPr txBox="1"/>
                <p:nvPr/>
              </p:nvSpPr>
              <p:spPr>
                <a:xfrm flipH="1">
                  <a:off x="1820030" y="3333371"/>
                  <a:ext cx="4430187" cy="11988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spcBef>
                      <a:spcPct val="50000"/>
                    </a:spcBef>
                    <a:defRPr/>
                  </a:pPr>
                  <a:r>
                    <a:rPr lang="zh-CN" alt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安装纱门、纱窗，防止蚊虫进入室内。睡时使用蚊帐有效隔绝蚊虫。</a:t>
                  </a:r>
                  <a:endParaRPr lang="zh-CN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7" name="图形 19"/>
              <p:cNvSpPr/>
              <p:nvPr/>
            </p:nvSpPr>
            <p:spPr>
              <a:xfrm>
                <a:off x="2084411" y="2676869"/>
                <a:ext cx="479368" cy="431459"/>
              </a:xfrm>
              <a:custGeom>
                <a:avLst/>
                <a:gdLst>
                  <a:gd name="connsiteX0" fmla="*/ 419454 w 479368"/>
                  <a:gd name="connsiteY0" fmla="*/ 86294 h 431459"/>
                  <a:gd name="connsiteX1" fmla="*/ 329569 w 479368"/>
                  <a:gd name="connsiteY1" fmla="*/ 86294 h 431459"/>
                  <a:gd name="connsiteX2" fmla="*/ 329569 w 479368"/>
                  <a:gd name="connsiteY2" fmla="*/ 28773 h 431459"/>
                  <a:gd name="connsiteX3" fmla="*/ 299612 w 479368"/>
                  <a:gd name="connsiteY3" fmla="*/ 0 h 431459"/>
                  <a:gd name="connsiteX4" fmla="*/ 179770 w 479368"/>
                  <a:gd name="connsiteY4" fmla="*/ 0 h 431459"/>
                  <a:gd name="connsiteX5" fmla="*/ 149800 w 479368"/>
                  <a:gd name="connsiteY5" fmla="*/ 28773 h 431459"/>
                  <a:gd name="connsiteX6" fmla="*/ 149800 w 479368"/>
                  <a:gd name="connsiteY6" fmla="*/ 86294 h 431459"/>
                  <a:gd name="connsiteX7" fmla="*/ 59915 w 479368"/>
                  <a:gd name="connsiteY7" fmla="*/ 86294 h 431459"/>
                  <a:gd name="connsiteX8" fmla="*/ 0 w 479368"/>
                  <a:gd name="connsiteY8" fmla="*/ 143828 h 431459"/>
                  <a:gd name="connsiteX9" fmla="*/ 0 w 479368"/>
                  <a:gd name="connsiteY9" fmla="*/ 373938 h 431459"/>
                  <a:gd name="connsiteX10" fmla="*/ 59915 w 479368"/>
                  <a:gd name="connsiteY10" fmla="*/ 431459 h 431459"/>
                  <a:gd name="connsiteX11" fmla="*/ 419454 w 479368"/>
                  <a:gd name="connsiteY11" fmla="*/ 431459 h 431459"/>
                  <a:gd name="connsiteX12" fmla="*/ 479369 w 479368"/>
                  <a:gd name="connsiteY12" fmla="*/ 373938 h 431459"/>
                  <a:gd name="connsiteX13" fmla="*/ 479369 w 479368"/>
                  <a:gd name="connsiteY13" fmla="*/ 143828 h 431459"/>
                  <a:gd name="connsiteX14" fmla="*/ 419454 w 479368"/>
                  <a:gd name="connsiteY14" fmla="*/ 86294 h 431459"/>
                  <a:gd name="connsiteX15" fmla="*/ 179757 w 479368"/>
                  <a:gd name="connsiteY15" fmla="*/ 28773 h 431459"/>
                  <a:gd name="connsiteX16" fmla="*/ 299612 w 479368"/>
                  <a:gd name="connsiteY16" fmla="*/ 28773 h 431459"/>
                  <a:gd name="connsiteX17" fmla="*/ 299612 w 479368"/>
                  <a:gd name="connsiteY17" fmla="*/ 86294 h 431459"/>
                  <a:gd name="connsiteX18" fmla="*/ 179757 w 479368"/>
                  <a:gd name="connsiteY18" fmla="*/ 86294 h 431459"/>
                  <a:gd name="connsiteX19" fmla="*/ 179757 w 479368"/>
                  <a:gd name="connsiteY19" fmla="*/ 28773 h 431459"/>
                  <a:gd name="connsiteX20" fmla="*/ 359527 w 479368"/>
                  <a:gd name="connsiteY20" fmla="*/ 287644 h 431459"/>
                  <a:gd name="connsiteX21" fmla="*/ 269642 w 479368"/>
                  <a:gd name="connsiteY21" fmla="*/ 287644 h 431459"/>
                  <a:gd name="connsiteX22" fmla="*/ 269642 w 479368"/>
                  <a:gd name="connsiteY22" fmla="*/ 373938 h 431459"/>
                  <a:gd name="connsiteX23" fmla="*/ 209727 w 479368"/>
                  <a:gd name="connsiteY23" fmla="*/ 373938 h 431459"/>
                  <a:gd name="connsiteX24" fmla="*/ 209727 w 479368"/>
                  <a:gd name="connsiteY24" fmla="*/ 287644 h 431459"/>
                  <a:gd name="connsiteX25" fmla="*/ 119842 w 479368"/>
                  <a:gd name="connsiteY25" fmla="*/ 287644 h 431459"/>
                  <a:gd name="connsiteX26" fmla="*/ 119842 w 479368"/>
                  <a:gd name="connsiteY26" fmla="*/ 230122 h 431459"/>
                  <a:gd name="connsiteX27" fmla="*/ 209727 w 479368"/>
                  <a:gd name="connsiteY27" fmla="*/ 230122 h 431459"/>
                  <a:gd name="connsiteX28" fmla="*/ 209727 w 479368"/>
                  <a:gd name="connsiteY28" fmla="*/ 143828 h 431459"/>
                  <a:gd name="connsiteX29" fmla="*/ 269642 w 479368"/>
                  <a:gd name="connsiteY29" fmla="*/ 143828 h 431459"/>
                  <a:gd name="connsiteX30" fmla="*/ 269642 w 479368"/>
                  <a:gd name="connsiteY30" fmla="*/ 230122 h 431459"/>
                  <a:gd name="connsiteX31" fmla="*/ 359527 w 479368"/>
                  <a:gd name="connsiteY31" fmla="*/ 230122 h 431459"/>
                  <a:gd name="connsiteX32" fmla="*/ 359527 w 479368"/>
                  <a:gd name="connsiteY32" fmla="*/ 287644 h 43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79368" h="431459">
                    <a:moveTo>
                      <a:pt x="419454" y="86294"/>
                    </a:moveTo>
                    <a:lnTo>
                      <a:pt x="329569" y="86294"/>
                    </a:lnTo>
                    <a:lnTo>
                      <a:pt x="329569" y="28773"/>
                    </a:lnTo>
                    <a:cubicBezTo>
                      <a:pt x="329569" y="12940"/>
                      <a:pt x="316080" y="0"/>
                      <a:pt x="299612" y="0"/>
                    </a:cubicBezTo>
                    <a:lnTo>
                      <a:pt x="179770" y="0"/>
                    </a:lnTo>
                    <a:cubicBezTo>
                      <a:pt x="163289" y="0"/>
                      <a:pt x="149800" y="12953"/>
                      <a:pt x="149800" y="28773"/>
                    </a:cubicBezTo>
                    <a:lnTo>
                      <a:pt x="149800" y="86294"/>
                    </a:lnTo>
                    <a:lnTo>
                      <a:pt x="59915" y="86294"/>
                    </a:lnTo>
                    <a:cubicBezTo>
                      <a:pt x="26953" y="86294"/>
                      <a:pt x="0" y="112175"/>
                      <a:pt x="0" y="143828"/>
                    </a:cubicBezTo>
                    <a:lnTo>
                      <a:pt x="0" y="373938"/>
                    </a:lnTo>
                    <a:cubicBezTo>
                      <a:pt x="0" y="405591"/>
                      <a:pt x="26953" y="431459"/>
                      <a:pt x="59915" y="431459"/>
                    </a:cubicBezTo>
                    <a:lnTo>
                      <a:pt x="419454" y="431459"/>
                    </a:lnTo>
                    <a:cubicBezTo>
                      <a:pt x="452403" y="431459"/>
                      <a:pt x="479369" y="405591"/>
                      <a:pt x="479369" y="373938"/>
                    </a:cubicBezTo>
                    <a:lnTo>
                      <a:pt x="479369" y="143828"/>
                    </a:lnTo>
                    <a:cubicBezTo>
                      <a:pt x="479369" y="112175"/>
                      <a:pt x="452403" y="86294"/>
                      <a:pt x="419454" y="86294"/>
                    </a:cubicBezTo>
                    <a:close/>
                    <a:moveTo>
                      <a:pt x="179757" y="28773"/>
                    </a:moveTo>
                    <a:lnTo>
                      <a:pt x="299612" y="28773"/>
                    </a:lnTo>
                    <a:lnTo>
                      <a:pt x="299612" y="86294"/>
                    </a:lnTo>
                    <a:lnTo>
                      <a:pt x="179757" y="86294"/>
                    </a:lnTo>
                    <a:lnTo>
                      <a:pt x="179757" y="28773"/>
                    </a:lnTo>
                    <a:close/>
                    <a:moveTo>
                      <a:pt x="359527" y="287644"/>
                    </a:moveTo>
                    <a:lnTo>
                      <a:pt x="269642" y="287644"/>
                    </a:lnTo>
                    <a:lnTo>
                      <a:pt x="269642" y="373938"/>
                    </a:lnTo>
                    <a:lnTo>
                      <a:pt x="209727" y="373938"/>
                    </a:lnTo>
                    <a:lnTo>
                      <a:pt x="209727" y="287644"/>
                    </a:lnTo>
                    <a:lnTo>
                      <a:pt x="119842" y="287644"/>
                    </a:lnTo>
                    <a:lnTo>
                      <a:pt x="119842" y="230122"/>
                    </a:lnTo>
                    <a:lnTo>
                      <a:pt x="209727" y="230122"/>
                    </a:lnTo>
                    <a:lnTo>
                      <a:pt x="209727" y="143828"/>
                    </a:lnTo>
                    <a:lnTo>
                      <a:pt x="269642" y="143828"/>
                    </a:lnTo>
                    <a:lnTo>
                      <a:pt x="269642" y="230122"/>
                    </a:lnTo>
                    <a:lnTo>
                      <a:pt x="359527" y="230122"/>
                    </a:lnTo>
                    <a:lnTo>
                      <a:pt x="359527" y="287644"/>
                    </a:lnTo>
                    <a:close/>
                  </a:path>
                </a:pathLst>
              </a:custGeom>
              <a:solidFill>
                <a:srgbClr val="FB7F0E"/>
              </a:solidFill>
              <a:ln w="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930654" y="4065417"/>
              <a:ext cx="4390493" cy="1144772"/>
              <a:chOff x="930654" y="4065417"/>
              <a:chExt cx="6029633" cy="1144772"/>
            </a:xfrm>
          </p:grpSpPr>
          <p:cxnSp>
            <p:nvCxnSpPr>
              <p:cNvPr id="3" name="直接连接符 2"/>
              <p:cNvCxnSpPr/>
              <p:nvPr/>
            </p:nvCxnSpPr>
            <p:spPr>
              <a:xfrm flipH="1">
                <a:off x="930654" y="4065417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4" name="直接连接符 3"/>
              <p:cNvCxnSpPr/>
              <p:nvPr/>
            </p:nvCxnSpPr>
            <p:spPr>
              <a:xfrm flipH="1">
                <a:off x="930654" y="4637803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5" name="直接连接符 4"/>
              <p:cNvCxnSpPr/>
              <p:nvPr/>
            </p:nvCxnSpPr>
            <p:spPr>
              <a:xfrm flipH="1">
                <a:off x="930654" y="5210189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3" name="组合 42"/>
          <p:cNvGrpSpPr/>
          <p:nvPr/>
        </p:nvGrpSpPr>
        <p:grpSpPr>
          <a:xfrm>
            <a:off x="6220047" y="1495594"/>
            <a:ext cx="5017989" cy="3866809"/>
            <a:chOff x="567563" y="1753331"/>
            <a:chExt cx="5017989" cy="3866809"/>
          </a:xfrm>
        </p:grpSpPr>
        <p:grpSp>
          <p:nvGrpSpPr>
            <p:cNvPr id="44" name="组合 43"/>
            <p:cNvGrpSpPr/>
            <p:nvPr/>
          </p:nvGrpSpPr>
          <p:grpSpPr>
            <a:xfrm>
              <a:off x="567563" y="1753331"/>
              <a:ext cx="5017989" cy="3866809"/>
              <a:chOff x="1496633" y="1657637"/>
              <a:chExt cx="5017989" cy="3866809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496633" y="1657637"/>
                <a:ext cx="5017989" cy="3866809"/>
                <a:chOff x="1496633" y="1657637"/>
                <a:chExt cx="5017989" cy="3866809"/>
              </a:xfrm>
            </p:grpSpPr>
            <p:grpSp>
              <p:nvGrpSpPr>
                <p:cNvPr id="51" name="组合 50"/>
                <p:cNvGrpSpPr/>
                <p:nvPr/>
              </p:nvGrpSpPr>
              <p:grpSpPr>
                <a:xfrm>
                  <a:off x="1496633" y="1657637"/>
                  <a:ext cx="5017989" cy="3866809"/>
                  <a:chOff x="1496633" y="1657637"/>
                  <a:chExt cx="5017989" cy="3866809"/>
                </a:xfrm>
              </p:grpSpPr>
              <p:sp>
                <p:nvSpPr>
                  <p:cNvPr id="53" name="任意多边形 3"/>
                  <p:cNvSpPr/>
                  <p:nvPr>
                    <p:custDataLst>
                      <p:tags r:id="rId2"/>
                    </p:custDataLst>
                  </p:nvPr>
                </p:nvSpPr>
                <p:spPr>
                  <a:xfrm>
                    <a:off x="1496633" y="1657637"/>
                    <a:ext cx="5017989" cy="3866809"/>
                  </a:xfrm>
                  <a:prstGeom prst="roundRect">
                    <a:avLst>
                      <a:gd name="adj" fmla="val 1769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FB7F0E"/>
                    </a:solidFill>
                  </a:ln>
                  <a:effectLst/>
                </p:spPr>
                <p:style>
                  <a:lnRef idx="3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endParaRPr>
                  </a:p>
                </p:txBody>
              </p:sp>
              <p:grpSp>
                <p:nvGrpSpPr>
                  <p:cNvPr id="54" name="组合 53"/>
                  <p:cNvGrpSpPr/>
                  <p:nvPr/>
                </p:nvGrpSpPr>
                <p:grpSpPr>
                  <a:xfrm flipH="1">
                    <a:off x="1820030" y="1840951"/>
                    <a:ext cx="4430395" cy="1394460"/>
                    <a:chOff x="823" y="2583"/>
                    <a:chExt cx="6977" cy="2196"/>
                  </a:xfrm>
                </p:grpSpPr>
                <p:grpSp>
                  <p:nvGrpSpPr>
                    <p:cNvPr id="56" name="组合 55"/>
                    <p:cNvGrpSpPr/>
                    <p:nvPr/>
                  </p:nvGrpSpPr>
                  <p:grpSpPr>
                    <a:xfrm>
                      <a:off x="1044" y="2583"/>
                      <a:ext cx="6660" cy="926"/>
                      <a:chOff x="183" y="2310"/>
                      <a:chExt cx="6660" cy="926"/>
                    </a:xfrm>
                  </p:grpSpPr>
                  <p:sp>
                    <p:nvSpPr>
                      <p:cNvPr id="58" name="文本框 57"/>
                      <p:cNvSpPr txBox="1"/>
                      <p:nvPr/>
                    </p:nvSpPr>
                    <p:spPr>
                      <a:xfrm>
                        <a:off x="4334" y="2310"/>
                        <a:ext cx="2509" cy="7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r>
                          <a:rPr lang="en-US" altLang="zh-CN" sz="2400" b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阿里巴巴普惠体" panose="00020600040101010101" pitchFamily="18" charset="-122"/>
                            <a:ea typeface="阿里巴巴普惠体" panose="00020600040101010101" pitchFamily="18" charset="-122"/>
                            <a:cs typeface="阿里巴巴普惠体" panose="00020600040101010101" pitchFamily="18" charset="-122"/>
                            <a:sym typeface="+mn-ea"/>
                          </a:rPr>
                          <a:t>3.</a:t>
                        </a:r>
                        <a:r>
                          <a:rPr lang="zh-CN" altLang="en-US" sz="2400" b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阿里巴巴普惠体" panose="00020600040101010101" pitchFamily="18" charset="-122"/>
                            <a:ea typeface="阿里巴巴普惠体" panose="00020600040101010101" pitchFamily="18" charset="-122"/>
                            <a:cs typeface="阿里巴巴普惠体" panose="00020600040101010101" pitchFamily="18" charset="-122"/>
                            <a:sym typeface="+mn-ea"/>
                          </a:rPr>
                          <a:t>防叮咬</a:t>
                        </a:r>
                        <a:endParaRPr lang="zh-CN" altLang="en-US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阿里巴巴普惠体" panose="00020600040101010101" pitchFamily="18" charset="-122"/>
                          <a:ea typeface="阿里巴巴普惠体" panose="00020600040101010101" pitchFamily="18" charset="-122"/>
                          <a:cs typeface="阿里巴巴普惠体" panose="00020600040101010101" pitchFamily="18" charset="-122"/>
                          <a:sym typeface="+mn-ea"/>
                        </a:endParaRPr>
                      </a:p>
                    </p:txBody>
                  </p:sp>
                  <p:cxnSp>
                    <p:nvCxnSpPr>
                      <p:cNvPr id="59" name="直接连接符 58"/>
                      <p:cNvCxnSpPr/>
                      <p:nvPr/>
                    </p:nvCxnSpPr>
                    <p:spPr>
                      <a:xfrm flipH="1">
                        <a:off x="183" y="3177"/>
                        <a:ext cx="4510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FB7F0E">
                            <a:alpha val="40000"/>
                          </a:srgbClr>
                        </a:solidFill>
                      </a:ln>
                    </p:spPr>
                    <p:style>
                      <a:lnRef idx="3">
                        <a:schemeClr val="accent1"/>
                      </a:lnRef>
                      <a:fillRef idx="0">
                        <a:srgbClr val="FFFFFF"/>
                      </a:fillRef>
                      <a:effectRef idx="0">
                        <a:srgbClr val="FFFFFF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0" name="矩形 59"/>
                      <p:cNvSpPr/>
                      <p:nvPr/>
                    </p:nvSpPr>
                    <p:spPr>
                      <a:xfrm>
                        <a:off x="4671" y="3117"/>
                        <a:ext cx="2172" cy="119"/>
                      </a:xfrm>
                      <a:prstGeom prst="rect">
                        <a:avLst/>
                      </a:prstGeom>
                      <a:solidFill>
                        <a:srgbClr val="FB7F0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lumMod val="7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rgbClr val="FFFFFF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阿里巴巴普惠体" panose="00020600040101010101" pitchFamily="18" charset="-122"/>
                          <a:ea typeface="阿里巴巴普惠体" panose="00020600040101010101" pitchFamily="18" charset="-122"/>
                          <a:cs typeface="阿里巴巴普惠体" panose="00020600040101010101" pitchFamily="18" charset="-122"/>
                        </a:endParaRPr>
                      </a:p>
                    </p:txBody>
                  </p:sp>
                </p:grpSp>
                <p:sp>
                  <p:nvSpPr>
                    <p:cNvPr id="57" name="任意多边形 40"/>
                    <p:cNvSpPr/>
                    <p:nvPr/>
                  </p:nvSpPr>
                  <p:spPr>
                    <a:xfrm>
                      <a:off x="823" y="3742"/>
                      <a:ext cx="6977" cy="1037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B7F0E">
                        <a:alpha val="8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lumMod val="75000"/>
                      </a:schemeClr>
                    </a:lnRef>
                    <a:fillRef idx="1">
                      <a:schemeClr val="accent1"/>
                    </a:fillRef>
                    <a:effectRef idx="0">
                      <a:srgbClr val="FFFFFF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</a:endParaRPr>
                    </a:p>
                  </p:txBody>
                </p:sp>
              </p:grpSp>
              <p:sp>
                <p:nvSpPr>
                  <p:cNvPr id="55" name="文本框 54"/>
                  <p:cNvSpPr txBox="1"/>
                  <p:nvPr/>
                </p:nvSpPr>
                <p:spPr>
                  <a:xfrm>
                    <a:off x="2636140" y="2705977"/>
                    <a:ext cx="1476806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zh-CN" altLang="en-US" sz="20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户外：</a:t>
                    </a:r>
                    <a:endParaRPr lang="zh-CN" altLang="en-US" sz="2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sym typeface="+mn-ea"/>
                    </a:endParaRPr>
                  </a:p>
                </p:txBody>
              </p:sp>
            </p:grpSp>
            <p:sp>
              <p:nvSpPr>
                <p:cNvPr id="52" name="文本框 51"/>
                <p:cNvSpPr txBox="1"/>
                <p:nvPr/>
              </p:nvSpPr>
              <p:spPr>
                <a:xfrm flipH="1">
                  <a:off x="1820030" y="3333371"/>
                  <a:ext cx="4430187" cy="16808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spcBef>
                      <a:spcPct val="50000"/>
                    </a:spcBef>
                    <a:defRPr/>
                  </a:pPr>
                  <a:r>
                    <a:rPr lang="zh-CN" alt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清晨和傍晚（伊蚊活跃高峰）穿浅色长袖衣裤，裸露皮肤喷涂驱蚊剂；避免在树荫、草丛、凉亭、积水区等蚊虫密集处久留。</a:t>
                  </a:r>
                  <a:endParaRPr lang="zh-CN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0" name="图形 19"/>
              <p:cNvSpPr/>
              <p:nvPr/>
            </p:nvSpPr>
            <p:spPr>
              <a:xfrm>
                <a:off x="2084411" y="2676869"/>
                <a:ext cx="479368" cy="431459"/>
              </a:xfrm>
              <a:custGeom>
                <a:avLst/>
                <a:gdLst>
                  <a:gd name="connsiteX0" fmla="*/ 419454 w 479368"/>
                  <a:gd name="connsiteY0" fmla="*/ 86294 h 431459"/>
                  <a:gd name="connsiteX1" fmla="*/ 329569 w 479368"/>
                  <a:gd name="connsiteY1" fmla="*/ 86294 h 431459"/>
                  <a:gd name="connsiteX2" fmla="*/ 329569 w 479368"/>
                  <a:gd name="connsiteY2" fmla="*/ 28773 h 431459"/>
                  <a:gd name="connsiteX3" fmla="*/ 299612 w 479368"/>
                  <a:gd name="connsiteY3" fmla="*/ 0 h 431459"/>
                  <a:gd name="connsiteX4" fmla="*/ 179770 w 479368"/>
                  <a:gd name="connsiteY4" fmla="*/ 0 h 431459"/>
                  <a:gd name="connsiteX5" fmla="*/ 149800 w 479368"/>
                  <a:gd name="connsiteY5" fmla="*/ 28773 h 431459"/>
                  <a:gd name="connsiteX6" fmla="*/ 149800 w 479368"/>
                  <a:gd name="connsiteY6" fmla="*/ 86294 h 431459"/>
                  <a:gd name="connsiteX7" fmla="*/ 59915 w 479368"/>
                  <a:gd name="connsiteY7" fmla="*/ 86294 h 431459"/>
                  <a:gd name="connsiteX8" fmla="*/ 0 w 479368"/>
                  <a:gd name="connsiteY8" fmla="*/ 143828 h 431459"/>
                  <a:gd name="connsiteX9" fmla="*/ 0 w 479368"/>
                  <a:gd name="connsiteY9" fmla="*/ 373938 h 431459"/>
                  <a:gd name="connsiteX10" fmla="*/ 59915 w 479368"/>
                  <a:gd name="connsiteY10" fmla="*/ 431459 h 431459"/>
                  <a:gd name="connsiteX11" fmla="*/ 419454 w 479368"/>
                  <a:gd name="connsiteY11" fmla="*/ 431459 h 431459"/>
                  <a:gd name="connsiteX12" fmla="*/ 479369 w 479368"/>
                  <a:gd name="connsiteY12" fmla="*/ 373938 h 431459"/>
                  <a:gd name="connsiteX13" fmla="*/ 479369 w 479368"/>
                  <a:gd name="connsiteY13" fmla="*/ 143828 h 431459"/>
                  <a:gd name="connsiteX14" fmla="*/ 419454 w 479368"/>
                  <a:gd name="connsiteY14" fmla="*/ 86294 h 431459"/>
                  <a:gd name="connsiteX15" fmla="*/ 179757 w 479368"/>
                  <a:gd name="connsiteY15" fmla="*/ 28773 h 431459"/>
                  <a:gd name="connsiteX16" fmla="*/ 299612 w 479368"/>
                  <a:gd name="connsiteY16" fmla="*/ 28773 h 431459"/>
                  <a:gd name="connsiteX17" fmla="*/ 299612 w 479368"/>
                  <a:gd name="connsiteY17" fmla="*/ 86294 h 431459"/>
                  <a:gd name="connsiteX18" fmla="*/ 179757 w 479368"/>
                  <a:gd name="connsiteY18" fmla="*/ 86294 h 431459"/>
                  <a:gd name="connsiteX19" fmla="*/ 179757 w 479368"/>
                  <a:gd name="connsiteY19" fmla="*/ 28773 h 431459"/>
                  <a:gd name="connsiteX20" fmla="*/ 359527 w 479368"/>
                  <a:gd name="connsiteY20" fmla="*/ 287644 h 431459"/>
                  <a:gd name="connsiteX21" fmla="*/ 269642 w 479368"/>
                  <a:gd name="connsiteY21" fmla="*/ 287644 h 431459"/>
                  <a:gd name="connsiteX22" fmla="*/ 269642 w 479368"/>
                  <a:gd name="connsiteY22" fmla="*/ 373938 h 431459"/>
                  <a:gd name="connsiteX23" fmla="*/ 209727 w 479368"/>
                  <a:gd name="connsiteY23" fmla="*/ 373938 h 431459"/>
                  <a:gd name="connsiteX24" fmla="*/ 209727 w 479368"/>
                  <a:gd name="connsiteY24" fmla="*/ 287644 h 431459"/>
                  <a:gd name="connsiteX25" fmla="*/ 119842 w 479368"/>
                  <a:gd name="connsiteY25" fmla="*/ 287644 h 431459"/>
                  <a:gd name="connsiteX26" fmla="*/ 119842 w 479368"/>
                  <a:gd name="connsiteY26" fmla="*/ 230122 h 431459"/>
                  <a:gd name="connsiteX27" fmla="*/ 209727 w 479368"/>
                  <a:gd name="connsiteY27" fmla="*/ 230122 h 431459"/>
                  <a:gd name="connsiteX28" fmla="*/ 209727 w 479368"/>
                  <a:gd name="connsiteY28" fmla="*/ 143828 h 431459"/>
                  <a:gd name="connsiteX29" fmla="*/ 269642 w 479368"/>
                  <a:gd name="connsiteY29" fmla="*/ 143828 h 431459"/>
                  <a:gd name="connsiteX30" fmla="*/ 269642 w 479368"/>
                  <a:gd name="connsiteY30" fmla="*/ 230122 h 431459"/>
                  <a:gd name="connsiteX31" fmla="*/ 359527 w 479368"/>
                  <a:gd name="connsiteY31" fmla="*/ 230122 h 431459"/>
                  <a:gd name="connsiteX32" fmla="*/ 359527 w 479368"/>
                  <a:gd name="connsiteY32" fmla="*/ 287644 h 43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79368" h="431459">
                    <a:moveTo>
                      <a:pt x="419454" y="86294"/>
                    </a:moveTo>
                    <a:lnTo>
                      <a:pt x="329569" y="86294"/>
                    </a:lnTo>
                    <a:lnTo>
                      <a:pt x="329569" y="28773"/>
                    </a:lnTo>
                    <a:cubicBezTo>
                      <a:pt x="329569" y="12940"/>
                      <a:pt x="316080" y="0"/>
                      <a:pt x="299612" y="0"/>
                    </a:cubicBezTo>
                    <a:lnTo>
                      <a:pt x="179770" y="0"/>
                    </a:lnTo>
                    <a:cubicBezTo>
                      <a:pt x="163289" y="0"/>
                      <a:pt x="149800" y="12953"/>
                      <a:pt x="149800" y="28773"/>
                    </a:cubicBezTo>
                    <a:lnTo>
                      <a:pt x="149800" y="86294"/>
                    </a:lnTo>
                    <a:lnTo>
                      <a:pt x="59915" y="86294"/>
                    </a:lnTo>
                    <a:cubicBezTo>
                      <a:pt x="26953" y="86294"/>
                      <a:pt x="0" y="112175"/>
                      <a:pt x="0" y="143828"/>
                    </a:cubicBezTo>
                    <a:lnTo>
                      <a:pt x="0" y="373938"/>
                    </a:lnTo>
                    <a:cubicBezTo>
                      <a:pt x="0" y="405591"/>
                      <a:pt x="26953" y="431459"/>
                      <a:pt x="59915" y="431459"/>
                    </a:cubicBezTo>
                    <a:lnTo>
                      <a:pt x="419454" y="431459"/>
                    </a:lnTo>
                    <a:cubicBezTo>
                      <a:pt x="452403" y="431459"/>
                      <a:pt x="479369" y="405591"/>
                      <a:pt x="479369" y="373938"/>
                    </a:cubicBezTo>
                    <a:lnTo>
                      <a:pt x="479369" y="143828"/>
                    </a:lnTo>
                    <a:cubicBezTo>
                      <a:pt x="479369" y="112175"/>
                      <a:pt x="452403" y="86294"/>
                      <a:pt x="419454" y="86294"/>
                    </a:cubicBezTo>
                    <a:close/>
                    <a:moveTo>
                      <a:pt x="179757" y="28773"/>
                    </a:moveTo>
                    <a:lnTo>
                      <a:pt x="299612" y="28773"/>
                    </a:lnTo>
                    <a:lnTo>
                      <a:pt x="299612" y="86294"/>
                    </a:lnTo>
                    <a:lnTo>
                      <a:pt x="179757" y="86294"/>
                    </a:lnTo>
                    <a:lnTo>
                      <a:pt x="179757" y="28773"/>
                    </a:lnTo>
                    <a:close/>
                    <a:moveTo>
                      <a:pt x="359527" y="287644"/>
                    </a:moveTo>
                    <a:lnTo>
                      <a:pt x="269642" y="287644"/>
                    </a:lnTo>
                    <a:lnTo>
                      <a:pt x="269642" y="373938"/>
                    </a:lnTo>
                    <a:lnTo>
                      <a:pt x="209727" y="373938"/>
                    </a:lnTo>
                    <a:lnTo>
                      <a:pt x="209727" y="287644"/>
                    </a:lnTo>
                    <a:lnTo>
                      <a:pt x="119842" y="287644"/>
                    </a:lnTo>
                    <a:lnTo>
                      <a:pt x="119842" y="230122"/>
                    </a:lnTo>
                    <a:lnTo>
                      <a:pt x="209727" y="230122"/>
                    </a:lnTo>
                    <a:lnTo>
                      <a:pt x="209727" y="143828"/>
                    </a:lnTo>
                    <a:lnTo>
                      <a:pt x="269642" y="143828"/>
                    </a:lnTo>
                    <a:lnTo>
                      <a:pt x="269642" y="230122"/>
                    </a:lnTo>
                    <a:lnTo>
                      <a:pt x="359527" y="230122"/>
                    </a:lnTo>
                    <a:lnTo>
                      <a:pt x="359527" y="287644"/>
                    </a:lnTo>
                    <a:close/>
                  </a:path>
                </a:pathLst>
              </a:custGeom>
              <a:solidFill>
                <a:srgbClr val="FB7F0E"/>
              </a:solidFill>
              <a:ln w="6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930654" y="4065417"/>
              <a:ext cx="4390493" cy="1144772"/>
              <a:chOff x="930654" y="4065417"/>
              <a:chExt cx="6029633" cy="1144772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H="1">
                <a:off x="930654" y="4065417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 flipH="1">
                <a:off x="930654" y="4637803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 flipH="1">
                <a:off x="930654" y="5210189"/>
                <a:ext cx="6029633" cy="0"/>
              </a:xfrm>
              <a:prstGeom prst="line">
                <a:avLst/>
              </a:prstGeom>
              <a:ln w="12700">
                <a:solidFill>
                  <a:srgbClr val="FB7F0E">
                    <a:alpha val="40000"/>
                  </a:srgb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sp>
        <p:nvSpPr>
          <p:cNvPr id="62" name="文本框 61"/>
          <p:cNvSpPr txBox="1"/>
          <p:nvPr/>
        </p:nvSpPr>
        <p:spPr>
          <a:xfrm>
            <a:off x="580390" y="5660390"/>
            <a:ext cx="10487660" cy="383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9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前往流行地区前了解当地疫情；返回后12天内做好健康监测，出现症状立即就医并告知旅居史。</a:t>
            </a:r>
            <a:endParaRPr lang="zh-CN" altLang="en-US" sz="19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6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06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03567" y="1871562"/>
            <a:ext cx="10827398" cy="1322070"/>
            <a:chOff x="733323" y="1682452"/>
            <a:chExt cx="15426599" cy="1322070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15426599" cy="1322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开学后防控工作要点</a:t>
              </a:r>
              <a:endParaRPr lang="zh-CN" sz="8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3323" y="1682452"/>
              <a:ext cx="15426599" cy="1322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开学后防控工作要点</a:t>
              </a:r>
              <a:endParaRPr lang="zh-CN" sz="8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2FAA6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开学后防控工作要点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06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35311" y="1563511"/>
            <a:ext cx="10731171" cy="3731260"/>
            <a:chOff x="835336" y="1733761"/>
            <a:chExt cx="10731171" cy="4535607"/>
          </a:xfrm>
        </p:grpSpPr>
        <p:grpSp>
          <p:nvGrpSpPr>
            <p:cNvPr id="2" name="组合 1"/>
            <p:cNvGrpSpPr/>
            <p:nvPr/>
          </p:nvGrpSpPr>
          <p:grpSpPr>
            <a:xfrm>
              <a:off x="835336" y="1733761"/>
              <a:ext cx="3271152" cy="4535607"/>
              <a:chOff x="771917" y="1675704"/>
              <a:chExt cx="3271152" cy="4535607"/>
            </a:xfrm>
          </p:grpSpPr>
          <p:sp>
            <p:nvSpPr>
              <p:cNvPr id="8" name="矩形: 圆角 7"/>
              <p:cNvSpPr/>
              <p:nvPr/>
            </p:nvSpPr>
            <p:spPr>
              <a:xfrm>
                <a:off x="956563" y="1675704"/>
                <a:ext cx="3086506" cy="4025381"/>
              </a:xfrm>
              <a:prstGeom prst="roundRect">
                <a:avLst>
                  <a:gd name="adj" fmla="val 2199"/>
                </a:avLst>
              </a:prstGeom>
              <a:solidFill>
                <a:srgbClr val="01AE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9" name="矩形: 圆角 8"/>
              <p:cNvSpPr/>
              <p:nvPr/>
            </p:nvSpPr>
            <p:spPr>
              <a:xfrm>
                <a:off x="771917" y="2615090"/>
                <a:ext cx="3117850" cy="3596221"/>
              </a:xfrm>
              <a:prstGeom prst="roundRect">
                <a:avLst>
                  <a:gd name="adj" fmla="val 2959"/>
                </a:avLst>
              </a:prstGeom>
              <a:solidFill>
                <a:schemeClr val="bg1"/>
              </a:solidFill>
              <a:ln w="12700">
                <a:solidFill>
                  <a:srgbClr val="01AEBF">
                    <a:alpha val="20000"/>
                  </a:srgbClr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1174365" y="1934122"/>
                <a:ext cx="2722224" cy="4484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spcBef>
                    <a:spcPts val="50"/>
                  </a:spcBef>
                  <a:defRPr/>
                </a:pPr>
                <a:r>
                  <a:rPr lang="en-US" altLang="zh-CN" sz="2400" b="1">
                    <a:solidFill>
                      <a:schemeClr val="bg1"/>
                    </a:solidFill>
                    <a:ea typeface="宋体" panose="02010600030101010101" pitchFamily="2" charset="-122"/>
                    <a:cs typeface="+mn-ea"/>
                    <a:sym typeface="+mn-lt"/>
                  </a:rPr>
                  <a:t>1.</a:t>
                </a:r>
                <a:r>
                  <a:rPr lang="zh-CN" altLang="en-US" sz="2400" b="1">
                    <a:solidFill>
                      <a:schemeClr val="bg1"/>
                    </a:solidFill>
                    <a:ea typeface="宋体" panose="02010600030101010101" pitchFamily="2" charset="-122"/>
                    <a:cs typeface="+mn-ea"/>
                    <a:sym typeface="+mn-lt"/>
                  </a:rPr>
                  <a:t>定期清洁消杀</a:t>
                </a:r>
                <a:r>
                  <a:rPr lang="en-US" altLang="zh-CN" sz="2400" b="1">
                    <a:solidFill>
                      <a:schemeClr val="bg1"/>
                    </a:solidFill>
                    <a:cs typeface="+mn-ea"/>
                    <a:sym typeface="+mn-lt"/>
                  </a:rPr>
                  <a:t>:</a:t>
                </a:r>
                <a:endParaRPr kumimoji="0" lang="en-US" altLang="zh-CN" sz="2000" b="1" i="0" u="none" strike="noStrike" kern="1200" cap="none" spc="4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934477" y="2986368"/>
                <a:ext cx="2813685" cy="1773796"/>
              </a:xfrm>
              <a:prstGeom prst="rect">
                <a:avLst/>
              </a:prstGeom>
              <a:noFill/>
            </p:spPr>
            <p:txBody>
              <a:bodyPr wrap="square" lIns="0" tIns="0" rIns="0" bIns="72000">
                <a:noAutofit/>
              </a:bodyPr>
              <a:lstStyle/>
              <a:p>
                <a:pPr marL="285750" lvl="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定期开展校内爱国卫生运动，清除垃圾、弃置积水容器</a:t>
                </a:r>
                <a:endParaRPr lang="zh-CN" altLang="en-US">
                  <a:cs typeface="+mn-ea"/>
                  <a:sym typeface="+mn-lt"/>
                </a:endParaRPr>
              </a:p>
              <a:p>
                <a:pPr marL="285750" lvl="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定期请专业人员进行灭蚊</a:t>
                </a:r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448157" y="1734533"/>
              <a:ext cx="7118350" cy="4534835"/>
              <a:chOff x="443424" y="1676476"/>
              <a:chExt cx="7118350" cy="4534835"/>
            </a:xfrm>
          </p:grpSpPr>
          <p:sp>
            <p:nvSpPr>
              <p:cNvPr id="3" name="矩形: 圆角 2"/>
              <p:cNvSpPr/>
              <p:nvPr/>
            </p:nvSpPr>
            <p:spPr>
              <a:xfrm>
                <a:off x="627574" y="1676476"/>
                <a:ext cx="6934200" cy="4024618"/>
              </a:xfrm>
              <a:prstGeom prst="roundRect">
                <a:avLst>
                  <a:gd name="adj" fmla="val 2888"/>
                </a:avLst>
              </a:prstGeom>
              <a:solidFill>
                <a:srgbClr val="4981C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4" name="矩形: 圆角 3"/>
              <p:cNvSpPr/>
              <p:nvPr/>
            </p:nvSpPr>
            <p:spPr>
              <a:xfrm>
                <a:off x="443424" y="2615090"/>
                <a:ext cx="6888480" cy="3596221"/>
              </a:xfrm>
              <a:prstGeom prst="roundRect">
                <a:avLst>
                  <a:gd name="adj" fmla="val 3215"/>
                </a:avLst>
              </a:prstGeom>
              <a:solidFill>
                <a:schemeClr val="bg1"/>
              </a:solidFill>
              <a:ln w="12700">
                <a:solidFill>
                  <a:srgbClr val="4981CE">
                    <a:alpha val="20000"/>
                  </a:srgbClr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711394" y="1869955"/>
                <a:ext cx="2898775" cy="4484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spcBef>
                    <a:spcPts val="50"/>
                  </a:spcBef>
                  <a:defRPr/>
                </a:pPr>
                <a:r>
                  <a:rPr sz="2400" b="1">
                    <a:solidFill>
                      <a:schemeClr val="bg1"/>
                    </a:solidFill>
                    <a:cs typeface="+mn-ea"/>
                    <a:sym typeface="+mn-lt"/>
                  </a:rPr>
                  <a:t>2.改善场所防蚊条件</a:t>
                </a:r>
                <a:endParaRPr sz="2400" b="1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712029" y="2986368"/>
                <a:ext cx="6619240" cy="3224943"/>
              </a:xfrm>
              <a:prstGeom prst="rect">
                <a:avLst/>
              </a:prstGeom>
              <a:noFill/>
            </p:spPr>
            <p:txBody>
              <a:bodyPr wrap="square" lIns="0" tIns="0" rIns="0" bIns="72000">
                <a:noAutofit/>
              </a:bodyPr>
              <a:lstStyle/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改善学生和教职员工学习、工作和休闲等场所防蚊条件，减少蚊子孳生。</a:t>
                </a:r>
                <a:endParaRPr lang="zh-CN" altLang="en-US">
                  <a:cs typeface="+mn-ea"/>
                  <a:sym typeface="+mn-lt"/>
                </a:endParaRPr>
              </a:p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及时清理室内小型积水，水培植物应每隔3~5天换水洗瓶、清洗根须，及时清理花盆托盘、饮水机水槽等积水。</a:t>
                </a:r>
                <a:endParaRPr lang="zh-CN" altLang="en-US">
                  <a:cs typeface="+mn-ea"/>
                  <a:sym typeface="+mn-lt"/>
                </a:endParaRPr>
              </a:p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校园内或室内的水桶、水缸、水槽等功能性储水容器需要严密加盖并定期换水。</a:t>
                </a:r>
                <a:endParaRPr lang="zh-CN" altLang="en-US">
                  <a:cs typeface="+mn-ea"/>
                  <a:sym typeface="+mn-lt"/>
                </a:endParaRPr>
              </a:p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有条件的话，可在教室安装纱窗或配电蚊液</a:t>
                </a:r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970129" cy="570170"/>
            <a:chOff x="1036725" y="2262417"/>
            <a:chExt cx="5970129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2FAA6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5349059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开学后防控工作要点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06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88145" y="1357618"/>
            <a:ext cx="11350474" cy="5001895"/>
            <a:chOff x="850576" y="1708875"/>
            <a:chExt cx="10480002" cy="5613864"/>
          </a:xfrm>
        </p:grpSpPr>
        <p:grpSp>
          <p:nvGrpSpPr>
            <p:cNvPr id="2" name="组合 1"/>
            <p:cNvGrpSpPr/>
            <p:nvPr/>
          </p:nvGrpSpPr>
          <p:grpSpPr>
            <a:xfrm>
              <a:off x="850576" y="1733761"/>
              <a:ext cx="3227590" cy="5588207"/>
              <a:chOff x="787157" y="1675704"/>
              <a:chExt cx="3227590" cy="5588207"/>
            </a:xfrm>
          </p:grpSpPr>
          <p:sp>
            <p:nvSpPr>
              <p:cNvPr id="8" name="矩形: 圆角 7"/>
              <p:cNvSpPr/>
              <p:nvPr/>
            </p:nvSpPr>
            <p:spPr>
              <a:xfrm>
                <a:off x="956598" y="1675704"/>
                <a:ext cx="3058149" cy="5413598"/>
              </a:xfrm>
              <a:prstGeom prst="roundRect">
                <a:avLst>
                  <a:gd name="adj" fmla="val 2199"/>
                </a:avLst>
              </a:prstGeom>
              <a:solidFill>
                <a:srgbClr val="01AE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9" name="矩形: 圆角 8"/>
              <p:cNvSpPr/>
              <p:nvPr/>
            </p:nvSpPr>
            <p:spPr>
              <a:xfrm>
                <a:off x="787157" y="2615030"/>
                <a:ext cx="3057563" cy="4648881"/>
              </a:xfrm>
              <a:prstGeom prst="roundRect">
                <a:avLst>
                  <a:gd name="adj" fmla="val 2959"/>
                </a:avLst>
              </a:prstGeom>
              <a:solidFill>
                <a:schemeClr val="bg1"/>
              </a:solidFill>
              <a:ln w="12700">
                <a:solidFill>
                  <a:srgbClr val="01AEBF">
                    <a:alpha val="20000"/>
                  </a:srgbClr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1174365" y="1951317"/>
                <a:ext cx="2722224" cy="41407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spcBef>
                    <a:spcPts val="50"/>
                  </a:spcBef>
                  <a:defRPr/>
                </a:pPr>
                <a:r>
                  <a:rPr sz="2400" b="1">
                    <a:solidFill>
                      <a:schemeClr val="bg1"/>
                    </a:solidFill>
                    <a:cs typeface="+mn-ea"/>
                    <a:sym typeface="+mn-lt"/>
                  </a:rPr>
                  <a:t>3.多方动员齐防蚊</a:t>
                </a:r>
                <a:endParaRPr sz="2400" b="1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948600" y="2737968"/>
                <a:ext cx="2813888" cy="4403715"/>
              </a:xfrm>
              <a:prstGeom prst="rect">
                <a:avLst/>
              </a:prstGeom>
              <a:noFill/>
            </p:spPr>
            <p:txBody>
              <a:bodyPr wrap="square" lIns="0" tIns="0" rIns="0" bIns="72000">
                <a:spAutoFit/>
              </a:bodyPr>
              <a:lstStyle/>
              <a:p>
                <a:pPr marL="285750" lvl="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 sz="1600">
                    <a:cs typeface="+mn-ea"/>
                    <a:sym typeface="+mn-lt"/>
                  </a:rPr>
                  <a:t>通过多种方式开展健康教育，促进学校和家庭共同防蚊灭蚊。</a:t>
                </a:r>
                <a:endParaRPr lang="zh-CN" altLang="en-US" sz="1600">
                  <a:cs typeface="+mn-ea"/>
                  <a:sym typeface="+mn-lt"/>
                </a:endParaRPr>
              </a:p>
              <a:p>
                <a:pPr marL="285750" lvl="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 sz="1600">
                    <a:cs typeface="+mn-ea"/>
                    <a:sym typeface="+mn-lt"/>
                  </a:rPr>
                  <a:t>动员师生参与消除蚊虫孳生地、清除蚊患工作。提高学校师生防蚊灭蚊及对蚊媒传染病防控的意识。</a:t>
                </a:r>
                <a:endParaRPr lang="zh-CN" altLang="en-US" sz="1600">
                  <a:cs typeface="+mn-ea"/>
                  <a:sym typeface="+mn-lt"/>
                </a:endParaRPr>
              </a:p>
              <a:p>
                <a:pPr marL="285750" lvl="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 sz="1600">
                    <a:cs typeface="+mn-ea"/>
                    <a:sym typeface="+mn-lt"/>
                  </a:rPr>
                  <a:t>利用家长群、致家长一封信、布置学生清积水灭蚊家庭作业等方式，把预防基孔肯雅热和登革热知识渗透到千家万户，动员家长及学生进行居家清除积水、防蚊灭蚊。</a:t>
                </a:r>
                <a:endParaRPr lang="zh-CN" altLang="en-US" sz="1600">
                  <a:cs typeface="+mn-ea"/>
                  <a:sym typeface="+mn-lt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462762" y="1733761"/>
              <a:ext cx="3239902" cy="5588207"/>
              <a:chOff x="458029" y="1675704"/>
              <a:chExt cx="3239902" cy="5588207"/>
            </a:xfrm>
          </p:grpSpPr>
          <p:sp>
            <p:nvSpPr>
              <p:cNvPr id="3" name="矩形: 圆角 2"/>
              <p:cNvSpPr/>
              <p:nvPr/>
            </p:nvSpPr>
            <p:spPr>
              <a:xfrm>
                <a:off x="627470" y="1675704"/>
                <a:ext cx="3070461" cy="5412885"/>
              </a:xfrm>
              <a:prstGeom prst="roundRect">
                <a:avLst>
                  <a:gd name="adj" fmla="val 2888"/>
                </a:avLst>
              </a:prstGeom>
              <a:solidFill>
                <a:srgbClr val="4981C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4" name="矩形: 圆角 3"/>
              <p:cNvSpPr/>
              <p:nvPr/>
            </p:nvSpPr>
            <p:spPr>
              <a:xfrm>
                <a:off x="458029" y="2615030"/>
                <a:ext cx="3102708" cy="4648881"/>
              </a:xfrm>
              <a:prstGeom prst="roundRect">
                <a:avLst>
                  <a:gd name="adj" fmla="val 3215"/>
                </a:avLst>
              </a:prstGeom>
              <a:solidFill>
                <a:schemeClr val="bg1"/>
              </a:solidFill>
              <a:ln w="12700">
                <a:solidFill>
                  <a:srgbClr val="4981CE">
                    <a:alpha val="20000"/>
                  </a:srgbClr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838313" y="1880204"/>
                <a:ext cx="2722224" cy="41407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spcBef>
                    <a:spcPts val="50"/>
                  </a:spcBef>
                  <a:defRPr/>
                </a:pPr>
                <a:r>
                  <a:rPr sz="2400" b="1">
                    <a:solidFill>
                      <a:schemeClr val="bg1"/>
                    </a:solidFill>
                    <a:cs typeface="+mn-ea"/>
                    <a:sym typeface="+mn-lt"/>
                  </a:rPr>
                  <a:t>4.做好晨午检工作</a:t>
                </a:r>
                <a:endParaRPr sz="2400" b="1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711728" y="2737968"/>
                <a:ext cx="2581370" cy="2510096"/>
              </a:xfrm>
              <a:prstGeom prst="rect">
                <a:avLst/>
              </a:prstGeom>
              <a:noFill/>
            </p:spPr>
            <p:txBody>
              <a:bodyPr wrap="square" lIns="0" tIns="0" rIns="0" bIns="72000">
                <a:spAutoFit/>
              </a:bodyPr>
              <a:lstStyle/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一旦发现学生出现发热、头痛、 全身酸痛、皮疹、肌肉痛、关节痛等症状，马上通知家长及时送医。</a:t>
                </a:r>
                <a:endParaRPr lang="zh-CN" altLang="en-US">
                  <a:cs typeface="+mn-ea"/>
                  <a:sym typeface="+mn-lt"/>
                </a:endParaRPr>
              </a:p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如教职员工有发热等不适也应及时就医。</a:t>
                </a:r>
                <a:endParaRPr lang="en-US" altLang="zh-CN" dirty="0">
                  <a:cs typeface="+mn-ea"/>
                  <a:sym typeface="+mn-lt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8054911" y="1708875"/>
              <a:ext cx="3275667" cy="5613864"/>
              <a:chOff x="460311" y="1675704"/>
              <a:chExt cx="3275667" cy="5613864"/>
            </a:xfrm>
          </p:grpSpPr>
          <p:sp>
            <p:nvSpPr>
              <p:cNvPr id="23" name="矩形: 圆角 22"/>
              <p:cNvSpPr/>
              <p:nvPr/>
            </p:nvSpPr>
            <p:spPr>
              <a:xfrm>
                <a:off x="629752" y="1675704"/>
                <a:ext cx="3058149" cy="5437117"/>
              </a:xfrm>
              <a:prstGeom prst="roundRect">
                <a:avLst>
                  <a:gd name="adj" fmla="val 3232"/>
                </a:avLst>
              </a:prstGeom>
              <a:solidFill>
                <a:srgbClr val="FF5E6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24" name="矩形: 圆角 23"/>
              <p:cNvSpPr/>
              <p:nvPr/>
            </p:nvSpPr>
            <p:spPr>
              <a:xfrm>
                <a:off x="460311" y="2615030"/>
                <a:ext cx="3111503" cy="4674538"/>
              </a:xfrm>
              <a:prstGeom prst="roundRect">
                <a:avLst>
                  <a:gd name="adj" fmla="val 2273"/>
                </a:avLst>
              </a:prstGeom>
              <a:solidFill>
                <a:schemeClr val="bg1"/>
              </a:solidFill>
              <a:ln w="12700">
                <a:solidFill>
                  <a:srgbClr val="FF5E6A">
                    <a:alpha val="20000"/>
                  </a:srgbClr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"/>
                  </a:spcBef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735873" y="1813253"/>
                <a:ext cx="3000105" cy="8267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spcBef>
                    <a:spcPts val="50"/>
                  </a:spcBef>
                  <a:defRPr/>
                </a:pPr>
                <a:r>
                  <a:rPr kumimoji="0" lang="en-US" altLang="zh-CN" sz="2000" b="1" i="0" u="none" strike="noStrike" kern="1200" cap="none" spc="40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5.配合相关部门清理学校附近蚊虫孳生地</a:t>
                </a:r>
                <a:endParaRPr kumimoji="0" lang="en-US" altLang="zh-CN" sz="2000" b="1" i="0" u="none" strike="noStrike" kern="1200" cap="none" spc="4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780005" y="2762853"/>
                <a:ext cx="2581370" cy="4500667"/>
              </a:xfrm>
              <a:prstGeom prst="rect">
                <a:avLst/>
              </a:prstGeom>
              <a:noFill/>
            </p:spPr>
            <p:txBody>
              <a:bodyPr wrap="square" lIns="0" tIns="0" rIns="0" bIns="72000">
                <a:spAutoFit/>
              </a:bodyPr>
              <a:lstStyle/>
              <a:p>
                <a:pPr marL="285750" indent="-285750">
                  <a:lnSpc>
                    <a:spcPct val="130000"/>
                  </a:lnSpc>
                  <a:spcBef>
                    <a:spcPts val="50"/>
                  </a:spcBef>
                  <a:buClr>
                    <a:schemeClr val="tx1">
                      <a:lumMod val="85000"/>
                      <a:lumOff val="15000"/>
                    </a:schemeClr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zh-CN" altLang="en-US">
                    <a:cs typeface="+mn-ea"/>
                    <a:sym typeface="+mn-lt"/>
                  </a:rPr>
                  <a:t>加强与属地卫生健康（疾控）部门和街道、社区的联动，积极配合相关部门做好对学校外围周边蚊虫孳生地的彻底清理，全面降低学校及周边社区的蚊媒密度，降低蚊媒传染病传播风险。</a:t>
                </a:r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8241665" cy="570170"/>
            <a:chOff x="1036725" y="2262417"/>
            <a:chExt cx="8241665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4981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55" y="2328457"/>
              <a:ext cx="7620635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如果我家附近有基孔肯亚热病例，应该怎么办？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958215" y="1311910"/>
            <a:ext cx="10761980" cy="4233298"/>
            <a:chOff x="747922" y="1421969"/>
            <a:chExt cx="10747387" cy="2991604"/>
          </a:xfrm>
        </p:grpSpPr>
        <p:grpSp>
          <p:nvGrpSpPr>
            <p:cNvPr id="15" name="组合 14"/>
            <p:cNvGrpSpPr/>
            <p:nvPr/>
          </p:nvGrpSpPr>
          <p:grpSpPr>
            <a:xfrm>
              <a:off x="747922" y="1421969"/>
              <a:ext cx="10326953" cy="902642"/>
              <a:chOff x="1455024" y="2048959"/>
              <a:chExt cx="10326953" cy="902642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FF5E6A"/>
                    </a:solidFill>
                    <a:cs typeface="+mn-ea"/>
                    <a:sym typeface="+mn-lt"/>
                  </a:rPr>
                  <a:t>01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FF5E6A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55024" y="2364632"/>
                <a:ext cx="10326953" cy="586969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首先，不要被蚊子叮咬。可使用驱蚊剂、穿着长袖上衣和长裤、住所装纱窗纱门、使用蚊帐等。</a:t>
                </a:r>
                <a:endParaRPr kumimoji="0" lang="zh-CN" sz="2000" b="0" i="0" u="none" strike="noStrike" kern="0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747922" y="2560599"/>
              <a:ext cx="10326953" cy="893035"/>
              <a:chOff x="1455024" y="2048959"/>
              <a:chExt cx="10326953" cy="89303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4981CE"/>
                    </a:solidFill>
                    <a:cs typeface="+mn-ea"/>
                    <a:sym typeface="+mn-lt"/>
                  </a:rPr>
                  <a:t>02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4981CE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455024" y="2363717"/>
                <a:ext cx="10326953" cy="578277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还要做好防蚊灭蚊,检查阳台、室内容器等,清倒积水;及时清理生活垃圾，如垃圾袋、一次性饭盒、水杯等。</a:t>
                </a:r>
                <a:endParaRPr lang="zh-CN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824247" y="3699229"/>
              <a:ext cx="10671062" cy="714344"/>
              <a:chOff x="1531349" y="2048959"/>
              <a:chExt cx="10671062" cy="714344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2FAA6C"/>
                    </a:solidFill>
                    <a:cs typeface="+mn-ea"/>
                    <a:sym typeface="+mn-lt"/>
                  </a:rPr>
                  <a:t>03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2FAA6C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616729" y="2415975"/>
                <a:ext cx="10585682" cy="34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另外，如果出现关节痛、皮疹和发热症状，请前往医疗机构就诊。</a:t>
                </a:r>
                <a:endParaRPr lang="zh-CN" altLang="en-US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8241665" cy="570170"/>
            <a:chOff x="1036725" y="2262417"/>
            <a:chExt cx="8241665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4981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55" y="2328457"/>
              <a:ext cx="7620635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怀疑感染了基孔肯亚热该怎么办？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796290" y="1257300"/>
            <a:ext cx="10417175" cy="4585804"/>
            <a:chOff x="747922" y="1421969"/>
            <a:chExt cx="10403050" cy="3240714"/>
          </a:xfrm>
        </p:grpSpPr>
        <p:grpSp>
          <p:nvGrpSpPr>
            <p:cNvPr id="15" name="组合 14"/>
            <p:cNvGrpSpPr/>
            <p:nvPr/>
          </p:nvGrpSpPr>
          <p:grpSpPr>
            <a:xfrm>
              <a:off x="747922" y="1421969"/>
              <a:ext cx="10326953" cy="902642"/>
              <a:chOff x="1455024" y="2048959"/>
              <a:chExt cx="10326953" cy="902642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FF5E6A"/>
                    </a:solidFill>
                    <a:cs typeface="+mn-ea"/>
                    <a:sym typeface="+mn-lt"/>
                  </a:rPr>
                  <a:t>01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FF5E6A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55024" y="2364632"/>
                <a:ext cx="10326953" cy="586969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伊蚊叮咬病人后，可能还会传播给家人及邻居，为了大家的健康，如果出现发热、关节疼痛、皮疹等症状，请及时前往医疗机构就诊。</a:t>
                </a:r>
                <a:endParaRPr lang="zh-CN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824019" y="2392768"/>
              <a:ext cx="10326953" cy="1198147"/>
              <a:chOff x="1531121" y="1881128"/>
              <a:chExt cx="10326953" cy="1198147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1531983" y="1881128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4981CE"/>
                    </a:solidFill>
                    <a:cs typeface="+mn-ea"/>
                    <a:sym typeface="+mn-lt"/>
                  </a:rPr>
                  <a:t>02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4981CE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531121" y="2210955"/>
                <a:ext cx="10326953" cy="868320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如果您近期有基孔肯雅热流行地区旅居史或者有明确的蚊虫叮咬史，可主动向接诊医生说明。这些信息对于医生及时、准确地作出诊断至关重要。一旦确诊应配合医院和社区要求做好防蚊隔离。</a:t>
                </a:r>
                <a:endParaRPr lang="zh-CN" altLang="en-US" sz="2000" kern="0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824019" y="3699229"/>
              <a:ext cx="10141785" cy="963454"/>
              <a:chOff x="1531121" y="2048959"/>
              <a:chExt cx="10141785" cy="963454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2FAA6C"/>
                    </a:solidFill>
                    <a:cs typeface="+mn-ea"/>
                    <a:sym typeface="+mn-lt"/>
                  </a:rPr>
                  <a:t>03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2FAA6C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531121" y="2382376"/>
                <a:ext cx="10141785" cy="6300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治疗以退热、关节炎止痛、缓解皮疹瘙痒等支持、对症治疗为主，不建议使用阿司匹林等非甾体抗炎药，儿童避免使用水杨酸类药物。如果病情需要，可选择对乙酰氨基酚。</a:t>
                </a:r>
                <a:endParaRPr lang="zh-CN" altLang="en-US" sz="2000" kern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049020" y="1080770"/>
            <a:ext cx="10107930" cy="5287625"/>
            <a:chOff x="780865" y="368559"/>
            <a:chExt cx="10670528" cy="6384599"/>
          </a:xfrm>
        </p:grpSpPr>
        <p:sp>
          <p:nvSpPr>
            <p:cNvPr id="9" name="文本框 8"/>
            <p:cNvSpPr txBox="1"/>
            <p:nvPr/>
          </p:nvSpPr>
          <p:spPr>
            <a:xfrm>
              <a:off x="780865" y="1440434"/>
              <a:ext cx="10670528" cy="5312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dirty="0">
                  <a:solidFill>
                    <a:srgbClr val="7030A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班主任做好每日晨检上报</a:t>
              </a:r>
              <a:endParaRPr lang="zh-CN" altLang="en-US" sz="2000" dirty="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endParaRPr>
            </a:p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dirty="0">
                  <a:solidFill>
                    <a:srgbClr val="7030A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如有发热需追问体温及症状及家里共同居住人员有无发热皮疹</a:t>
              </a:r>
              <a:endParaRPr lang="en-US" altLang="zh-CN" sz="2000" dirty="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endParaRPr>
            </a:p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dirty="0">
                  <a:solidFill>
                    <a:srgbClr val="7030A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如有学生疑似得传染病的，私聊校医后建议家长带学生到正规医院就诊</a:t>
              </a:r>
              <a:endParaRPr lang="en-US" altLang="zh-CN" sz="2000" dirty="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endParaRPr>
            </a:p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dirty="0">
                  <a:solidFill>
                    <a:srgbClr val="7030A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普通发热：无论有没就医，都需在家退热</a:t>
              </a: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满</a:t>
              </a:r>
              <a:r>
                <a:rPr lang="en-US" altLang="zh-CN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48</a:t>
              </a: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小时后</a:t>
              </a:r>
              <a:r>
                <a:rPr lang="zh-CN" altLang="en-US" sz="2000" dirty="0">
                  <a:solidFill>
                    <a:srgbClr val="7030A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再返校</a:t>
              </a:r>
              <a:endParaRPr lang="en-US" altLang="zh-CN" sz="2000" dirty="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endParaRPr>
            </a:p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dirty="0">
                  <a:solidFill>
                    <a:srgbClr val="7030A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确诊传染病的，需隔离期满后，到棠下社区卫生服务中心开具返校证明后，方可返校</a:t>
              </a:r>
              <a:endParaRPr lang="zh-CN" altLang="en-US" sz="2000" dirty="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endParaRPr>
            </a:p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登革热：病程超过</a:t>
              </a:r>
              <a:r>
                <a:rPr lang="en-US" altLang="zh-CN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5</a:t>
              </a: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天且热退</a:t>
              </a:r>
              <a:r>
                <a:rPr lang="en-US" altLang="zh-CN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24</a:t>
              </a: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小时以上</a:t>
              </a:r>
              <a:endParaRPr lang="zh-CN" altLang="en-US" sz="2000" b="1" dirty="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lt"/>
              </a:endParaRPr>
            </a:p>
            <a:p>
              <a:pPr marL="342900" indent="-34290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基孔肯雅热：体温恢复正常超过</a:t>
              </a:r>
              <a:r>
                <a:rPr lang="en-US" altLang="zh-CN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24</a:t>
              </a: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小时，基孔肯雅热核酸阴性或者病程超过</a:t>
              </a:r>
              <a:r>
                <a:rPr lang="en-US" altLang="zh-CN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7</a:t>
              </a:r>
              <a:r>
                <a:rPr lang="zh-CN" altLang="en-US" sz="2000" b="1" dirty="0">
                  <a:solidFill>
                    <a:srgbClr val="FF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lt"/>
                </a:rPr>
                <a:t>天</a:t>
              </a:r>
              <a:endParaRPr lang="zh-CN" altLang="en-US" sz="2000" b="1" dirty="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3323571" y="368559"/>
              <a:ext cx="4866134" cy="853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  <a:cs typeface="+mn-ea"/>
                  <a:sym typeface="+mn-lt"/>
                </a:rPr>
                <a:t>班主任工作要点</a:t>
              </a:r>
              <a:endParaRPr lang="zh-CN" altLang="en-US" sz="14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05" y="4348864"/>
            <a:ext cx="2311758" cy="250913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288" y="3201506"/>
            <a:ext cx="2984764" cy="3656494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890315" y="1850296"/>
            <a:ext cx="10411370" cy="1445260"/>
            <a:chOff x="733323" y="1682452"/>
            <a:chExt cx="10877754" cy="1445260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38" name="文本框 37"/>
            <p:cNvSpPr txBox="1"/>
            <p:nvPr/>
          </p:nvSpPr>
          <p:spPr>
            <a:xfrm>
              <a:off x="733323" y="1682452"/>
              <a:ext cx="10877754" cy="14452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8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谢谢聆听</a:t>
              </a:r>
              <a:endParaRPr lang="zh-CN" altLang="en-US" sz="88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733323" y="1682452"/>
              <a:ext cx="10877754" cy="14452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8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谢谢聆听</a:t>
              </a:r>
              <a:endParaRPr lang="zh-CN" altLang="en-US" sz="88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28" y="978843"/>
            <a:ext cx="1454156" cy="6908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67"/>
          <a:stretch>
            <a:fillRect/>
          </a:stretch>
        </p:blipFill>
        <p:spPr>
          <a:xfrm>
            <a:off x="0" y="0"/>
            <a:ext cx="12192000" cy="25624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4856643" y="553125"/>
            <a:ext cx="2478715" cy="1306276"/>
            <a:chOff x="4856643" y="840204"/>
            <a:chExt cx="2478715" cy="1306276"/>
          </a:xfrm>
        </p:grpSpPr>
        <p:grpSp>
          <p:nvGrpSpPr>
            <p:cNvPr id="2" name="组合 1"/>
            <p:cNvGrpSpPr/>
            <p:nvPr/>
          </p:nvGrpSpPr>
          <p:grpSpPr>
            <a:xfrm>
              <a:off x="4988804" y="840204"/>
              <a:ext cx="2214392" cy="1015663"/>
              <a:chOff x="733323" y="1682452"/>
              <a:chExt cx="10877754" cy="1015663"/>
            </a:xfrm>
            <a:effectLst>
              <a:outerShdw blurRad="381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4" name="文本框 3"/>
              <p:cNvSpPr txBox="1"/>
              <p:nvPr/>
            </p:nvSpPr>
            <p:spPr>
              <a:xfrm>
                <a:off x="733323" y="1682452"/>
                <a:ext cx="1087775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6000">
                    <a:ln w="76200">
                      <a:solidFill>
                        <a:schemeClr val="bg1"/>
                      </a:solidFill>
                    </a:ln>
                    <a:noFill/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目录</a:t>
                </a:r>
                <a:endParaRPr lang="zh-CN" altLang="en-US" sz="6000" dirty="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733323" y="1682452"/>
                <a:ext cx="1087775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6000">
                    <a:gradFill>
                      <a:gsLst>
                        <a:gs pos="0">
                          <a:srgbClr val="30AC6A"/>
                        </a:gs>
                        <a:gs pos="100000">
                          <a:srgbClr val="0B59BB"/>
                        </a:gs>
                      </a:gsLst>
                      <a:lin ang="9600000" scaled="0"/>
                    </a:gra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目录</a:t>
                </a:r>
                <a:endParaRPr lang="zh-CN" altLang="en-US" sz="6000" dirty="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  <p:sp>
          <p:nvSpPr>
            <p:cNvPr id="106" name="文本框 105"/>
            <p:cNvSpPr txBox="1"/>
            <p:nvPr/>
          </p:nvSpPr>
          <p:spPr>
            <a:xfrm>
              <a:off x="4856643" y="1777148"/>
              <a:ext cx="2478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  <a:cs typeface="+mn-ea"/>
                  <a:sym typeface="+mn-lt"/>
                </a:rPr>
                <a:t>CONTENTS</a:t>
              </a:r>
              <a:endPara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841799" y="2148665"/>
            <a:ext cx="10508403" cy="2997728"/>
            <a:chOff x="797443" y="2095500"/>
            <a:chExt cx="10508403" cy="2997728"/>
          </a:xfrm>
        </p:grpSpPr>
        <p:grpSp>
          <p:nvGrpSpPr>
            <p:cNvPr id="22" name="组合 21"/>
            <p:cNvGrpSpPr/>
            <p:nvPr/>
          </p:nvGrpSpPr>
          <p:grpSpPr>
            <a:xfrm>
              <a:off x="797443" y="2095500"/>
              <a:ext cx="4932733" cy="797674"/>
              <a:chOff x="1772097" y="2660020"/>
              <a:chExt cx="4932733" cy="797674"/>
            </a:xfrm>
          </p:grpSpPr>
          <p:sp>
            <p:nvSpPr>
              <p:cNvPr id="10" name="矩形: 圆角 9"/>
              <p:cNvSpPr/>
              <p:nvPr/>
            </p:nvSpPr>
            <p:spPr>
              <a:xfrm>
                <a:off x="1772097" y="2660020"/>
                <a:ext cx="4932733" cy="79767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70000"/>
                </a:schemeClr>
              </a:solidFill>
              <a:ln w="12700">
                <a:solidFill>
                  <a:srgbClr val="FF5E6A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>
                <a:off x="1967023" y="2773772"/>
                <a:ext cx="570170" cy="570170"/>
              </a:xfrm>
              <a:prstGeom prst="ellipse">
                <a:avLst/>
              </a:prstGeom>
              <a:solidFill>
                <a:srgbClr val="FF5E6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2566827" y="2818513"/>
                <a:ext cx="3660313" cy="306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dist"/>
                <a:r>
                  <a:rPr lang="zh-CN" altLang="en-US" sz="2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什么是登革热和基孔肯雅热</a:t>
                </a:r>
                <a:r>
                  <a:rPr lang="en-US" altLang="zh-CN" sz="2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?</a:t>
                </a:r>
                <a:endParaRPr lang="zh-CN" altLang="en-US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1959155" y="2838658"/>
                <a:ext cx="570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chemeClr val="bg1"/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01</a:t>
                </a:r>
                <a:endParaRPr lang="zh-CN" altLang="en-US" sz="2400" b="1" dirty="0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6129561" y="2095500"/>
              <a:ext cx="5176285" cy="797674"/>
              <a:chOff x="1612275" y="2660020"/>
              <a:chExt cx="5176285" cy="797674"/>
            </a:xfrm>
          </p:grpSpPr>
          <p:sp>
            <p:nvSpPr>
              <p:cNvPr id="26" name="矩形: 圆角 25"/>
              <p:cNvSpPr/>
              <p:nvPr/>
            </p:nvSpPr>
            <p:spPr>
              <a:xfrm>
                <a:off x="1612275" y="2660020"/>
                <a:ext cx="5176285" cy="79767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70000"/>
                </a:schemeClr>
              </a:solidFill>
              <a:ln w="12700">
                <a:solidFill>
                  <a:srgbClr val="4981CE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1786936" y="2773772"/>
                <a:ext cx="570170" cy="570170"/>
              </a:xfrm>
              <a:prstGeom prst="ellipse">
                <a:avLst/>
              </a:prstGeom>
              <a:solidFill>
                <a:srgbClr val="4981C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2386740" y="2818513"/>
                <a:ext cx="3660313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dist"/>
                <a:r>
                  <a:rPr lang="zh-CN" altLang="en-US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典型症状有哪些</a:t>
                </a:r>
                <a:r>
                  <a:rPr lang="en-US" altLang="zh-CN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?</a:t>
                </a:r>
                <a:endPara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1779068" y="2838658"/>
                <a:ext cx="570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chemeClr val="bg1"/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02</a:t>
                </a:r>
                <a:endParaRPr lang="zh-CN" altLang="en-US" sz="2400" b="1" dirty="0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797443" y="3167153"/>
              <a:ext cx="4932733" cy="797674"/>
              <a:chOff x="1772097" y="2660020"/>
              <a:chExt cx="4932733" cy="797674"/>
            </a:xfrm>
          </p:grpSpPr>
          <p:sp>
            <p:nvSpPr>
              <p:cNvPr id="34" name="矩形: 圆角 33"/>
              <p:cNvSpPr/>
              <p:nvPr/>
            </p:nvSpPr>
            <p:spPr>
              <a:xfrm>
                <a:off x="1772097" y="2660020"/>
                <a:ext cx="4932733" cy="79767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70000"/>
                </a:schemeClr>
              </a:solidFill>
              <a:ln w="12700">
                <a:solidFill>
                  <a:srgbClr val="01AEBF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1967023" y="2773772"/>
                <a:ext cx="570170" cy="570170"/>
              </a:xfrm>
              <a:prstGeom prst="ellipse">
                <a:avLst/>
              </a:prstGeom>
              <a:solidFill>
                <a:srgbClr val="01AE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566827" y="2818513"/>
                <a:ext cx="3660313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dist"/>
                <a:r>
                  <a:rPr lang="zh-CN" altLang="en-US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传播途径是什么</a:t>
                </a:r>
                <a:r>
                  <a:rPr lang="en-US" altLang="zh-CN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?</a:t>
                </a:r>
                <a:endPara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959155" y="2838658"/>
                <a:ext cx="570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chemeClr val="bg1"/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03</a:t>
                </a:r>
                <a:endParaRPr lang="zh-CN" altLang="en-US" sz="2400" b="1" dirty="0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6129561" y="3167153"/>
              <a:ext cx="5176285" cy="797674"/>
              <a:chOff x="1612275" y="2660020"/>
              <a:chExt cx="5176285" cy="797674"/>
            </a:xfrm>
          </p:grpSpPr>
          <p:sp>
            <p:nvSpPr>
              <p:cNvPr id="39" name="矩形: 圆角 38"/>
              <p:cNvSpPr/>
              <p:nvPr/>
            </p:nvSpPr>
            <p:spPr>
              <a:xfrm>
                <a:off x="1612275" y="2660020"/>
                <a:ext cx="5176285" cy="79767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70000"/>
                </a:schemeClr>
              </a:solidFill>
              <a:ln w="12700">
                <a:solidFill>
                  <a:srgbClr val="FB7F0E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1786936" y="2773772"/>
                <a:ext cx="570170" cy="570170"/>
              </a:xfrm>
              <a:prstGeom prst="ellipse">
                <a:avLst/>
              </a:prstGeom>
              <a:solidFill>
                <a:srgbClr val="FB7F0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2375608" y="2818513"/>
                <a:ext cx="4229430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dist"/>
                <a:r>
                  <a:rPr lang="zh-CN" altLang="en-US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鉴别基孔肯雅热 </a:t>
                </a:r>
                <a:r>
                  <a:rPr lang="en-US" altLang="zh-CN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VS </a:t>
                </a:r>
                <a:r>
                  <a:rPr lang="zh-CN" altLang="en-US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登革热</a:t>
                </a:r>
                <a:endPara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1779068" y="2838658"/>
                <a:ext cx="570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chemeClr val="bg1"/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04</a:t>
                </a:r>
                <a:endParaRPr lang="zh-CN" altLang="en-US" sz="2400" b="1" dirty="0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797443" y="4295554"/>
              <a:ext cx="4932733" cy="797674"/>
              <a:chOff x="1772097" y="2660020"/>
              <a:chExt cx="4932733" cy="797674"/>
            </a:xfrm>
          </p:grpSpPr>
          <p:sp>
            <p:nvSpPr>
              <p:cNvPr id="44" name="矩形: 圆角 43"/>
              <p:cNvSpPr/>
              <p:nvPr/>
            </p:nvSpPr>
            <p:spPr>
              <a:xfrm>
                <a:off x="1772097" y="2660020"/>
                <a:ext cx="4932733" cy="79767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70000"/>
                </a:schemeClr>
              </a:solidFill>
              <a:ln w="12700">
                <a:solidFill>
                  <a:srgbClr val="0C5CB8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1967023" y="2773772"/>
                <a:ext cx="570170" cy="570170"/>
              </a:xfrm>
              <a:prstGeom prst="ellipse">
                <a:avLst/>
              </a:prstGeom>
              <a:solidFill>
                <a:srgbClr val="0C5CB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2566827" y="2818513"/>
                <a:ext cx="3660313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dist"/>
                <a:r>
                  <a:rPr lang="zh-CN" altLang="en-US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有效预防措施</a:t>
                </a:r>
                <a:endPara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1959155" y="2838658"/>
                <a:ext cx="570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chemeClr val="bg1"/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05</a:t>
                </a:r>
                <a:endParaRPr lang="zh-CN" altLang="en-US" sz="2400" b="1" dirty="0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6129561" y="4295554"/>
              <a:ext cx="5176285" cy="797674"/>
              <a:chOff x="1612275" y="2660020"/>
              <a:chExt cx="5176285" cy="797674"/>
            </a:xfrm>
          </p:grpSpPr>
          <p:sp>
            <p:nvSpPr>
              <p:cNvPr id="49" name="矩形: 圆角 48"/>
              <p:cNvSpPr/>
              <p:nvPr/>
            </p:nvSpPr>
            <p:spPr>
              <a:xfrm>
                <a:off x="1612275" y="2660020"/>
                <a:ext cx="5176285" cy="79767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70000"/>
                </a:schemeClr>
              </a:solidFill>
              <a:ln w="12700">
                <a:solidFill>
                  <a:srgbClr val="2FAA6C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1786936" y="2773772"/>
                <a:ext cx="570170" cy="570170"/>
              </a:xfrm>
              <a:prstGeom prst="ellipse">
                <a:avLst/>
              </a:prstGeom>
              <a:solidFill>
                <a:srgbClr val="2FAA6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2386740" y="2818513"/>
                <a:ext cx="3660313" cy="4914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dist"/>
                <a:r>
                  <a:rPr lang="zh-CN" altLang="en-US" sz="2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开学后的防控工作要点</a:t>
                </a:r>
                <a:endParaRPr lang="zh-CN" altLang="en-US" sz="2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1779068" y="2838658"/>
                <a:ext cx="570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>
                    <a:solidFill>
                      <a:schemeClr val="bg1"/>
                    </a:solidFill>
                    <a:latin typeface="印品招牌体 中黑（非商用）" panose="02000500000000000000" pitchFamily="2" charset="-122"/>
                    <a:ea typeface="印品招牌体 中黑（非商用）" panose="02000500000000000000" pitchFamily="2" charset="-122"/>
                  </a:rPr>
                  <a:t>06</a:t>
                </a:r>
                <a:endParaRPr lang="zh-CN" altLang="en-US" sz="2400" b="1" dirty="0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01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517274" y="1871562"/>
            <a:ext cx="9157452" cy="1323439"/>
            <a:chOff x="733323" y="1682452"/>
            <a:chExt cx="10877754" cy="1323439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108777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什么是基孔肯雅热</a:t>
              </a:r>
              <a:r>
                <a:rPr lang="en-US" altLang="zh-CN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3323" y="1682452"/>
              <a:ext cx="108777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什么是基孔肯雅热</a:t>
              </a:r>
              <a:r>
                <a:rPr lang="en-US" altLang="zh-CN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4281383" cy="570170"/>
            <a:chOff x="1036725" y="2262417"/>
            <a:chExt cx="4281383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FF5E6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366031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什么是基孔肯雅热</a:t>
              </a:r>
              <a:r>
                <a:rPr lang="en-US" altLang="zh-CN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01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722494" y="1560126"/>
            <a:ext cx="10697675" cy="4726201"/>
            <a:chOff x="722494" y="1560126"/>
            <a:chExt cx="10697675" cy="4726201"/>
          </a:xfrm>
        </p:grpSpPr>
        <p:grpSp>
          <p:nvGrpSpPr>
            <p:cNvPr id="82" name="组合 81"/>
            <p:cNvGrpSpPr/>
            <p:nvPr/>
          </p:nvGrpSpPr>
          <p:grpSpPr>
            <a:xfrm>
              <a:off x="722494" y="1560126"/>
              <a:ext cx="10646410" cy="4726201"/>
              <a:chOff x="722494" y="1450332"/>
              <a:chExt cx="10646410" cy="4726201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722494" y="1450332"/>
                <a:ext cx="10646410" cy="4726201"/>
                <a:chOff x="381559" y="1555982"/>
                <a:chExt cx="11366103" cy="4828898"/>
              </a:xfrm>
            </p:grpSpPr>
            <p:grpSp>
              <p:nvGrpSpPr>
                <p:cNvPr id="32" name="组合 31"/>
                <p:cNvGrpSpPr/>
                <p:nvPr/>
              </p:nvGrpSpPr>
              <p:grpSpPr>
                <a:xfrm rot="20228357">
                  <a:off x="3618236" y="1555982"/>
                  <a:ext cx="4568334" cy="4828898"/>
                  <a:chOff x="3415448" y="1632239"/>
                  <a:chExt cx="4568334" cy="4828898"/>
                </a:xfrm>
              </p:grpSpPr>
              <p:sp>
                <p:nvSpPr>
                  <p:cNvPr id="72" name="空心弧 71"/>
                  <p:cNvSpPr/>
                  <p:nvPr/>
                </p:nvSpPr>
                <p:spPr>
                  <a:xfrm rot="19008535">
                    <a:off x="3415448" y="1632239"/>
                    <a:ext cx="4568334" cy="4828898"/>
                  </a:xfrm>
                  <a:prstGeom prst="blockArc">
                    <a:avLst>
                      <a:gd name="adj1" fmla="val 12873151"/>
                      <a:gd name="adj2" fmla="val 16952521"/>
                      <a:gd name="adj3" fmla="val 18875"/>
                    </a:avLst>
                  </a:prstGeom>
                  <a:solidFill>
                    <a:srgbClr val="FB7F0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 dirty="0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3" name="文本框 72"/>
                  <p:cNvSpPr txBox="1"/>
                  <p:nvPr/>
                </p:nvSpPr>
                <p:spPr>
                  <a:xfrm rot="21218721">
                    <a:off x="3773206" y="2543458"/>
                    <a:ext cx="1665891" cy="3138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prstTxWarp prst="textArchUp">
                      <a:avLst>
                        <a:gd name="adj" fmla="val 11324407"/>
                      </a:avLst>
                    </a:prstTxWarp>
                    <a:spAutoFit/>
                  </a:bodyPr>
                  <a:lstStyle/>
                  <a:p>
                    <a:r>
                      <a:rPr kumimoji="1" lang="zh-CN" altLang="en-US" sz="2400" b="1" spc="300">
                        <a:solidFill>
                          <a:schemeClr val="bg1"/>
                        </a:solidFill>
                        <a:latin typeface="+mj-ea"/>
                        <a:ea typeface="+mj-ea"/>
                        <a:cs typeface="+mn-ea"/>
                        <a:sym typeface="+mn-lt"/>
                      </a:rPr>
                      <a:t>基孔肯雅热</a:t>
                    </a:r>
                    <a:endParaRPr kumimoji="1" lang="zh-CN" altLang="en-US" sz="2400" b="1" spc="300" dirty="0">
                      <a:solidFill>
                        <a:schemeClr val="bg1"/>
                      </a:solidFill>
                      <a:latin typeface="+mj-ea"/>
                      <a:ea typeface="+mj-ea"/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33" name="组合 32"/>
                <p:cNvGrpSpPr/>
                <p:nvPr/>
              </p:nvGrpSpPr>
              <p:grpSpPr>
                <a:xfrm>
                  <a:off x="3889802" y="1633297"/>
                  <a:ext cx="4828898" cy="4621303"/>
                  <a:chOff x="4007434" y="1482367"/>
                  <a:chExt cx="4828898" cy="4621303"/>
                </a:xfrm>
              </p:grpSpPr>
              <p:sp>
                <p:nvSpPr>
                  <p:cNvPr id="70" name="空心弧 69"/>
                  <p:cNvSpPr/>
                  <p:nvPr/>
                </p:nvSpPr>
                <p:spPr>
                  <a:xfrm rot="3963108" flipH="1">
                    <a:off x="4137716" y="1405054"/>
                    <a:ext cx="4568334" cy="4828898"/>
                  </a:xfrm>
                  <a:prstGeom prst="blockArc">
                    <a:avLst>
                      <a:gd name="adj1" fmla="val 12873151"/>
                      <a:gd name="adj2" fmla="val 16952521"/>
                      <a:gd name="adj3" fmla="val 18875"/>
                    </a:avLst>
                  </a:prstGeom>
                  <a:solidFill>
                    <a:srgbClr val="01AEB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 dirty="0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1" name="文本框 70"/>
                  <p:cNvSpPr txBox="1"/>
                  <p:nvPr/>
                </p:nvSpPr>
                <p:spPr>
                  <a:xfrm rot="9073515">
                    <a:off x="6417283" y="1482367"/>
                    <a:ext cx="1665892" cy="3138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prstTxWarp prst="textArchUp">
                      <a:avLst>
                        <a:gd name="adj" fmla="val 11324407"/>
                      </a:avLst>
                    </a:prstTxWarp>
                    <a:spAutoFit/>
                  </a:bodyPr>
                  <a:lstStyle/>
                  <a:p>
                    <a:r>
                      <a:rPr kumimoji="1" lang="zh-CN" altLang="en-US" sz="2400" b="1" spc="300">
                        <a:solidFill>
                          <a:schemeClr val="bg1"/>
                        </a:solidFill>
                        <a:latin typeface="+mj-ea"/>
                        <a:cs typeface="+mn-ea"/>
                        <a:sym typeface="+mn-lt"/>
                      </a:rPr>
                      <a:t>基孔肯雅热</a:t>
                    </a:r>
                    <a:endParaRPr kumimoji="1" lang="zh-CN" altLang="en-US" sz="2400" b="1" spc="300" dirty="0">
                      <a:solidFill>
                        <a:schemeClr val="bg1"/>
                      </a:solidFill>
                      <a:latin typeface="+mj-ea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8" name="文本框 67"/>
                <p:cNvSpPr txBox="1"/>
                <p:nvPr/>
              </p:nvSpPr>
              <p:spPr>
                <a:xfrm>
                  <a:off x="381559" y="1954993"/>
                  <a:ext cx="3013380" cy="3873973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>
                  <a:defPPr>
                    <a:defRPr lang="zh-CN"/>
                  </a:defPPr>
                  <a:lvl1pPr marR="0" lvl="0" indent="0" eaLnBrk="0" fontAlgn="base" hangingPunct="0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100" u="none" strike="noStrike" cap="none" normalizeH="0" baseline="0">
                      <a:ln>
                        <a:noFill/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Source Han Sans SC" panose="020B0500000000000000" pitchFamily="34" charset="-128"/>
                      <a:ea typeface="Source Han Sans SC" panose="020B0500000000000000" pitchFamily="34" charset="-128"/>
                    </a:defRPr>
                  </a:lvl1pPr>
                </a:lstStyle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基孔肯雅热是由基孔肯雅病毒引起的</a:t>
                  </a:r>
                  <a:r>
                    <a:rPr lang="zh-CN" altLang="en-US" sz="1800" b="1">
                      <a:solidFill>
                        <a:srgbClr val="FB7F0E"/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急性蚊媒传染病</a:t>
                  </a:r>
                  <a:endParaRPr lang="en-US" altLang="zh-CN" sz="1800" b="1">
                    <a:solidFill>
                      <a:srgbClr val="FB7F0E"/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en-US" altLang="zh-CN" sz="1800" b="1">
                    <a:solidFill>
                      <a:srgbClr val="FF5E6A"/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主要流行于东南亚、南亚和非洲地区</a:t>
                  </a:r>
                  <a:endParaRPr lang="en-US" altLang="zh-CN" sz="18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en-US" altLang="zh-CN" sz="18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通过伊蚊叮咬传播，</a:t>
                  </a:r>
                  <a:r>
                    <a:rPr lang="zh-CN" altLang="en-US" sz="1800" dirty="0">
                      <a:solidFill>
                        <a:srgbClr val="FF0000"/>
                      </a:solidFill>
                      <a:latin typeface="黑体" panose="02010609060101010101" charset="-122"/>
                      <a:ea typeface="黑体" panose="02010609060101010101" charset="-122"/>
                      <a:sym typeface="+mn-ea"/>
                    </a:rPr>
                    <a:t>非人与人直接传播</a:t>
                  </a:r>
                  <a:r>
                    <a:rPr lang="zh-CN" altLang="en-US" sz="1800" dirty="0">
                      <a:solidFill>
                        <a:schemeClr val="tx1"/>
                      </a:solidFill>
                      <a:latin typeface="黑体" panose="02010609060101010101" charset="-122"/>
                      <a:ea typeface="黑体" panose="02010609060101010101" charset="-122"/>
                      <a:sym typeface="+mn-ea"/>
                    </a:rPr>
                    <a:t>，无特效药，以对症治疗为主</a:t>
                  </a:r>
                  <a:endParaRPr lang="zh-CN" altLang="en-US" sz="1800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endParaRPr>
                </a:p>
              </p:txBody>
            </p:sp>
            <p:sp>
              <p:nvSpPr>
                <p:cNvPr id="62" name="文本框 61"/>
                <p:cNvSpPr txBox="1"/>
                <p:nvPr/>
              </p:nvSpPr>
              <p:spPr>
                <a:xfrm>
                  <a:off x="8951218" y="1955642"/>
                  <a:ext cx="2796444" cy="3975835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>
                  <a:defPPr>
                    <a:defRPr lang="zh-CN"/>
                  </a:defPPr>
                  <a:lvl1pPr marR="0" lvl="0" indent="0" eaLnBrk="0" fontAlgn="base" hangingPunct="0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100" u="none" strike="noStrike" cap="none" normalizeH="0" baseline="0">
                      <a:ln>
                        <a:noFill/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Source Han Sans SC" panose="020B0500000000000000" pitchFamily="34" charset="-128"/>
                      <a:ea typeface="Source Han Sans SC" panose="020B0500000000000000" pitchFamily="34" charset="-128"/>
                    </a:defRPr>
                  </a:lvl1pPr>
                </a:lstStyle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 dirty="0">
                      <a:solidFill>
                        <a:srgbClr val="FF0000"/>
                      </a:solidFill>
                      <a:latin typeface="黑体" panose="02010609060101010101" charset="-122"/>
                      <a:ea typeface="黑体" panose="02010609060101010101" charset="-122"/>
                      <a:cs typeface="黑体" panose="02010609060101010101" charset="-122"/>
                      <a:sym typeface="+mn-ea"/>
                    </a:rPr>
                    <a:t>自限性疾病，一般预后良好</a:t>
                  </a:r>
                  <a:endParaRPr lang="zh-CN" altLang="en-US" sz="180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en-US" altLang="zh-CN" sz="18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我国于</a:t>
                  </a:r>
                  <a:r>
                    <a:rPr lang="en-US" altLang="zh-CN" sz="1800">
                      <a:latin typeface="+mn-lt"/>
                      <a:ea typeface="+mn-ea"/>
                      <a:cs typeface="+mn-ea"/>
                      <a:sym typeface="+mn-lt"/>
                    </a:rPr>
                    <a:t>2008</a:t>
                  </a: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年首次发现输入性病例</a:t>
                  </a:r>
                  <a:endParaRPr lang="en-US" altLang="zh-CN" sz="18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en-US" altLang="zh-CN" sz="18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曾引发本地疫情，但尚未形成稳定的疫源地。</a:t>
                  </a:r>
                  <a:r>
                    <a:rPr lang="zh-CN" altLang="en-US" sz="1800" dirty="0">
                      <a:solidFill>
                        <a:srgbClr val="FF0000"/>
                      </a:solidFill>
                      <a:latin typeface="黑体" panose="02010609060101010101" charset="-122"/>
                      <a:ea typeface="黑体" panose="02010609060101010101" charset="-122"/>
                      <a:cs typeface="黑体" panose="02010609060101010101" charset="-122"/>
                      <a:sym typeface="+mn-ea"/>
                    </a:rPr>
                    <a:t>病死率很低</a:t>
                  </a:r>
                  <a:r>
                    <a:rPr lang="zh-CN" altLang="en-US" sz="1800" dirty="0">
                      <a:solidFill>
                        <a:schemeClr val="tx1"/>
                      </a:solidFill>
                      <a:latin typeface="黑体" panose="02010609060101010101" charset="-122"/>
                      <a:ea typeface="黑体" panose="02010609060101010101" charset="-122"/>
                      <a:cs typeface="黑体" panose="02010609060101010101" charset="-122"/>
                      <a:sym typeface="+mn-ea"/>
                    </a:rPr>
                    <a:t>，但在蚊媒密度较高地区易形成大规模暴发和流行</a:t>
                  </a:r>
                  <a:endParaRPr lang="zh-CN" altLang="en-US" sz="1800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endParaRPr>
                </a:p>
              </p:txBody>
            </p:sp>
          </p:grpSp>
          <p:sp>
            <p:nvSpPr>
              <p:cNvPr id="80" name="椭圆 79"/>
              <p:cNvSpPr/>
              <p:nvPr/>
            </p:nvSpPr>
            <p:spPr>
              <a:xfrm>
                <a:off x="4548989" y="2217938"/>
                <a:ext cx="2920978" cy="2920978"/>
              </a:xfrm>
              <a:prstGeom prst="ellipse">
                <a:avLst/>
              </a:prstGeom>
              <a:blipFill>
                <a:blip r:embed="rId1"/>
                <a:stretch>
                  <a:fillRect l="-27988" r="-3184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84" name="直接连接符 83"/>
            <p:cNvCxnSpPr/>
            <p:nvPr/>
          </p:nvCxnSpPr>
          <p:spPr>
            <a:xfrm>
              <a:off x="772354" y="3171039"/>
              <a:ext cx="2498399" cy="0"/>
            </a:xfrm>
            <a:prstGeom prst="line">
              <a:avLst/>
            </a:prstGeom>
            <a:ln>
              <a:solidFill>
                <a:srgbClr val="FB7F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772354" y="4174220"/>
              <a:ext cx="2498399" cy="0"/>
            </a:xfrm>
            <a:prstGeom prst="line">
              <a:avLst/>
            </a:prstGeom>
            <a:ln>
              <a:solidFill>
                <a:srgbClr val="FB7F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8870970" y="2810994"/>
              <a:ext cx="2498399" cy="0"/>
            </a:xfrm>
            <a:prstGeom prst="line">
              <a:avLst/>
            </a:prstGeom>
            <a:ln>
              <a:solidFill>
                <a:srgbClr val="01AEB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8921770" y="3788140"/>
              <a:ext cx="2498399" cy="0"/>
            </a:xfrm>
            <a:prstGeom prst="line">
              <a:avLst/>
            </a:prstGeom>
            <a:ln>
              <a:solidFill>
                <a:srgbClr val="01AEB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01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517274" y="1871562"/>
            <a:ext cx="9158087" cy="1322070"/>
            <a:chOff x="733323" y="1682452"/>
            <a:chExt cx="10878508" cy="1322070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10877754" cy="1322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什么是登革热</a:t>
              </a:r>
              <a:r>
                <a:rPr lang="en-US" altLang="zh-CN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4077" y="1682452"/>
              <a:ext cx="10877754" cy="1322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什么是登革热</a:t>
              </a:r>
              <a:r>
                <a:rPr lang="en-US" altLang="zh-CN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4281383" cy="570170"/>
            <a:chOff x="1036725" y="2262417"/>
            <a:chExt cx="4281383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FF5E6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95" y="2328424"/>
              <a:ext cx="3660313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什么是登革热</a:t>
              </a:r>
              <a:r>
                <a:rPr lang="en-US" altLang="zh-CN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01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722495" y="1560126"/>
            <a:ext cx="10650855" cy="4726201"/>
            <a:chOff x="722495" y="1560126"/>
            <a:chExt cx="10650855" cy="4726201"/>
          </a:xfrm>
        </p:grpSpPr>
        <p:grpSp>
          <p:nvGrpSpPr>
            <p:cNvPr id="82" name="组合 81"/>
            <p:cNvGrpSpPr/>
            <p:nvPr/>
          </p:nvGrpSpPr>
          <p:grpSpPr>
            <a:xfrm>
              <a:off x="722495" y="1560126"/>
              <a:ext cx="10650855" cy="4726201"/>
              <a:chOff x="722495" y="1450332"/>
              <a:chExt cx="10650855" cy="4726201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722495" y="1450332"/>
                <a:ext cx="10650855" cy="4726201"/>
                <a:chOff x="381560" y="1555982"/>
                <a:chExt cx="11370848" cy="4828898"/>
              </a:xfrm>
            </p:grpSpPr>
            <p:grpSp>
              <p:nvGrpSpPr>
                <p:cNvPr id="32" name="组合 31"/>
                <p:cNvGrpSpPr/>
                <p:nvPr/>
              </p:nvGrpSpPr>
              <p:grpSpPr>
                <a:xfrm rot="20228357">
                  <a:off x="3618236" y="1555982"/>
                  <a:ext cx="4568334" cy="4828898"/>
                  <a:chOff x="3415448" y="1632239"/>
                  <a:chExt cx="4568334" cy="4828898"/>
                </a:xfrm>
              </p:grpSpPr>
              <p:sp>
                <p:nvSpPr>
                  <p:cNvPr id="72" name="空心弧 71"/>
                  <p:cNvSpPr/>
                  <p:nvPr/>
                </p:nvSpPr>
                <p:spPr>
                  <a:xfrm rot="19008535">
                    <a:off x="3415448" y="1632239"/>
                    <a:ext cx="4568334" cy="4828898"/>
                  </a:xfrm>
                  <a:prstGeom prst="blockArc">
                    <a:avLst>
                      <a:gd name="adj1" fmla="val 12873151"/>
                      <a:gd name="adj2" fmla="val 16952521"/>
                      <a:gd name="adj3" fmla="val 18875"/>
                    </a:avLst>
                  </a:prstGeom>
                  <a:solidFill>
                    <a:srgbClr val="FB7F0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 dirty="0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3" name="文本框 72"/>
                  <p:cNvSpPr txBox="1"/>
                  <p:nvPr/>
                </p:nvSpPr>
                <p:spPr>
                  <a:xfrm rot="21218721">
                    <a:off x="3755057" y="2690544"/>
                    <a:ext cx="1443982" cy="20709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prstTxWarp prst="textArchUp">
                      <a:avLst>
                        <a:gd name="adj" fmla="val 11324407"/>
                      </a:avLst>
                    </a:prstTxWarp>
                    <a:noAutofit/>
                  </a:bodyPr>
                  <a:lstStyle/>
                  <a:p>
                    <a:r>
                      <a:rPr kumimoji="1" lang="zh-CN" altLang="en-US" sz="2400" b="1" spc="300">
                        <a:solidFill>
                          <a:schemeClr val="bg1"/>
                        </a:solidFill>
                        <a:latin typeface="+mj-ea"/>
                        <a:ea typeface="+mj-ea"/>
                        <a:cs typeface="+mn-ea"/>
                        <a:sym typeface="+mn-lt"/>
                      </a:rPr>
                      <a:t>登革热</a:t>
                    </a:r>
                    <a:endParaRPr kumimoji="1" lang="zh-CN" altLang="en-US" sz="2400" b="1" spc="300" dirty="0">
                      <a:solidFill>
                        <a:schemeClr val="bg1"/>
                      </a:solidFill>
                      <a:latin typeface="+mj-ea"/>
                      <a:ea typeface="+mj-ea"/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33" name="组合 32"/>
                <p:cNvGrpSpPr/>
                <p:nvPr/>
              </p:nvGrpSpPr>
              <p:grpSpPr>
                <a:xfrm>
                  <a:off x="3889802" y="1686266"/>
                  <a:ext cx="4828898" cy="4568334"/>
                  <a:chOff x="4007434" y="1535336"/>
                  <a:chExt cx="4828898" cy="4568334"/>
                </a:xfrm>
              </p:grpSpPr>
              <p:sp>
                <p:nvSpPr>
                  <p:cNvPr id="70" name="空心弧 69"/>
                  <p:cNvSpPr/>
                  <p:nvPr/>
                </p:nvSpPr>
                <p:spPr>
                  <a:xfrm rot="3963108" flipH="1">
                    <a:off x="4137716" y="1405054"/>
                    <a:ext cx="4568334" cy="4828898"/>
                  </a:xfrm>
                  <a:prstGeom prst="blockArc">
                    <a:avLst>
                      <a:gd name="adj1" fmla="val 12873151"/>
                      <a:gd name="adj2" fmla="val 16952521"/>
                      <a:gd name="adj3" fmla="val 18875"/>
                    </a:avLst>
                  </a:prstGeom>
                  <a:solidFill>
                    <a:srgbClr val="01AEB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 dirty="0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1" name="文本框 70"/>
                  <p:cNvSpPr txBox="1"/>
                  <p:nvPr/>
                </p:nvSpPr>
                <p:spPr>
                  <a:xfrm rot="9073515">
                    <a:off x="6664225" y="2402363"/>
                    <a:ext cx="1665663" cy="21579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prstTxWarp prst="textArchUp">
                      <a:avLst>
                        <a:gd name="adj" fmla="val 11324407"/>
                      </a:avLst>
                    </a:prstTxWarp>
                    <a:noAutofit/>
                  </a:bodyPr>
                  <a:lstStyle/>
                  <a:p>
                    <a:r>
                      <a:rPr kumimoji="1" lang="zh-CN" altLang="en-US" sz="2400" b="1" spc="300">
                        <a:solidFill>
                          <a:schemeClr val="bg1"/>
                        </a:solidFill>
                        <a:latin typeface="+mj-ea"/>
                        <a:cs typeface="+mn-ea"/>
                        <a:sym typeface="+mn-lt"/>
                      </a:rPr>
                      <a:t>登革热</a:t>
                    </a:r>
                    <a:endParaRPr kumimoji="1" lang="zh-CN" altLang="en-US" sz="2400" b="1" spc="300" dirty="0">
                      <a:solidFill>
                        <a:schemeClr val="bg1"/>
                      </a:solidFill>
                      <a:latin typeface="+mj-ea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8" name="文本框 67"/>
                <p:cNvSpPr txBox="1"/>
                <p:nvPr/>
              </p:nvSpPr>
              <p:spPr>
                <a:xfrm>
                  <a:off x="381560" y="2070479"/>
                  <a:ext cx="2868304" cy="3665060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>
                  <a:defPPr>
                    <a:defRPr lang="zh-CN"/>
                  </a:defPPr>
                  <a:lvl1pPr marR="0" lvl="0" indent="0" eaLnBrk="0" fontAlgn="base" hangingPunct="0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100" u="none" strike="noStrike" cap="none" normalizeH="0" baseline="0">
                      <a:ln>
                        <a:noFill/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Source Han Sans SC" panose="020B0500000000000000" pitchFamily="34" charset="-128"/>
                      <a:ea typeface="Source Han Sans SC" panose="020B0500000000000000" pitchFamily="34" charset="-128"/>
                    </a:defRPr>
                  </a:lvl1pPr>
                </a:lstStyle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它是由登革病毒引起的，经伊蚊叮咬传播的虫媒传染病。</a:t>
                  </a:r>
                  <a:endParaRPr lang="zh-CN" altLang="en-US" sz="16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zh-CN" altLang="en-US" sz="16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据世界卫生组织统计，全球每年约有1-4亿人感染，其中美洲、东南亚和西太平洋区域发病最为严重。</a:t>
                  </a:r>
                  <a:endParaRPr lang="en-US" altLang="zh-CN" sz="1800" dirty="0"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  <p:sp>
              <p:nvSpPr>
                <p:cNvPr id="62" name="文本框 61"/>
                <p:cNvSpPr txBox="1"/>
                <p:nvPr/>
              </p:nvSpPr>
              <p:spPr>
                <a:xfrm>
                  <a:off x="8955287" y="2662832"/>
                  <a:ext cx="2797121" cy="2171527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>
                  <a:defPPr>
                    <a:defRPr lang="zh-CN"/>
                  </a:defPPr>
                  <a:lvl1pPr marR="0" lvl="0" indent="0" eaLnBrk="0" fontAlgn="base" hangingPunct="0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kumimoji="0" sz="1100" u="none" strike="noStrike" cap="none" normalizeH="0" baseline="0">
                      <a:ln>
                        <a:noFill/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Source Han Sans SC" panose="020B0500000000000000" pitchFamily="34" charset="-128"/>
                      <a:ea typeface="Source Han Sans SC" panose="020B0500000000000000" pitchFamily="34" charset="-128"/>
                    </a:defRPr>
                  </a:lvl1pPr>
                </a:lstStyle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r>
                    <a:rPr lang="zh-CN" altLang="en-US" sz="1800">
                      <a:latin typeface="+mn-lt"/>
                      <a:ea typeface="+mn-ea"/>
                      <a:cs typeface="+mn-ea"/>
                      <a:sym typeface="+mn-lt"/>
                    </a:rPr>
                    <a:t>每年亚洲病例约占全球病例的70%。我国广东、云南、广西等多个省份曾多次发生本地疫情。</a:t>
                  </a:r>
                  <a:endParaRPr lang="zh-CN" altLang="en-US" sz="18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en-US" altLang="zh-CN" sz="1600">
                    <a:latin typeface="+mn-lt"/>
                    <a:ea typeface="+mn-ea"/>
                    <a:cs typeface="+mn-ea"/>
                    <a:sym typeface="+mn-lt"/>
                  </a:endParaRPr>
                </a:p>
                <a:p>
                  <a:pPr marL="285750" indent="-285750">
                    <a:lnSpc>
                      <a:spcPct val="120000"/>
                    </a:lnSpc>
                    <a:buFont typeface="Wingdings" panose="05000000000000000000" pitchFamily="2" charset="2"/>
                    <a:buChar char="l"/>
                  </a:pPr>
                  <a:endParaRPr lang="en-US" altLang="zh-CN" sz="1600" dirty="0"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0" name="椭圆 79"/>
              <p:cNvSpPr/>
              <p:nvPr/>
            </p:nvSpPr>
            <p:spPr>
              <a:xfrm>
                <a:off x="4548989" y="2217938"/>
                <a:ext cx="2920978" cy="2920978"/>
              </a:xfrm>
              <a:prstGeom prst="ellipse">
                <a:avLst/>
              </a:prstGeom>
              <a:blipFill>
                <a:blip r:embed="rId1"/>
                <a:stretch>
                  <a:fillRect l="-27988" r="-3184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85" name="直接连接符 84"/>
            <p:cNvCxnSpPr/>
            <p:nvPr/>
          </p:nvCxnSpPr>
          <p:spPr>
            <a:xfrm>
              <a:off x="849824" y="3259820"/>
              <a:ext cx="2498399" cy="0"/>
            </a:xfrm>
            <a:prstGeom prst="line">
              <a:avLst/>
            </a:prstGeom>
            <a:ln>
              <a:solidFill>
                <a:srgbClr val="FB7F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36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0"/>
            <a:ext cx="12192000" cy="2095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95" y="3097302"/>
            <a:ext cx="3069824" cy="376069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8" y="735871"/>
            <a:ext cx="1754356" cy="833518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4533014" y="1083331"/>
            <a:ext cx="3125972" cy="553635"/>
          </a:xfrm>
          <a:prstGeom prst="roundRect">
            <a:avLst>
              <a:gd name="adj" fmla="val 50000"/>
            </a:avLst>
          </a:prstGeom>
          <a:gradFill>
            <a:gsLst>
              <a:gs pos="17000">
                <a:srgbClr val="FF0200"/>
              </a:gs>
              <a:gs pos="100000">
                <a:srgbClr val="FF8800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rPr>
              <a:t>PART 02</a:t>
            </a:r>
            <a:endParaRPr lang="zh-CN" altLang="en-US" sz="2800">
              <a:latin typeface="印品招牌体 中黑（非商用）" panose="02000500000000000000" pitchFamily="2" charset="-122"/>
              <a:ea typeface="印品招牌体 中黑（非商用）" panose="020005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857335" y="1871562"/>
            <a:ext cx="8477331" cy="1323439"/>
            <a:chOff x="733323" y="1682452"/>
            <a:chExt cx="10877754" cy="1323439"/>
          </a:xfrm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4" name="文本框 13"/>
            <p:cNvSpPr txBox="1"/>
            <p:nvPr/>
          </p:nvSpPr>
          <p:spPr>
            <a:xfrm>
              <a:off x="733323" y="1682452"/>
              <a:ext cx="108777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典型症状有哪些</a:t>
              </a:r>
              <a:r>
                <a:rPr lang="en-US" altLang="zh-CN" sz="8000">
                  <a:ln w="76200">
                    <a:solidFill>
                      <a:schemeClr val="bg1"/>
                    </a:solidFill>
                  </a:ln>
                  <a:noFill/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ln w="76200">
                  <a:solidFill>
                    <a:schemeClr val="bg1"/>
                  </a:solidFill>
                </a:ln>
                <a:noFill/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3323" y="1682452"/>
              <a:ext cx="1087775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典型症状有哪些</a:t>
              </a:r>
              <a:r>
                <a:rPr lang="en-US" altLang="zh-CN" sz="8000">
                  <a:gradFill>
                    <a:gsLst>
                      <a:gs pos="0">
                        <a:srgbClr val="30AC6A"/>
                      </a:gs>
                      <a:gs pos="100000">
                        <a:srgbClr val="0B59BB"/>
                      </a:gs>
                    </a:gsLst>
                    <a:lin ang="9600000" scaled="0"/>
                  </a:gra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8000" dirty="0">
                <a:gradFill>
                  <a:gsLst>
                    <a:gs pos="0">
                      <a:srgbClr val="30AC6A"/>
                    </a:gs>
                    <a:gs pos="100000">
                      <a:srgbClr val="0B59BB"/>
                    </a:gs>
                  </a:gsLst>
                  <a:lin ang="9600000" scaled="0"/>
                </a:gra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848907" y="4028742"/>
            <a:ext cx="1165344" cy="1165344"/>
            <a:chOff x="2667000" y="0"/>
            <a:chExt cx="6858000" cy="6858000"/>
          </a:xfrm>
        </p:grpSpPr>
        <p:sp>
          <p:nvSpPr>
            <p:cNvPr id="27" name="椭圆 26"/>
            <p:cNvSpPr/>
            <p:nvPr/>
          </p:nvSpPr>
          <p:spPr>
            <a:xfrm>
              <a:off x="2742314" y="75314"/>
              <a:ext cx="6707372" cy="670737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0"/>
              <a:ext cx="6858000" cy="6858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388141" y="401720"/>
            <a:ext cx="5020310" cy="570170"/>
            <a:chOff x="1036725" y="2262417"/>
            <a:chExt cx="5020310" cy="570170"/>
          </a:xfrm>
        </p:grpSpPr>
        <p:sp>
          <p:nvSpPr>
            <p:cNvPr id="18" name="椭圆 17"/>
            <p:cNvSpPr/>
            <p:nvPr/>
          </p:nvSpPr>
          <p:spPr>
            <a:xfrm>
              <a:off x="1036725" y="2262417"/>
              <a:ext cx="570170" cy="570170"/>
            </a:xfrm>
            <a:prstGeom prst="ellipse">
              <a:avLst/>
            </a:prstGeom>
            <a:solidFill>
              <a:srgbClr val="4981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657755" y="2328457"/>
              <a:ext cx="4399280" cy="491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基孔肯亚热典型症状有哪些</a:t>
              </a:r>
              <a:r>
                <a:rPr lang="en-US" altLang="zh-CN" sz="2600">
                  <a:solidFill>
                    <a:schemeClr val="tx1">
                      <a:lumMod val="85000"/>
                      <a:lumOff val="15000"/>
                    </a:schemeClr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?</a:t>
              </a:r>
              <a:endParaRPr lang="zh-CN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39490" y="2337936"/>
              <a:ext cx="57017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>
                  <a:solidFill>
                    <a:schemeClr val="bg1"/>
                  </a:solidFill>
                  <a:latin typeface="印品招牌体 中黑（非商用）" panose="02000500000000000000" pitchFamily="2" charset="-122"/>
                  <a:ea typeface="印品招牌体 中黑（非商用）" panose="02000500000000000000" pitchFamily="2" charset="-122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印品招牌体 中黑（非商用）" panose="02000500000000000000" pitchFamily="2" charset="-122"/>
                <a:ea typeface="印品招牌体 中黑（非商用）" panose="02000500000000000000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796290" y="1257300"/>
            <a:ext cx="10600055" cy="4728599"/>
            <a:chOff x="747922" y="1421969"/>
            <a:chExt cx="10585682" cy="3341625"/>
          </a:xfrm>
        </p:grpSpPr>
        <p:grpSp>
          <p:nvGrpSpPr>
            <p:cNvPr id="15" name="组合 14"/>
            <p:cNvGrpSpPr/>
            <p:nvPr/>
          </p:nvGrpSpPr>
          <p:grpSpPr>
            <a:xfrm>
              <a:off x="747922" y="1421969"/>
              <a:ext cx="10326953" cy="902642"/>
              <a:chOff x="1455024" y="2048959"/>
              <a:chExt cx="10326953" cy="902642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FF5E6A"/>
                    </a:solidFill>
                    <a:cs typeface="+mn-ea"/>
                    <a:sym typeface="+mn-lt"/>
                  </a:rPr>
                  <a:t>01.</a:t>
                </a:r>
                <a:r>
                  <a:rPr lang="zh-CN" altLang="en-US" sz="2400" b="1">
                    <a:solidFill>
                      <a:srgbClr val="FF5E6A"/>
                    </a:solidFill>
                    <a:cs typeface="+mn-ea"/>
                    <a:sym typeface="+mn-lt"/>
                  </a:rPr>
                  <a:t>发热</a:t>
                </a:r>
                <a:r>
                  <a:rPr lang="en-US" altLang="zh-CN" sz="2400" b="1">
                    <a:solidFill>
                      <a:srgbClr val="FF5E6A"/>
                    </a:solidFill>
                    <a:cs typeface="+mn-ea"/>
                    <a:sym typeface="+mn-lt"/>
                  </a:rPr>
                  <a:t>: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FF5E6A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55024" y="2364632"/>
                <a:ext cx="10326953" cy="586969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突然起病，通常</a:t>
                </a:r>
                <a:r>
                  <a:rPr lang="zh-CN" altLang="en-US" sz="2000" b="1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持续</a:t>
                </a:r>
                <a:r>
                  <a:rPr lang="en-US" altLang="zh-CN" sz="2000" b="1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2-3</a:t>
                </a:r>
                <a:r>
                  <a:rPr lang="zh-CN" altLang="en-US" sz="2000" b="1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天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后退热，有的约</a:t>
                </a:r>
                <a:r>
                  <a:rPr lang="en-US" altLang="zh-CN" sz="2000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3</a:t>
                </a:r>
                <a:r>
                  <a:rPr lang="zh-CN" altLang="en-US" sz="2000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天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后会再次出现较轻微发热</a:t>
                </a:r>
                <a:r>
                  <a:rPr lang="en-US" alt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(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双峰热</a:t>
                </a:r>
                <a:r>
                  <a:rPr lang="en-US" alt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)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，持续</a:t>
                </a:r>
                <a:r>
                  <a:rPr lang="en-US" altLang="zh-CN" sz="2000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3-5</a:t>
                </a:r>
                <a:r>
                  <a:rPr lang="zh-CN" altLang="en-US" sz="2000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天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后恢复正常，病毒血症期</a:t>
                </a:r>
                <a:r>
                  <a:rPr lang="en-US" alt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(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感染期</a:t>
                </a:r>
                <a:r>
                  <a:rPr lang="en-US" alt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)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持续</a:t>
                </a:r>
                <a:r>
                  <a:rPr lang="en-US" altLang="zh-CN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5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天</a:t>
                </a:r>
                <a:endParaRPr kumimoji="0" lang="zh-CN" altLang="en-US" sz="2000" b="0" i="0" u="none" strike="noStrike" kern="0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747922" y="2560599"/>
              <a:ext cx="10326953" cy="893035"/>
              <a:chOff x="1455024" y="2048959"/>
              <a:chExt cx="10326953" cy="89303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4981CE"/>
                    </a:solidFill>
                    <a:cs typeface="+mn-ea"/>
                    <a:sym typeface="+mn-lt"/>
                  </a:rPr>
                  <a:t>02.</a:t>
                </a:r>
                <a:r>
                  <a:rPr lang="zh-CN" altLang="en-US" sz="2400" b="1">
                    <a:solidFill>
                      <a:srgbClr val="4981CE"/>
                    </a:solidFill>
                    <a:cs typeface="+mn-ea"/>
                    <a:sym typeface="+mn-lt"/>
                  </a:rPr>
                  <a:t>皮疹</a:t>
                </a:r>
                <a:r>
                  <a:rPr lang="en-US" altLang="zh-CN" sz="2400" b="1">
                    <a:solidFill>
                      <a:srgbClr val="4981CE"/>
                    </a:solidFill>
                    <a:cs typeface="+mn-ea"/>
                    <a:sym typeface="+mn-lt"/>
                  </a:rPr>
                  <a:t>: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4981CE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455024" y="2363717"/>
                <a:ext cx="10326953" cy="578277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多出现在</a:t>
                </a:r>
                <a:r>
                  <a:rPr lang="zh-CN" altLang="en-US" sz="2000" kern="0" dirty="0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发病后第2-5天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，半数以上病例在躯干、四肢伸侧、手掌和足底出现红色斑丘疹或紫癜，数天后消退。</a:t>
                </a:r>
                <a:endParaRPr kumimoji="0" lang="zh-CN" altLang="en-US" sz="2000" b="0" i="0" u="none" strike="noStrike" kern="0" cap="none" normalizeH="0" baseline="0" dirty="0">
                  <a:solidFill>
                    <a:srgbClr val="7030A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747922" y="3699229"/>
              <a:ext cx="10585682" cy="1064365"/>
              <a:chOff x="1455024" y="2048959"/>
              <a:chExt cx="10585682" cy="1064365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1531349" y="2048959"/>
                <a:ext cx="4795654" cy="325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400" b="1">
                    <a:solidFill>
                      <a:srgbClr val="2FAA6C"/>
                    </a:solidFill>
                    <a:cs typeface="+mn-ea"/>
                    <a:sym typeface="+mn-lt"/>
                  </a:rPr>
                  <a:t>03.</a:t>
                </a:r>
                <a:r>
                  <a:rPr lang="zh-CN" altLang="en-US" sz="2400" b="1">
                    <a:solidFill>
                      <a:srgbClr val="2FAA6C"/>
                    </a:solidFill>
                    <a:cs typeface="+mn-ea"/>
                    <a:sym typeface="+mn-lt"/>
                  </a:rPr>
                  <a:t>关节疼痛</a:t>
                </a:r>
                <a:r>
                  <a:rPr lang="en-US" altLang="zh-CN" sz="2400" b="1">
                    <a:solidFill>
                      <a:srgbClr val="2FAA6C"/>
                    </a:solidFill>
                    <a:cs typeface="+mn-ea"/>
                    <a:sym typeface="+mn-lt"/>
                  </a:rPr>
                  <a:t>:</a:t>
                </a:r>
                <a:endParaRPr kumimoji="0" lang="zh-CN" altLang="zh-CN" sz="2400" b="1" u="none" strike="noStrike" cap="none" normalizeH="0" baseline="0" dirty="0">
                  <a:ln>
                    <a:noFill/>
                  </a:ln>
                  <a:solidFill>
                    <a:srgbClr val="2FAA6C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455024" y="2483287"/>
                <a:ext cx="10585682" cy="6300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 b="1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伴发热同时出现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，发展迅速，数分钟或数小时内关节功能丧失，</a:t>
                </a:r>
                <a:r>
                  <a:rPr lang="zh-CN" altLang="en-US" sz="2000" b="1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主要累及小关节</a:t>
                </a:r>
                <a:r>
                  <a:rPr lang="zh-CN" altLang="en-US" sz="2000" kern="0" dirty="0">
                    <a:solidFill>
                      <a:srgbClr val="7030A0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，如手、腕、踩和趾关节，常有关节肿胀，关节痛多为游走性，随运动加剧，晨间较重</a:t>
                </a:r>
                <a:endParaRPr kumimoji="0" lang="zh-CN" altLang="zh-CN" sz="20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j-ea"/>
                  <a:ea typeface="+mj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8525.373228346456,&quot;width&quot;:19200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4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4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600000143051147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1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600000143051147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3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gradient&quot;:[{&quot;brightness&quot;:0,&quot;colorType&quot;:1,&quot;foreColorIndex&quot;:5,&quot;pos&quot;:0.7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8,9,8,9,8,9]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4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4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600000143051147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1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600000143051147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3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gradient&quot;:[{&quot;brightness&quot;:0,&quot;colorType&quot;:1,&quot;foreColorIndex&quot;:5,&quot;pos&quot;:0.7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8,9,8,9,8,9]}"/>
</p:tagLst>
</file>

<file path=ppt/tags/tag16.xml><?xml version="1.0" encoding="utf-8"?>
<p:tagLst xmlns:p="http://schemas.openxmlformats.org/presentationml/2006/main">
  <p:tag name="KSO_WM_DIAGRAM_VIRTUALLY_FRAME" val="{&quot;height&quot;:170.7,&quot;left&quot;:65.5,&quot;top&quot;:136.95,&quot;width&quot;:541.05}"/>
</p:tagLst>
</file>

<file path=ppt/tags/tag17.xml><?xml version="1.0" encoding="utf-8"?>
<p:tagLst xmlns:p="http://schemas.openxmlformats.org/presentationml/2006/main">
  <p:tag name="KSO_WM_DIAGRAM_VIRTUALLY_FRAME" val="{&quot;height&quot;:170.7,&quot;left&quot;:65.5,&quot;top&quot;:136.95,&quot;width&quot;:541.05}"/>
</p:tagLst>
</file>

<file path=ppt/tags/tag18.xml><?xml version="1.0" encoding="utf-8"?>
<p:tagLst xmlns:p="http://schemas.openxmlformats.org/presentationml/2006/main">
  <p:tag name="KSO_WM_DIAGRAM_VIRTUALLY_FRAME" val="{&quot;height&quot;:170.7,&quot;left&quot;:65.5,&quot;top&quot;:136.95,&quot;width&quot;:541.05}"/>
</p:tagLst>
</file>

<file path=ppt/tags/tag19.xml><?xml version="1.0" encoding="utf-8"?>
<p:tagLst xmlns:p="http://schemas.openxmlformats.org/presentationml/2006/main">
  <p:tag name="COMMONDATA" val="eyJoZGlkIjoiZWM4NGRmN2I1YTM4MWQ4ZTg4MGE4MTI0ZjFkOWE0MmYifQ=="/>
</p:tagLst>
</file>

<file path=ppt/tags/tag2.xml><?xml version="1.0" encoding="utf-8"?>
<p:tagLst xmlns:p="http://schemas.openxmlformats.org/presentationml/2006/main">
  <p:tag name="KSO_WM_UNIT_PLACING_PICTURE_USER_VIEWPORT" val="{&quot;height&quot;:1185,&quot;width&quot;:6594}"/>
</p:tagLst>
</file>

<file path=ppt/tags/tag3.xml><?xml version="1.0" encoding="utf-8"?>
<p:tagLst xmlns:p="http://schemas.openxmlformats.org/presentationml/2006/main">
  <p:tag name="KSO_WM_UNIT_PLACING_PICTURE_USER_VIEWPORT" val="{&quot;height&quot;:1185,&quot;width&quot;:6594}"/>
</p:tagLst>
</file>

<file path=ppt/tags/tag4.xml><?xml version="1.0" encoding="utf-8"?>
<p:tagLst xmlns:p="http://schemas.openxmlformats.org/presentationml/2006/main">
  <p:tag name="KSO_WM_UNIT_PLACING_PICTURE_USER_VIEWPORT" val="{&quot;height&quot;:6852.500787401575,&quot;width&quot;:12692.384251968504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i*1_2"/>
  <p:tag name="KSO_WM_TEMPLATE_CATEGORY" val="diagram"/>
  <p:tag name="KSO_WM_TEMPLATE_INDEX" val="20231564"/>
  <p:tag name="KSO_WM_UNIT_LAYERLEVEL" val="1_1"/>
  <p:tag name="KSO_WM_TAG_VERSION" val="3.0"/>
  <p:tag name="KSO_WM_DIAGRAM_GROUP_CODE" val="l1-1"/>
  <p:tag name="KSO_WM_UNIT_TYPE" val="l_i"/>
  <p:tag name="KSO_WM_UNIT_INDEX" val="1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5299999713897705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i*1_3"/>
  <p:tag name="KSO_WM_TEMPLATE_CATEGORY" val="diagram"/>
  <p:tag name="KSO_WM_TEMPLATE_INDEX" val="20231564"/>
  <p:tag name="KSO_WM_UNIT_LAYERLEVEL" val="1_1"/>
  <p:tag name="KSO_WM_TAG_VERSION" val="3.0"/>
  <p:tag name="KSO_WM_DIAGRAM_GROUP_CODE" val="l1-1"/>
  <p:tag name="KSO_WM_UNIT_TYPE" val="l_i"/>
  <p:tag name="KSO_WM_UNIT_INDEX" val="1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gradient&quot;:[{&quot;brightness&quot;:0,&quot;colorType&quot;:1,&quot;foreColorIndex&quot;:5,&quot;pos&quot;:1,&quot;transparency&quot;:0.8199999928474426},{&quot;brightness&quot;:0,&quot;colorType&quot;:1,&quot;foreColorIndex&quot;:5,&quot;pos&quot;:0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8,9,8,9,8,9]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4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4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600000143051147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1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600000143051147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8,9,8,9,8,9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564_2*l_h_i*1_1_3"/>
  <p:tag name="KSO_WM_TEMPLATE_CATEGORY" val="diagram"/>
  <p:tag name="KSO_WM_TEMPLATE_INDEX" val="20231564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76.48748388575757,&quot;left&quot;:48.80550316037161,&quot;top&quot;:120.81251968503936,&quot;width&quot;:863.7331582569514}"/>
  <p:tag name="KSO_WM_DIAGRAM_COLOR_MATCH_VALUE" val="{&quot;shape&quot;:{&quot;fill&quot;:{&quot;gradient&quot;:[{&quot;brightness&quot;:0,&quot;colorType&quot;:1,&quot;foreColorIndex&quot;:5,&quot;pos&quot;:0.7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8,9,8,9,8,9]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2ckrqdd3">
      <a:majorFont>
        <a:latin typeface="阿里巴巴普惠体"/>
        <a:ea typeface="阿里巴巴普惠体"/>
        <a:cs typeface=""/>
      </a:majorFont>
      <a:minorFont>
        <a:latin typeface="阿里巴巴普惠体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3113</Words>
  <Application>WPS 演示</Application>
  <PresentationFormat>宽屏</PresentationFormat>
  <Paragraphs>347</Paragraphs>
  <Slides>28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</vt:lpstr>
      <vt:lpstr>宋体</vt:lpstr>
      <vt:lpstr>Wingdings</vt:lpstr>
      <vt:lpstr>Source Han Sans SC</vt:lpstr>
      <vt:lpstr>MS UI Gothic</vt:lpstr>
      <vt:lpstr>印品招牌体 中黑（非商用）</vt:lpstr>
      <vt:lpstr>黑体</vt:lpstr>
      <vt:lpstr>阿里巴巴普惠体</vt:lpstr>
      <vt:lpstr>Segoe Print</vt:lpstr>
      <vt:lpstr>微软雅黑</vt:lpstr>
      <vt:lpstr>Arial Unicode MS</vt:lpstr>
      <vt:lpstr>Calibri</vt:lpstr>
      <vt:lpstr>华文宋体</vt:lpstr>
      <vt:lpstr>阿里巴巴普惠体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丽婵</cp:lastModifiedBy>
  <cp:revision>63</cp:revision>
  <dcterms:created xsi:type="dcterms:W3CDTF">2025-04-06T06:24:00Z</dcterms:created>
  <dcterms:modified xsi:type="dcterms:W3CDTF">2025-08-31T03:32:58Z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877A64B3E5554EC18AE426BCD383BEB1</vt:lpwstr>
  </property>
  <property fmtid="{D5CDD505-2E9C-101B-9397-08002B2CF9AE}" pid="3" name="KSOProductBuildVer">
    <vt:lpwstr>2052-12.1.0.21915</vt:lpwstr>
  </property>
</Properties>
</file>