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409" r:id="rId3"/>
    <p:sldId id="418" r:id="rId4"/>
    <p:sldId id="477" r:id="rId6"/>
    <p:sldId id="478" r:id="rId7"/>
    <p:sldId id="483" r:id="rId8"/>
    <p:sldId id="479" r:id="rId9"/>
    <p:sldId id="480" r:id="rId10"/>
    <p:sldId id="482" r:id="rId11"/>
    <p:sldId id="484" r:id="rId12"/>
    <p:sldId id="485" r:id="rId13"/>
    <p:sldId id="486" r:id="rId14"/>
    <p:sldId id="487" r:id="rId15"/>
    <p:sldId id="423" r:id="rId16"/>
    <p:sldId id="424" r:id="rId17"/>
    <p:sldId id="425" r:id="rId18"/>
    <p:sldId id="426" r:id="rId19"/>
    <p:sldId id="427" r:id="rId20"/>
    <p:sldId id="428" r:id="rId21"/>
    <p:sldId id="476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 userDrawn="1">
          <p15:clr>
            <a:srgbClr val="A4A3A4"/>
          </p15:clr>
        </p15:guide>
        <p15:guide id="2" pos="38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0" y="504"/>
      </p:cViewPr>
      <p:guideLst>
        <p:guide orient="horz" pos="2166"/>
        <p:guide pos="381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433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/>
              <a:t>告诉大家这个病毒是否长的像一个皇冠，所以就叫冠状病毒，引起此次肺炎疫情的病毒也是属于冠状病毒，国家卫生健康委将该病毒命名为“新型冠状病毒”。临床表现跟传播方式粗略提及。</a:t>
            </a:r>
            <a:endParaRPr lang="zh-CN" altLang="en-US" dirty="0"/>
          </a:p>
        </p:txBody>
      </p:sp>
      <p:sp>
        <p:nvSpPr>
          <p:cNvPr id="1433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048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r>
              <a:rPr lang="zh-CN" altLang="zh-CN" dirty="0"/>
              <a:t>在公共区域规范佩戴好口罩</a:t>
            </a:r>
            <a:r>
              <a:rPr lang="zh-CN" altLang="en-US" dirty="0"/>
              <a:t>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走路或者骑车出行，与他人保持安全距离，尽量少接触，尽量不在人多或者密闭的空间停留</a:t>
            </a:r>
            <a:r>
              <a:rPr lang="zh-CN" altLang="en-US" dirty="0"/>
              <a:t>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乘坐公共交通工具、校车出行时，尽量分散就座，与他人保持一定距离，避免用手触摸公共区域和物品。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不在路途中用餐。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不能直接用手摸鼻子、揉眼睛。</a:t>
            </a:r>
            <a:endParaRPr lang="zh-CN" altLang="zh-CN" dirty="0"/>
          </a:p>
        </p:txBody>
      </p:sp>
      <p:sp>
        <p:nvSpPr>
          <p:cNvPr id="2048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r>
              <a:rPr lang="zh-CN" altLang="zh-CN" dirty="0"/>
              <a:t>根据学校安排错峰到校，入校前接受体温检测。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自觉与他人保持至少</a:t>
            </a:r>
            <a:r>
              <a:rPr lang="en-US" altLang="zh-CN" dirty="0"/>
              <a:t>1</a:t>
            </a:r>
            <a:r>
              <a:rPr lang="zh-CN" altLang="zh-CN" dirty="0"/>
              <a:t>米距离，不交谈，不聚集。</a:t>
            </a:r>
            <a:endParaRPr lang="zh-CN" altLang="zh-CN" dirty="0"/>
          </a:p>
          <a:p>
            <a:pPr lvl="0" eaLnBrk="1" hangingPunct="1">
              <a:spcBef>
                <a:spcPct val="0"/>
              </a:spcBef>
            </a:pPr>
            <a:r>
              <a:rPr lang="zh-CN" altLang="zh-CN" dirty="0"/>
              <a:t>若有发热，应服从学校安排。</a:t>
            </a:r>
            <a:endParaRPr lang="zh-CN" altLang="en-US" dirty="0"/>
          </a:p>
        </p:txBody>
      </p:sp>
      <p:sp>
        <p:nvSpPr>
          <p:cNvPr id="2253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8914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r>
              <a:rPr lang="zh-CN" altLang="zh-CN" dirty="0"/>
              <a:t>保持家校“两点一线”，放学后应直接回家，不在校外托管。不在外逗留、玩耍、聚会。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到家后立即洗手、洗脸，更换在外穿着衣物，对书包等物品进行合理消毒。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规律作息，科学用眼、合理膳食、适量运动、充足睡眠（小学生保证每天</a:t>
            </a:r>
            <a:r>
              <a:rPr lang="en-US" altLang="zh-CN" dirty="0"/>
              <a:t>10</a:t>
            </a:r>
            <a:r>
              <a:rPr lang="zh-CN" altLang="zh-CN" dirty="0"/>
              <a:t>小时、初中生保证每天</a:t>
            </a:r>
            <a:r>
              <a:rPr lang="en-US" altLang="zh-CN" dirty="0"/>
              <a:t>9</a:t>
            </a:r>
            <a:r>
              <a:rPr lang="zh-CN" altLang="zh-CN" dirty="0"/>
              <a:t>小时、高中生保证每天</a:t>
            </a:r>
            <a:r>
              <a:rPr lang="en-US" altLang="zh-CN" dirty="0"/>
              <a:t>8</a:t>
            </a:r>
            <a:r>
              <a:rPr lang="zh-CN" altLang="zh-CN" dirty="0"/>
              <a:t>小时的睡眠时间）。</a:t>
            </a:r>
            <a:endParaRPr lang="zh-CN" altLang="zh-CN" dirty="0"/>
          </a:p>
        </p:txBody>
      </p:sp>
      <p:sp>
        <p:nvSpPr>
          <p:cNvPr id="389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6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r>
              <a:rPr lang="zh-CN" altLang="zh-CN" dirty="0"/>
              <a:t>若在校期间出现发热（额温≥</a:t>
            </a:r>
            <a:r>
              <a:rPr lang="en-US" altLang="zh-CN" dirty="0"/>
              <a:t>36.8</a:t>
            </a:r>
            <a:r>
              <a:rPr lang="zh-CN" altLang="zh-CN" dirty="0"/>
              <a:t>℃，腋温≥</a:t>
            </a:r>
            <a:r>
              <a:rPr lang="en-US" altLang="zh-CN" dirty="0"/>
              <a:t>37.3</a:t>
            </a:r>
            <a:r>
              <a:rPr lang="zh-CN" altLang="zh-CN" dirty="0"/>
              <a:t>°）、干咳、乏力、腹泻等不适，应立即报告班主任，积极配合做好初步排查，及时就医，服从学校健康管理。</a:t>
            </a:r>
            <a:endParaRPr lang="zh-CN" altLang="zh-CN" dirty="0"/>
          </a:p>
          <a:p>
            <a:pPr lvl="0" eaLnBrk="1" hangingPunct="1"/>
            <a:r>
              <a:rPr lang="zh-CN" altLang="zh-CN" dirty="0"/>
              <a:t>就医过程尽量避免搭乘公共交通工具，前往医院途中和医院内应全程佩戴医用外科口罩。</a:t>
            </a:r>
            <a:endParaRPr lang="zh-CN" altLang="zh-CN" dirty="0"/>
          </a:p>
        </p:txBody>
      </p:sp>
      <p:sp>
        <p:nvSpPr>
          <p:cNvPr id="4096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/>
              <a:t>这张主要是以口诀为主，方便记忆，后期视频有详细洗手教程</a:t>
            </a:r>
            <a:endParaRPr lang="zh-CN" altLang="en-US" dirty="0"/>
          </a:p>
        </p:txBody>
      </p:sp>
      <p:sp>
        <p:nvSpPr>
          <p:cNvPr id="2457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zh-CN" dirty="0"/>
              <a:t>提示下列情况需要勤洗手：外出回来、上厕所前后、吃饭前、接触眼鼻口前、佩戴口罩和脱口罩后、咳嗽或打喷嚏后、接触过动物后、感觉手脏时、接触高频次公共物品后</a:t>
            </a:r>
            <a:endParaRPr lang="zh-CN" altLang="en-US" dirty="0"/>
          </a:p>
        </p:txBody>
      </p:sp>
      <p:sp>
        <p:nvSpPr>
          <p:cNvPr id="2662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B0858C1-F219-4379-B9D7-C0AE5C514BE8}" type="slidenum">
              <a:rPr lang="zh-CN" altLang="en-US"/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中山三院</a:t>
            </a:r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2013.3.28\H7N9背景-01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2013.3.28\H7N9背景-01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2013.3.28\H7N9背景-01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61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image" Target="../media/image32.png"/><Relationship Id="rId7" Type="http://schemas.openxmlformats.org/officeDocument/2006/relationships/image" Target="../media/image31.png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4.png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4615" y="1326515"/>
            <a:ext cx="11729085" cy="1938020"/>
          </a:xfrm>
        </p:spPr>
        <p:txBody>
          <a:bodyPr>
            <a:normAutofit/>
          </a:bodyPr>
          <a:lstStyle/>
          <a:p>
            <a:pPr algn="r"/>
            <a:r>
              <a:rPr lang="zh-CN" altLang="zh-CN" sz="5400" dirty="0"/>
              <a:t>提高防护意识，养成良好卫生习惯</a:t>
            </a:r>
            <a:br>
              <a:rPr lang="zh-CN" altLang="zh-CN" sz="5400" dirty="0"/>
            </a:br>
            <a:r>
              <a:rPr lang="zh-CN" altLang="zh-CN" sz="5400" dirty="0"/>
              <a:t>              </a:t>
            </a:r>
            <a:r>
              <a:rPr lang="en-US" altLang="zh-CN" sz="5400" dirty="0"/>
              <a:t>---</a:t>
            </a:r>
            <a:r>
              <a:rPr lang="en-US" altLang="zh-CN" sz="3600" dirty="0"/>
              <a:t>“</a:t>
            </a:r>
            <a:r>
              <a:rPr lang="zh-CN" altLang="en-US" sz="3600" dirty="0"/>
              <a:t>开学疫情防控第一课</a:t>
            </a:r>
            <a:r>
              <a:rPr lang="en-US" altLang="zh-CN" sz="3600" dirty="0"/>
              <a:t>”</a:t>
            </a:r>
            <a:endParaRPr lang="en-US" altLang="zh-CN" sz="3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411855" y="4453890"/>
            <a:ext cx="4702810" cy="815975"/>
          </a:xfrm>
        </p:spPr>
        <p:txBody>
          <a:bodyPr>
            <a:normAutofit/>
          </a:bodyPr>
          <a:lstStyle/>
          <a:p>
            <a:r>
              <a:rPr lang="zh-CN" altLang="en-US" sz="3200" dirty="0"/>
              <a:t>广州市</a:t>
            </a:r>
            <a:r>
              <a:rPr lang="zh-CN" altLang="en-US" sz="3200" dirty="0" smtClean="0"/>
              <a:t>泰安中学</a:t>
            </a:r>
            <a:endParaRPr lang="zh-CN" altLang="en-US" sz="3200" dirty="0"/>
          </a:p>
        </p:txBody>
      </p:sp>
      <p:sp>
        <p:nvSpPr>
          <p:cNvPr id="4" name="文本框 3"/>
          <p:cNvSpPr txBox="1"/>
          <p:nvPr/>
        </p:nvSpPr>
        <p:spPr>
          <a:xfrm>
            <a:off x="4095750" y="3588385"/>
            <a:ext cx="7375525" cy="1565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400"/>
              <a:t>2026</a:t>
            </a:r>
            <a:r>
              <a:rPr lang="zh-CN" altLang="zh-CN" sz="4400"/>
              <a:t>年</a:t>
            </a:r>
            <a:r>
              <a:rPr lang="en-US" altLang="zh-CN" sz="4400"/>
              <a:t> 3</a:t>
            </a:r>
            <a:r>
              <a:rPr lang="zh-CN" altLang="en-US" sz="4400"/>
              <a:t>月</a:t>
            </a:r>
            <a:endParaRPr lang="zh-CN" altLang="en-US" sz="4400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438150" y="1155000"/>
            <a:ext cx="11278800" cy="57030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预防接种：接种疫苗是最有效、最经济的预防措施，上述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种疾病中，除了诺如病毒引起的感染性腹泻无针对性疫苗外，其余均有疫苗可以接种预防。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科学穿衣：遵循传统的“春捂秋冻”的规律，初春不要急着脱去冬装，尤其要注意脚部保暖，根据天气变化和体质情况，适时增减衣服。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开窗通风：应定时开窗通风，保持室内空气新鲜，让室内的空气流动起来，新鲜空气能够去除过量的湿气和稀释室内污染物，以减少患病的机会。让阳光射进室内，因为阳光中的紫外线具有杀菌作用。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38150" y="209550"/>
            <a:ext cx="643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/>
              <a:t>春季传染病的预防措施</a:t>
            </a:r>
            <a:endParaRPr lang="zh-CN" altLang="en-US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151200" y="1375200"/>
            <a:ext cx="10972800" cy="5482800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勤洗手：呼吸道传染病患者的鼻涕、痰液等呼吸道分泌物中含有大量病原，有可能通过手接触分泌物，传染给健康人，因此特别强调注意手的卫生。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坚持锻炼：适当增加户外活动，因为运动不仅能促进身体的血液循环，增强心肺功能，还提高皮肤调节温度的能力，维护淋巴系统的功能，从而增强身体的抗病能力。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38150" y="209550"/>
            <a:ext cx="643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/>
              <a:t>春季传染病的预防措施</a:t>
            </a:r>
            <a:endParaRPr lang="zh-CN" altLang="en-US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sz="quarter" idx="13"/>
          </p:nvPr>
        </p:nvSpPr>
        <p:spPr>
          <a:xfrm>
            <a:off x="322650" y="1516950"/>
            <a:ext cx="10972800" cy="5482800"/>
          </a:xfrm>
        </p:spPr>
        <p:txBody>
          <a:bodyPr/>
          <a:lstStyle/>
          <a:p>
            <a:r>
              <a:rPr lang="en-US" altLang="zh-CN" sz="2800" dirty="0"/>
              <a:t>6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平衡营养：偏食挑食的孩子最容易发生免疫力下降，要想增强身体的抗病能力，合理、均衡营养非常重要。家长可以有意识地增加含钙量丰富的鱼虾、豆制品，适当增加优质蛋白质，注意蔬菜水果的摄取，适当搭配粗粮和杂粮，避免高糖分、高脂肪和油炸食品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7.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保证睡眠：晚间要保证孩子充足的睡眠，不使孩子过度疲劳，充足的睡眠能够提高机体免疫力，对抗疾病。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650" y="299424"/>
            <a:ext cx="6626926" cy="96325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本框 15"/>
          <p:cNvSpPr txBox="1"/>
          <p:nvPr/>
        </p:nvSpPr>
        <p:spPr>
          <a:xfrm>
            <a:off x="946151" y="412751"/>
            <a:ext cx="3016249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en-US" altLang="zh-CN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、交通出行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2" name="TextBox 29"/>
          <p:cNvSpPr txBox="1">
            <a:spLocks noChangeArrowheads="1"/>
          </p:cNvSpPr>
          <p:nvPr/>
        </p:nvSpPr>
        <p:spPr bwMode="auto">
          <a:xfrm>
            <a:off x="7886700" y="1631951"/>
            <a:ext cx="3251200" cy="28321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公共</a:t>
            </a:r>
            <a:r>
              <a:rPr kumimoji="0" lang="zh-CN" altLang="en-US" sz="213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区域科学佩戴</a:t>
            </a: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口罩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TextBox 30"/>
          <p:cNvSpPr txBox="1">
            <a:spLocks noChangeArrowheads="1"/>
          </p:cNvSpPr>
          <p:nvPr/>
        </p:nvSpPr>
        <p:spPr bwMode="auto">
          <a:xfrm>
            <a:off x="1413933" y="1490133"/>
            <a:ext cx="2844800" cy="107886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不能直接用手摸鼻子、揉眼睛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TextBox 31"/>
          <p:cNvSpPr txBox="1">
            <a:spLocks noChangeArrowheads="1"/>
          </p:cNvSpPr>
          <p:nvPr/>
        </p:nvSpPr>
        <p:spPr bwMode="auto">
          <a:xfrm>
            <a:off x="1286933" y="3566584"/>
            <a:ext cx="2491317" cy="28321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不在途中用餐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5" name="TextBox 32"/>
          <p:cNvSpPr txBox="1">
            <a:spLocks noChangeArrowheads="1"/>
          </p:cNvSpPr>
          <p:nvPr/>
        </p:nvSpPr>
        <p:spPr bwMode="auto">
          <a:xfrm>
            <a:off x="8312151" y="3005667"/>
            <a:ext cx="3549651" cy="157226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3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  <a:cs typeface="+mn-cs"/>
              </a:rPr>
              <a:t>走路或骑车途中与他人保持安全距离，减少接触，尽量不在人多密闭空间停留</a:t>
            </a:r>
            <a:endParaRPr kumimoji="0" lang="zh-CN" altLang="en-US" sz="213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7" name="环形箭头 15"/>
          <p:cNvSpPr/>
          <p:nvPr/>
        </p:nvSpPr>
        <p:spPr>
          <a:xfrm>
            <a:off x="4157133" y="1320800"/>
            <a:ext cx="3829051" cy="3826933"/>
          </a:xfrm>
          <a:custGeom>
            <a:avLst/>
            <a:gdLst/>
            <a:ahLst/>
            <a:cxnLst>
              <a:cxn ang="0">
                <a:pos x="1456157" y="425125"/>
              </a:cxn>
              <a:cxn ang="0">
                <a:pos x="1558032" y="744181"/>
              </a:cxn>
              <a:cxn ang="0">
                <a:pos x="1613891" y="744654"/>
              </a:cxn>
              <a:cxn ang="0">
                <a:pos x="1518611" y="813030"/>
              </a:cxn>
              <a:cxn ang="0">
                <a:pos x="1417726" y="742994"/>
              </a:cxn>
              <a:cxn ang="0">
                <a:pos x="1473562" y="743467"/>
              </a:cxn>
              <a:cxn ang="0">
                <a:pos x="1383766" y="467802"/>
              </a:cxn>
              <a:cxn ang="0">
                <a:pos x="1456157" y="425125"/>
              </a:cxn>
            </a:cxnLst>
            <a:rect l="0" t="0" r="0" b="0"/>
            <a:pathLst>
              <a:path w="3827462" h="3827463">
                <a:moveTo>
                  <a:pt x="3447338" y="1008122"/>
                </a:moveTo>
                <a:cubicBezTo>
                  <a:pt x="3583647" y="1238955"/>
                  <a:pt x="3666090" y="1497582"/>
                  <a:pt x="3688519" y="1764717"/>
                </a:cubicBezTo>
                <a:lnTo>
                  <a:pt x="3820762" y="1765838"/>
                </a:lnTo>
                <a:lnTo>
                  <a:pt x="3595190" y="1927981"/>
                </a:lnTo>
                <a:lnTo>
                  <a:pt x="3356355" y="1761902"/>
                </a:lnTo>
                <a:lnTo>
                  <a:pt x="3488541" y="1763023"/>
                </a:lnTo>
                <a:cubicBezTo>
                  <a:pt x="3466449" y="1532176"/>
                  <a:pt x="3393875" y="1309009"/>
                  <a:pt x="3275959" y="1109323"/>
                </a:cubicBezTo>
                <a:lnTo>
                  <a:pt x="3447338" y="1008122"/>
                </a:lnTo>
                <a:close/>
              </a:path>
            </a:pathLst>
          </a:custGeom>
          <a:solidFill>
            <a:srgbClr val="1B4367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8" name="环形箭头 17"/>
          <p:cNvSpPr/>
          <p:nvPr/>
        </p:nvSpPr>
        <p:spPr>
          <a:xfrm>
            <a:off x="4157133" y="1320800"/>
            <a:ext cx="3829051" cy="3826933"/>
          </a:xfrm>
          <a:custGeom>
            <a:avLst/>
            <a:gdLst/>
            <a:ahLst/>
            <a:cxnLst>
              <a:cxn ang="0">
                <a:pos x="1404747" y="1264838"/>
              </a:cxn>
              <a:cxn ang="0">
                <a:pos x="1099592" y="1499524"/>
              </a:cxn>
              <a:cxn ang="0">
                <a:pos x="1116381" y="1552714"/>
              </a:cxn>
              <a:cxn ang="0">
                <a:pos x="1021830" y="1483335"/>
              </a:cxn>
              <a:cxn ang="0">
                <a:pos x="1057422" y="1365921"/>
              </a:cxn>
              <a:cxn ang="0">
                <a:pos x="1074204" y="1419088"/>
              </a:cxn>
              <a:cxn ang="0">
                <a:pos x="1338102" y="1213678"/>
              </a:cxn>
              <a:cxn ang="0">
                <a:pos x="1404747" y="1264838"/>
              </a:cxn>
            </a:cxnLst>
            <a:rect l="0" t="0" r="0" b="0"/>
            <a:pathLst>
              <a:path w="3827462" h="3827463">
                <a:moveTo>
                  <a:pt x="3325627" y="2999378"/>
                </a:moveTo>
                <a:cubicBezTo>
                  <a:pt x="3137195" y="3244437"/>
                  <a:pt x="2888223" y="3436231"/>
                  <a:pt x="2603197" y="3555900"/>
                </a:cubicBezTo>
                <a:lnTo>
                  <a:pt x="2642943" y="3682034"/>
                </a:lnTo>
                <a:lnTo>
                  <a:pt x="2419100" y="3517511"/>
                </a:lnTo>
                <a:lnTo>
                  <a:pt x="2503364" y="3239081"/>
                </a:lnTo>
                <a:lnTo>
                  <a:pt x="2543093" y="3365160"/>
                </a:lnTo>
                <a:cubicBezTo>
                  <a:pt x="2789286" y="3258407"/>
                  <a:pt x="3004279" y="3090784"/>
                  <a:pt x="3167850" y="2878059"/>
                </a:cubicBezTo>
                <a:lnTo>
                  <a:pt x="3325627" y="2999378"/>
                </a:lnTo>
                <a:close/>
              </a:path>
            </a:pathLst>
          </a:custGeom>
          <a:solidFill>
            <a:srgbClr val="1B4367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59" name="环形箭头 19"/>
          <p:cNvSpPr/>
          <p:nvPr/>
        </p:nvSpPr>
        <p:spPr>
          <a:xfrm>
            <a:off x="4157133" y="1320800"/>
            <a:ext cx="3829051" cy="3826933"/>
          </a:xfrm>
          <a:custGeom>
            <a:avLst/>
            <a:gdLst/>
            <a:ahLst/>
            <a:cxnLst>
              <a:cxn ang="0">
                <a:pos x="582260" y="1523361"/>
              </a:cxn>
              <a:cxn ang="0">
                <a:pos x="256750" y="1317734"/>
              </a:cxn>
              <a:cxn ang="0">
                <a:pos x="212466" y="1351727"/>
              </a:cxn>
              <a:cxn ang="0">
                <a:pos x="245298" y="1239257"/>
              </a:cxn>
              <a:cxn ang="0">
                <a:pos x="367980" y="1232346"/>
              </a:cxn>
              <a:cxn ang="0">
                <a:pos x="323716" y="1266326"/>
              </a:cxn>
              <a:cxn ang="0">
                <a:pos x="607526" y="1443309"/>
              </a:cxn>
              <a:cxn ang="0">
                <a:pos x="582260" y="1523361"/>
              </a:cxn>
            </a:cxnLst>
            <a:rect l="0" t="0" r="0" b="0"/>
            <a:pathLst>
              <a:path w="3827462" h="3827463">
                <a:moveTo>
                  <a:pt x="1378454" y="3612425"/>
                </a:moveTo>
                <a:cubicBezTo>
                  <a:pt x="1083617" y="3519519"/>
                  <a:pt x="818037" y="3351472"/>
                  <a:pt x="607834" y="3124811"/>
                </a:cubicBezTo>
                <a:lnTo>
                  <a:pt x="502996" y="3205424"/>
                </a:lnTo>
                <a:lnTo>
                  <a:pt x="580723" y="2938718"/>
                </a:lnTo>
                <a:lnTo>
                  <a:pt x="871164" y="2922329"/>
                </a:lnTo>
                <a:lnTo>
                  <a:pt x="766371" y="3002907"/>
                </a:lnTo>
                <a:cubicBezTo>
                  <a:pt x="951119" y="3197524"/>
                  <a:pt x="1182335" y="3341949"/>
                  <a:pt x="1438271" y="3422597"/>
                </a:cubicBezTo>
                <a:lnTo>
                  <a:pt x="1378454" y="3612425"/>
                </a:lnTo>
                <a:close/>
              </a:path>
            </a:pathLst>
          </a:custGeom>
          <a:solidFill>
            <a:srgbClr val="1B4367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60" name="环形箭头 21"/>
          <p:cNvSpPr/>
          <p:nvPr/>
        </p:nvSpPr>
        <p:spPr>
          <a:xfrm>
            <a:off x="4157133" y="1320800"/>
            <a:ext cx="3829051" cy="3826933"/>
          </a:xfrm>
          <a:custGeom>
            <a:avLst/>
            <a:gdLst/>
            <a:ahLst/>
            <a:cxnLst>
              <a:cxn ang="0">
                <a:pos x="56079" y="813387"/>
              </a:cxn>
              <a:cxn ang="0">
                <a:pos x="128084" y="486318"/>
              </a:cxn>
              <a:cxn ang="0">
                <a:pos x="79983" y="457960"/>
              </a:cxn>
              <a:cxn ang="0">
                <a:pos x="196760" y="446464"/>
              </a:cxn>
              <a:cxn ang="0">
                <a:pos x="248903" y="557544"/>
              </a:cxn>
              <a:cxn ang="0">
                <a:pos x="200823" y="529199"/>
              </a:cxn>
              <a:cxn ang="0">
                <a:pos x="140145" y="812674"/>
              </a:cxn>
              <a:cxn ang="0">
                <a:pos x="56079" y="813387"/>
              </a:cxn>
            </a:cxnLst>
            <a:rect l="0" t="0" r="0" b="0"/>
            <a:pathLst>
              <a:path w="3827462" h="3827463">
                <a:moveTo>
                  <a:pt x="132762" y="1928825"/>
                </a:moveTo>
                <a:cubicBezTo>
                  <a:pt x="130490" y="1660759"/>
                  <a:pt x="188761" y="1395639"/>
                  <a:pt x="303229" y="1153231"/>
                </a:cubicBezTo>
                <a:lnTo>
                  <a:pt x="189353" y="1085986"/>
                </a:lnTo>
                <a:lnTo>
                  <a:pt x="465813" y="1058722"/>
                </a:lnTo>
                <a:lnTo>
                  <a:pt x="589258" y="1322134"/>
                </a:lnTo>
                <a:lnTo>
                  <a:pt x="475432" y="1254918"/>
                </a:lnTo>
                <a:cubicBezTo>
                  <a:pt x="378858" y="1465754"/>
                  <a:pt x="329818" y="1695244"/>
                  <a:pt x="331783" y="1927138"/>
                </a:cubicBezTo>
                <a:lnTo>
                  <a:pt x="132762" y="1928825"/>
                </a:lnTo>
                <a:close/>
              </a:path>
            </a:pathLst>
          </a:custGeom>
          <a:solidFill>
            <a:srgbClr val="1B4367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61" name="环形箭头 23"/>
          <p:cNvSpPr/>
          <p:nvPr/>
        </p:nvSpPr>
        <p:spPr>
          <a:xfrm>
            <a:off x="4157133" y="1320800"/>
            <a:ext cx="3829051" cy="3826933"/>
          </a:xfrm>
          <a:custGeom>
            <a:avLst/>
            <a:gdLst/>
            <a:ahLst/>
            <a:cxnLst>
              <a:cxn ang="0">
                <a:pos x="592267" y="87610"/>
              </a:cxn>
              <a:cxn ang="0">
                <a:pos x="957163" y="70797"/>
              </a:cxn>
              <a:cxn ang="0">
                <a:pos x="973209" y="17378"/>
              </a:cxn>
              <a:cxn ang="0">
                <a:pos x="1012382" y="127807"/>
              </a:cxn>
              <a:cxn ang="0">
                <a:pos x="916860" y="204973"/>
              </a:cxn>
              <a:cxn ang="0">
                <a:pos x="932899" y="151577"/>
              </a:cxn>
              <a:cxn ang="0">
                <a:pos x="616415" y="168004"/>
              </a:cxn>
              <a:cxn ang="0">
                <a:pos x="592267" y="87610"/>
              </a:cxn>
            </a:cxnLst>
            <a:rect l="0" t="0" r="0" b="0"/>
            <a:pathLst>
              <a:path w="3827462" h="3827463">
                <a:moveTo>
                  <a:pt x="1402143" y="207755"/>
                </a:moveTo>
                <a:cubicBezTo>
                  <a:pt x="1682450" y="123697"/>
                  <a:pt x="1979151" y="110003"/>
                  <a:pt x="2266009" y="167885"/>
                </a:cubicBezTo>
                <a:lnTo>
                  <a:pt x="2303996" y="41210"/>
                </a:lnTo>
                <a:lnTo>
                  <a:pt x="2396735" y="303075"/>
                </a:lnTo>
                <a:lnTo>
                  <a:pt x="2170594" y="486063"/>
                </a:lnTo>
                <a:lnTo>
                  <a:pt x="2208565" y="359443"/>
                </a:lnTo>
                <a:cubicBezTo>
                  <a:pt x="1959304" y="312161"/>
                  <a:pt x="1702327" y="325520"/>
                  <a:pt x="1459312" y="398396"/>
                </a:cubicBezTo>
                <a:lnTo>
                  <a:pt x="1402143" y="207755"/>
                </a:lnTo>
                <a:close/>
              </a:path>
            </a:pathLst>
          </a:custGeom>
          <a:solidFill>
            <a:srgbClr val="1B4367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63" name="椭圆 34"/>
          <p:cNvSpPr/>
          <p:nvPr/>
        </p:nvSpPr>
        <p:spPr>
          <a:xfrm>
            <a:off x="4497917" y="1468967"/>
            <a:ext cx="853016" cy="853017"/>
          </a:xfrm>
          <a:prstGeom prst="ellipse">
            <a:avLst/>
          </a:prstGeom>
          <a:solidFill>
            <a:srgbClr val="1B4367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6"/>
          <p:cNvGrpSpPr/>
          <p:nvPr/>
        </p:nvGrpSpPr>
        <p:grpSpPr>
          <a:xfrm>
            <a:off x="6733117" y="1471084"/>
            <a:ext cx="853016" cy="850900"/>
            <a:chOff x="0" y="0"/>
            <a:chExt cx="914400" cy="914400"/>
          </a:xfrm>
        </p:grpSpPr>
        <p:sp>
          <p:nvSpPr>
            <p:cNvPr id="19470" name="椭圆 37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471" name="TextBox 38"/>
            <p:cNvSpPr txBox="1"/>
            <p:nvPr/>
          </p:nvSpPr>
          <p:spPr>
            <a:xfrm>
              <a:off x="242327" y="127279"/>
              <a:ext cx="431561" cy="5390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en-US" altLang="zh-CN" sz="2665" b="1" dirty="0">
                  <a:solidFill>
                    <a:schemeClr val="bg1"/>
                  </a:solidFill>
                  <a:latin typeface="Broadway" panose="04040905080B02020502" pitchFamily="82" charset="0"/>
                  <a:ea typeface="微软雅黑" panose="020B0503020204020204" pitchFamily="34" charset="-122"/>
                </a:rPr>
                <a:t>1</a:t>
              </a:r>
              <a:endParaRPr lang="en-US" altLang="zh-CN" sz="2665" b="1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69" name="椭圆 40"/>
          <p:cNvSpPr/>
          <p:nvPr/>
        </p:nvSpPr>
        <p:spPr>
          <a:xfrm>
            <a:off x="7255933" y="3323167"/>
            <a:ext cx="850900" cy="850900"/>
          </a:xfrm>
          <a:prstGeom prst="ellipse">
            <a:avLst/>
          </a:prstGeom>
          <a:solidFill>
            <a:srgbClr val="1B4367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椭圆 43"/>
          <p:cNvSpPr/>
          <p:nvPr/>
        </p:nvSpPr>
        <p:spPr>
          <a:xfrm>
            <a:off x="3983567" y="3323167"/>
            <a:ext cx="850900" cy="850900"/>
          </a:xfrm>
          <a:prstGeom prst="ellipse">
            <a:avLst/>
          </a:prstGeom>
          <a:solidFill>
            <a:srgbClr val="1B4367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椭圆 46"/>
          <p:cNvSpPr/>
          <p:nvPr/>
        </p:nvSpPr>
        <p:spPr>
          <a:xfrm>
            <a:off x="5645151" y="4415367"/>
            <a:ext cx="853016" cy="850900"/>
          </a:xfrm>
          <a:prstGeom prst="ellipse">
            <a:avLst/>
          </a:prstGeom>
          <a:solidFill>
            <a:srgbClr val="1B4367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183715" y="2322513"/>
            <a:ext cx="1745827" cy="1749213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5" name="TextBox 38"/>
          <p:cNvSpPr txBox="1"/>
          <p:nvPr/>
        </p:nvSpPr>
        <p:spPr>
          <a:xfrm>
            <a:off x="7481147" y="3481917"/>
            <a:ext cx="402590" cy="5016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665" b="1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2</a:t>
            </a:r>
            <a:endParaRPr lang="en-US" altLang="zh-CN" sz="2665" b="1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6" name="TextBox 38"/>
          <p:cNvSpPr txBox="1"/>
          <p:nvPr/>
        </p:nvSpPr>
        <p:spPr>
          <a:xfrm>
            <a:off x="4723130" y="1631951"/>
            <a:ext cx="402590" cy="5016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665" b="1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5</a:t>
            </a:r>
            <a:endParaRPr lang="en-US" altLang="zh-CN" sz="2665" b="1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7" name="TextBox 38"/>
          <p:cNvSpPr txBox="1"/>
          <p:nvPr/>
        </p:nvSpPr>
        <p:spPr>
          <a:xfrm>
            <a:off x="4188672" y="3481917"/>
            <a:ext cx="402590" cy="5016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665" b="1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4</a:t>
            </a:r>
            <a:endParaRPr lang="en-US" altLang="zh-CN" sz="2665" b="1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  <p:sp>
        <p:nvSpPr>
          <p:cNvPr id="8" name="TextBox 38"/>
          <p:cNvSpPr txBox="1"/>
          <p:nvPr/>
        </p:nvSpPr>
        <p:spPr>
          <a:xfrm>
            <a:off x="5894705" y="4576233"/>
            <a:ext cx="402590" cy="5016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665" b="1" dirty="0">
                <a:solidFill>
                  <a:schemeClr val="bg1"/>
                </a:solidFill>
                <a:latin typeface="Broadway" panose="04040905080B02020502" pitchFamily="82" charset="0"/>
                <a:ea typeface="微软雅黑" panose="020B0503020204020204" pitchFamily="34" charset="-122"/>
              </a:rPr>
              <a:t>3</a:t>
            </a:r>
            <a:endParaRPr lang="en-US" altLang="zh-CN" sz="2665" b="1" dirty="0">
              <a:solidFill>
                <a:schemeClr val="bg1"/>
              </a:solidFill>
              <a:latin typeface="Broadway" panose="04040905080B02020502" pitchFamily="82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2" grpId="0"/>
      <p:bldP spid="53" grpId="0"/>
      <p:bldP spid="54" grpId="0"/>
      <p:bldP spid="55" grpId="0"/>
      <p:bldP spid="57" grpId="0" animBg="1"/>
      <p:bldP spid="58" grpId="0" animBg="1"/>
      <p:bldP spid="59" grpId="0" animBg="1"/>
      <p:bldP spid="60" grpId="0" animBg="1"/>
      <p:bldP spid="61" grpId="0" animBg="1"/>
      <p:bldP spid="63" grpId="0" bldLvl="0" animBg="1"/>
      <p:bldP spid="63" grpId="1" animBg="1"/>
      <p:bldP spid="69" grpId="0" bldLvl="0" animBg="1"/>
      <p:bldP spid="69" grpId="1" animBg="1"/>
      <p:bldP spid="72" grpId="0" bldLvl="0" animBg="1"/>
      <p:bldP spid="72" grpId="1" animBg="1"/>
      <p:bldP spid="75" grpId="0" bldLvl="0" animBg="1"/>
      <p:bldP spid="75" grpId="1" animBg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5"/>
          <p:cNvSpPr txBox="1"/>
          <p:nvPr/>
        </p:nvSpPr>
        <p:spPr>
          <a:xfrm>
            <a:off x="946151" y="412751"/>
            <a:ext cx="3016249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en-US" altLang="zh-CN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、进入校门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397000" y="2598844"/>
            <a:ext cx="2874433" cy="180911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marL="171450" indent="-171450" defTabSz="682625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682625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682625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682625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682625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1828800" indent="457200" defTabSz="682625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286000" indent="457200" defTabSz="682625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2743200" indent="457200" defTabSz="682625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200400" indent="457200" defTabSz="682625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71450" marR="0" lvl="0" indent="-171450" algn="l" defTabSz="682625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u"/>
              <a:defRPr/>
            </a:pPr>
            <a:r>
              <a:rPr kumimoji="0" lang="zh-CN" altLang="zh-CN" sz="2135" b="0" i="0" u="none" strike="noStrike" kern="1200" cap="none" spc="0" normalizeH="0" baseline="0" noProof="0" dirty="0" smtClean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宋体" panose="02010600030101010101" pitchFamily="2" charset="-122"/>
                <a:sym typeface="微软雅黑" panose="020B0503020204020204" pitchFamily="34" charset="-122"/>
              </a:rPr>
              <a:t>身体不适自觉测温，不带病上课。</a:t>
            </a:r>
            <a:endParaRPr kumimoji="0" lang="zh-CN" altLang="zh-CN" sz="2135" b="0" i="0" u="none" strike="noStrike" kern="1200" cap="none" spc="0" normalizeH="0" baseline="0" noProof="0" dirty="0" smtClean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宋体" panose="02010600030101010101" pitchFamily="2" charset="-122"/>
              <a:sym typeface="微软雅黑" panose="020B0503020204020204" pitchFamily="34" charset="-122"/>
            </a:endParaRPr>
          </a:p>
          <a:p>
            <a:pPr marL="0" marR="0" lvl="0" indent="0" algn="l" defTabSz="682625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600" b="0" i="0" u="none" strike="noStrike" kern="1200" cap="none" spc="0" normalizeH="0" baseline="0" noProof="0" dirty="0" smtClean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5" name="TextBox 13"/>
          <p:cNvSpPr txBox="1"/>
          <p:nvPr/>
        </p:nvSpPr>
        <p:spPr>
          <a:xfrm>
            <a:off x="7965017" y="2777067"/>
            <a:ext cx="3122083" cy="24828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marL="171450" indent="-171450" defTabSz="682625">
              <a:spcBef>
                <a:spcPct val="20000"/>
              </a:spcBef>
              <a:buFont typeface="Wingdings" panose="05000000000000000000" pitchFamily="2" charset="2"/>
              <a:buChar char="u"/>
            </a:pPr>
            <a:r>
              <a:rPr lang="zh-CN" altLang="zh-CN" sz="2135" dirty="0">
                <a:solidFill>
                  <a:srgbClr val="1B4367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若发热，须服从安排</a:t>
            </a:r>
            <a:r>
              <a:rPr lang="zh-CN" altLang="en-US" sz="2135" dirty="0">
                <a:solidFill>
                  <a:srgbClr val="1B4367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。</a:t>
            </a:r>
            <a:r>
              <a:rPr lang="zh-CN" alt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退热后满</a:t>
            </a:r>
            <a:r>
              <a:rPr lang="en-US" alt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48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小时后才可回校。如确诊为传染病，需要到社区医院开好</a:t>
            </a:r>
            <a:r>
              <a:rPr 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病愈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复课证明再返病。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6" name="Freeform 9"/>
          <p:cNvSpPr>
            <a:spLocks noEditPoints="1"/>
          </p:cNvSpPr>
          <p:nvPr/>
        </p:nvSpPr>
        <p:spPr>
          <a:xfrm>
            <a:off x="5702300" y="2501900"/>
            <a:ext cx="687917" cy="937684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597" h="814">
                <a:moveTo>
                  <a:pt x="222" y="575"/>
                </a:moveTo>
                <a:cubicBezTo>
                  <a:pt x="224" y="589"/>
                  <a:pt x="238" y="598"/>
                  <a:pt x="253" y="598"/>
                </a:cubicBezTo>
                <a:cubicBezTo>
                  <a:pt x="344" y="598"/>
                  <a:pt x="344" y="598"/>
                  <a:pt x="344" y="598"/>
                </a:cubicBezTo>
                <a:cubicBezTo>
                  <a:pt x="358" y="598"/>
                  <a:pt x="373" y="589"/>
                  <a:pt x="375" y="575"/>
                </a:cubicBezTo>
                <a:cubicBezTo>
                  <a:pt x="377" y="547"/>
                  <a:pt x="390" y="523"/>
                  <a:pt x="414" y="509"/>
                </a:cubicBezTo>
                <a:cubicBezTo>
                  <a:pt x="491" y="467"/>
                  <a:pt x="539" y="386"/>
                  <a:pt x="539" y="298"/>
                </a:cubicBezTo>
                <a:cubicBezTo>
                  <a:pt x="539" y="165"/>
                  <a:pt x="431" y="57"/>
                  <a:pt x="298" y="57"/>
                </a:cubicBezTo>
                <a:cubicBezTo>
                  <a:pt x="165" y="57"/>
                  <a:pt x="57" y="165"/>
                  <a:pt x="57" y="298"/>
                </a:cubicBezTo>
                <a:cubicBezTo>
                  <a:pt x="57" y="386"/>
                  <a:pt x="105" y="467"/>
                  <a:pt x="183" y="509"/>
                </a:cubicBezTo>
                <a:cubicBezTo>
                  <a:pt x="207" y="523"/>
                  <a:pt x="219" y="547"/>
                  <a:pt x="222" y="575"/>
                </a:cubicBezTo>
                <a:close/>
                <a:moveTo>
                  <a:pt x="354" y="782"/>
                </a:moveTo>
                <a:cubicBezTo>
                  <a:pt x="350" y="800"/>
                  <a:pt x="334" y="814"/>
                  <a:pt x="314" y="814"/>
                </a:cubicBezTo>
                <a:cubicBezTo>
                  <a:pt x="282" y="814"/>
                  <a:pt x="282" y="814"/>
                  <a:pt x="282" y="814"/>
                </a:cubicBezTo>
                <a:cubicBezTo>
                  <a:pt x="263" y="814"/>
                  <a:pt x="247" y="800"/>
                  <a:pt x="242" y="782"/>
                </a:cubicBezTo>
                <a:cubicBezTo>
                  <a:pt x="226" y="782"/>
                  <a:pt x="226" y="782"/>
                  <a:pt x="226" y="782"/>
                </a:cubicBezTo>
                <a:cubicBezTo>
                  <a:pt x="193" y="782"/>
                  <a:pt x="165" y="755"/>
                  <a:pt x="165" y="722"/>
                </a:cubicBezTo>
                <a:cubicBezTo>
                  <a:pt x="165" y="576"/>
                  <a:pt x="165" y="576"/>
                  <a:pt x="165" y="576"/>
                </a:cubicBezTo>
                <a:cubicBezTo>
                  <a:pt x="165" y="569"/>
                  <a:pt x="162" y="563"/>
                  <a:pt x="155" y="559"/>
                </a:cubicBezTo>
                <a:cubicBezTo>
                  <a:pt x="60" y="507"/>
                  <a:pt x="0" y="407"/>
                  <a:pt x="0" y="298"/>
                </a:cubicBezTo>
                <a:cubicBezTo>
                  <a:pt x="0" y="133"/>
                  <a:pt x="134" y="0"/>
                  <a:pt x="298" y="0"/>
                </a:cubicBezTo>
                <a:cubicBezTo>
                  <a:pt x="463" y="0"/>
                  <a:pt x="597" y="133"/>
                  <a:pt x="597" y="298"/>
                </a:cubicBezTo>
                <a:cubicBezTo>
                  <a:pt x="597" y="407"/>
                  <a:pt x="537" y="507"/>
                  <a:pt x="441" y="559"/>
                </a:cubicBezTo>
                <a:cubicBezTo>
                  <a:pt x="435" y="563"/>
                  <a:pt x="431" y="569"/>
                  <a:pt x="431" y="576"/>
                </a:cubicBezTo>
                <a:cubicBezTo>
                  <a:pt x="432" y="722"/>
                  <a:pt x="432" y="722"/>
                  <a:pt x="432" y="722"/>
                </a:cubicBezTo>
                <a:cubicBezTo>
                  <a:pt x="432" y="755"/>
                  <a:pt x="404" y="782"/>
                  <a:pt x="371" y="782"/>
                </a:cubicBezTo>
                <a:cubicBezTo>
                  <a:pt x="354" y="782"/>
                  <a:pt x="354" y="782"/>
                  <a:pt x="354" y="782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7" name="Freeform 11"/>
          <p:cNvSpPr/>
          <p:nvPr/>
        </p:nvSpPr>
        <p:spPr>
          <a:xfrm>
            <a:off x="5877984" y="2802467"/>
            <a:ext cx="338667" cy="338667"/>
          </a:xfrm>
          <a:custGeom>
            <a:avLst/>
            <a:gdLst/>
            <a:ahLst/>
            <a:cxnLst>
              <a:cxn ang="0">
                <a:pos x="1954666155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1954666155" y="2147483647"/>
              </a:cxn>
            </a:cxnLst>
            <a:rect l="0" t="0" r="0" b="0"/>
            <a:pathLst>
              <a:path w="293" h="293">
                <a:moveTo>
                  <a:pt x="3" y="38"/>
                </a:moveTo>
                <a:cubicBezTo>
                  <a:pt x="0" y="28"/>
                  <a:pt x="6" y="18"/>
                  <a:pt x="16" y="15"/>
                </a:cubicBezTo>
                <a:cubicBezTo>
                  <a:pt x="26" y="12"/>
                  <a:pt x="37" y="18"/>
                  <a:pt x="39" y="28"/>
                </a:cubicBezTo>
                <a:cubicBezTo>
                  <a:pt x="50" y="65"/>
                  <a:pt x="50" y="65"/>
                  <a:pt x="50" y="65"/>
                </a:cubicBezTo>
                <a:cubicBezTo>
                  <a:pt x="63" y="60"/>
                  <a:pt x="77" y="56"/>
                  <a:pt x="91" y="53"/>
                </a:cubicBezTo>
                <a:cubicBezTo>
                  <a:pt x="91" y="53"/>
                  <a:pt x="91" y="53"/>
                  <a:pt x="91" y="53"/>
                </a:cubicBezTo>
                <a:cubicBezTo>
                  <a:pt x="103" y="50"/>
                  <a:pt x="115" y="49"/>
                  <a:pt x="127" y="48"/>
                </a:cubicBezTo>
                <a:cubicBezTo>
                  <a:pt x="127" y="19"/>
                  <a:pt x="127" y="19"/>
                  <a:pt x="127" y="19"/>
                </a:cubicBezTo>
                <a:cubicBezTo>
                  <a:pt x="127" y="8"/>
                  <a:pt x="136" y="0"/>
                  <a:pt x="146" y="0"/>
                </a:cubicBezTo>
                <a:cubicBezTo>
                  <a:pt x="157" y="0"/>
                  <a:pt x="165" y="8"/>
                  <a:pt x="165" y="19"/>
                </a:cubicBezTo>
                <a:cubicBezTo>
                  <a:pt x="165" y="48"/>
                  <a:pt x="165" y="48"/>
                  <a:pt x="165" y="48"/>
                </a:cubicBezTo>
                <a:cubicBezTo>
                  <a:pt x="178" y="49"/>
                  <a:pt x="190" y="50"/>
                  <a:pt x="202" y="53"/>
                </a:cubicBezTo>
                <a:cubicBezTo>
                  <a:pt x="202" y="53"/>
                  <a:pt x="202" y="53"/>
                  <a:pt x="202" y="53"/>
                </a:cubicBezTo>
                <a:cubicBezTo>
                  <a:pt x="202" y="53"/>
                  <a:pt x="202" y="53"/>
                  <a:pt x="202" y="53"/>
                </a:cubicBezTo>
                <a:cubicBezTo>
                  <a:pt x="216" y="56"/>
                  <a:pt x="229" y="60"/>
                  <a:pt x="242" y="65"/>
                </a:cubicBezTo>
                <a:cubicBezTo>
                  <a:pt x="253" y="28"/>
                  <a:pt x="253" y="28"/>
                  <a:pt x="253" y="28"/>
                </a:cubicBezTo>
                <a:cubicBezTo>
                  <a:pt x="256" y="18"/>
                  <a:pt x="267" y="12"/>
                  <a:pt x="277" y="15"/>
                </a:cubicBezTo>
                <a:cubicBezTo>
                  <a:pt x="287" y="18"/>
                  <a:pt x="293" y="28"/>
                  <a:pt x="290" y="38"/>
                </a:cubicBezTo>
                <a:cubicBezTo>
                  <a:pt x="220" y="278"/>
                  <a:pt x="220" y="278"/>
                  <a:pt x="220" y="278"/>
                </a:cubicBezTo>
                <a:cubicBezTo>
                  <a:pt x="217" y="288"/>
                  <a:pt x="206" y="293"/>
                  <a:pt x="196" y="290"/>
                </a:cubicBezTo>
                <a:cubicBezTo>
                  <a:pt x="186" y="288"/>
                  <a:pt x="180" y="277"/>
                  <a:pt x="183" y="267"/>
                </a:cubicBezTo>
                <a:cubicBezTo>
                  <a:pt x="232" y="102"/>
                  <a:pt x="232" y="102"/>
                  <a:pt x="232" y="102"/>
                </a:cubicBezTo>
                <a:cubicBezTo>
                  <a:pt x="220" y="97"/>
                  <a:pt x="207" y="93"/>
                  <a:pt x="194" y="90"/>
                </a:cubicBezTo>
                <a:cubicBezTo>
                  <a:pt x="194" y="90"/>
                  <a:pt x="194" y="90"/>
                  <a:pt x="194" y="90"/>
                </a:cubicBezTo>
                <a:cubicBezTo>
                  <a:pt x="185" y="88"/>
                  <a:pt x="175" y="87"/>
                  <a:pt x="165" y="86"/>
                </a:cubicBezTo>
                <a:cubicBezTo>
                  <a:pt x="165" y="132"/>
                  <a:pt x="165" y="132"/>
                  <a:pt x="165" y="132"/>
                </a:cubicBezTo>
                <a:cubicBezTo>
                  <a:pt x="165" y="143"/>
                  <a:pt x="157" y="151"/>
                  <a:pt x="146" y="151"/>
                </a:cubicBezTo>
                <a:cubicBezTo>
                  <a:pt x="136" y="151"/>
                  <a:pt x="127" y="143"/>
                  <a:pt x="127" y="132"/>
                </a:cubicBezTo>
                <a:cubicBezTo>
                  <a:pt x="127" y="86"/>
                  <a:pt x="127" y="86"/>
                  <a:pt x="127" y="86"/>
                </a:cubicBezTo>
                <a:cubicBezTo>
                  <a:pt x="118" y="87"/>
                  <a:pt x="108" y="88"/>
                  <a:pt x="99" y="90"/>
                </a:cubicBezTo>
                <a:cubicBezTo>
                  <a:pt x="99" y="90"/>
                  <a:pt x="99" y="90"/>
                  <a:pt x="99" y="90"/>
                </a:cubicBezTo>
                <a:cubicBezTo>
                  <a:pt x="85" y="93"/>
                  <a:pt x="73" y="97"/>
                  <a:pt x="61" y="102"/>
                </a:cubicBezTo>
                <a:cubicBezTo>
                  <a:pt x="109" y="267"/>
                  <a:pt x="109" y="267"/>
                  <a:pt x="109" y="267"/>
                </a:cubicBezTo>
                <a:cubicBezTo>
                  <a:pt x="112" y="277"/>
                  <a:pt x="106" y="288"/>
                  <a:pt x="96" y="290"/>
                </a:cubicBezTo>
                <a:cubicBezTo>
                  <a:pt x="86" y="293"/>
                  <a:pt x="76" y="288"/>
                  <a:pt x="73" y="278"/>
                </a:cubicBezTo>
                <a:cubicBezTo>
                  <a:pt x="3" y="38"/>
                  <a:pt x="3" y="38"/>
                  <a:pt x="3" y="38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</a:ln>
        </p:spPr>
        <p:txBody>
          <a:bodyPr/>
          <a:lstStyle/>
          <a:p>
            <a:endParaRPr lang="zh-CN" altLang="en-US" sz="2400"/>
          </a:p>
        </p:txBody>
      </p:sp>
      <p:sp>
        <p:nvSpPr>
          <p:cNvPr id="18" name="Freeform 10"/>
          <p:cNvSpPr>
            <a:spLocks noEditPoints="1"/>
          </p:cNvSpPr>
          <p:nvPr/>
        </p:nvSpPr>
        <p:spPr>
          <a:xfrm>
            <a:off x="5575300" y="2599267"/>
            <a:ext cx="941917" cy="497417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0" t="0" r="0" b="0"/>
            <a:pathLst>
              <a:path w="817" h="432">
                <a:moveTo>
                  <a:pt x="699" y="406"/>
                </a:moveTo>
                <a:cubicBezTo>
                  <a:pt x="690" y="401"/>
                  <a:pt x="687" y="389"/>
                  <a:pt x="692" y="380"/>
                </a:cubicBezTo>
                <a:cubicBezTo>
                  <a:pt x="698" y="371"/>
                  <a:pt x="709" y="368"/>
                  <a:pt x="718" y="373"/>
                </a:cubicBezTo>
                <a:cubicBezTo>
                  <a:pt x="755" y="394"/>
                  <a:pt x="755" y="394"/>
                  <a:pt x="755" y="394"/>
                </a:cubicBezTo>
                <a:cubicBezTo>
                  <a:pt x="764" y="399"/>
                  <a:pt x="767" y="411"/>
                  <a:pt x="762" y="420"/>
                </a:cubicBezTo>
                <a:cubicBezTo>
                  <a:pt x="757" y="429"/>
                  <a:pt x="745" y="432"/>
                  <a:pt x="736" y="427"/>
                </a:cubicBezTo>
                <a:cubicBezTo>
                  <a:pt x="699" y="406"/>
                  <a:pt x="699" y="406"/>
                  <a:pt x="699" y="406"/>
                </a:cubicBezTo>
                <a:close/>
                <a:moveTo>
                  <a:pt x="718" y="59"/>
                </a:moveTo>
                <a:cubicBezTo>
                  <a:pt x="709" y="64"/>
                  <a:pt x="698" y="61"/>
                  <a:pt x="692" y="52"/>
                </a:cubicBezTo>
                <a:cubicBezTo>
                  <a:pt x="687" y="43"/>
                  <a:pt x="690" y="31"/>
                  <a:pt x="699" y="26"/>
                </a:cubicBezTo>
                <a:cubicBezTo>
                  <a:pt x="736" y="5"/>
                  <a:pt x="736" y="5"/>
                  <a:pt x="736" y="5"/>
                </a:cubicBezTo>
                <a:cubicBezTo>
                  <a:pt x="745" y="0"/>
                  <a:pt x="757" y="3"/>
                  <a:pt x="762" y="12"/>
                </a:cubicBezTo>
                <a:cubicBezTo>
                  <a:pt x="767" y="21"/>
                  <a:pt x="764" y="32"/>
                  <a:pt x="755" y="38"/>
                </a:cubicBezTo>
                <a:cubicBezTo>
                  <a:pt x="718" y="59"/>
                  <a:pt x="718" y="59"/>
                  <a:pt x="718" y="59"/>
                </a:cubicBezTo>
                <a:close/>
                <a:moveTo>
                  <a:pt x="755" y="235"/>
                </a:moveTo>
                <a:cubicBezTo>
                  <a:pt x="745" y="235"/>
                  <a:pt x="736" y="226"/>
                  <a:pt x="736" y="216"/>
                </a:cubicBezTo>
                <a:cubicBezTo>
                  <a:pt x="736" y="205"/>
                  <a:pt x="745" y="197"/>
                  <a:pt x="755" y="197"/>
                </a:cubicBezTo>
                <a:cubicBezTo>
                  <a:pt x="798" y="197"/>
                  <a:pt x="798" y="197"/>
                  <a:pt x="798" y="197"/>
                </a:cubicBezTo>
                <a:cubicBezTo>
                  <a:pt x="808" y="197"/>
                  <a:pt x="817" y="205"/>
                  <a:pt x="817" y="216"/>
                </a:cubicBezTo>
                <a:cubicBezTo>
                  <a:pt x="817" y="226"/>
                  <a:pt x="808" y="235"/>
                  <a:pt x="798" y="235"/>
                </a:cubicBezTo>
                <a:cubicBezTo>
                  <a:pt x="755" y="235"/>
                  <a:pt x="755" y="235"/>
                  <a:pt x="755" y="235"/>
                </a:cubicBezTo>
                <a:close/>
                <a:moveTo>
                  <a:pt x="118" y="26"/>
                </a:moveTo>
                <a:cubicBezTo>
                  <a:pt x="127" y="31"/>
                  <a:pt x="130" y="43"/>
                  <a:pt x="124" y="52"/>
                </a:cubicBezTo>
                <a:cubicBezTo>
                  <a:pt x="119" y="61"/>
                  <a:pt x="108" y="64"/>
                  <a:pt x="98" y="59"/>
                </a:cubicBezTo>
                <a:cubicBezTo>
                  <a:pt x="62" y="38"/>
                  <a:pt x="62" y="38"/>
                  <a:pt x="62" y="38"/>
                </a:cubicBezTo>
                <a:cubicBezTo>
                  <a:pt x="53" y="32"/>
                  <a:pt x="49" y="21"/>
                  <a:pt x="55" y="12"/>
                </a:cubicBezTo>
                <a:cubicBezTo>
                  <a:pt x="60" y="3"/>
                  <a:pt x="72" y="0"/>
                  <a:pt x="81" y="5"/>
                </a:cubicBezTo>
                <a:cubicBezTo>
                  <a:pt x="118" y="26"/>
                  <a:pt x="118" y="26"/>
                  <a:pt x="118" y="26"/>
                </a:cubicBezTo>
                <a:close/>
                <a:moveTo>
                  <a:pt x="98" y="373"/>
                </a:moveTo>
                <a:cubicBezTo>
                  <a:pt x="108" y="368"/>
                  <a:pt x="119" y="371"/>
                  <a:pt x="124" y="380"/>
                </a:cubicBezTo>
                <a:cubicBezTo>
                  <a:pt x="130" y="389"/>
                  <a:pt x="127" y="401"/>
                  <a:pt x="118" y="406"/>
                </a:cubicBezTo>
                <a:cubicBezTo>
                  <a:pt x="81" y="427"/>
                  <a:pt x="81" y="427"/>
                  <a:pt x="81" y="427"/>
                </a:cubicBezTo>
                <a:cubicBezTo>
                  <a:pt x="72" y="432"/>
                  <a:pt x="60" y="429"/>
                  <a:pt x="55" y="420"/>
                </a:cubicBezTo>
                <a:cubicBezTo>
                  <a:pt x="49" y="411"/>
                  <a:pt x="53" y="399"/>
                  <a:pt x="62" y="394"/>
                </a:cubicBezTo>
                <a:cubicBezTo>
                  <a:pt x="98" y="373"/>
                  <a:pt x="98" y="373"/>
                  <a:pt x="98" y="373"/>
                </a:cubicBezTo>
                <a:close/>
                <a:moveTo>
                  <a:pt x="62" y="197"/>
                </a:moveTo>
                <a:cubicBezTo>
                  <a:pt x="72" y="197"/>
                  <a:pt x="81" y="205"/>
                  <a:pt x="81" y="216"/>
                </a:cubicBezTo>
                <a:cubicBezTo>
                  <a:pt x="81" y="226"/>
                  <a:pt x="72" y="235"/>
                  <a:pt x="62" y="235"/>
                </a:cubicBezTo>
                <a:cubicBezTo>
                  <a:pt x="19" y="235"/>
                  <a:pt x="19" y="235"/>
                  <a:pt x="19" y="235"/>
                </a:cubicBezTo>
                <a:cubicBezTo>
                  <a:pt x="9" y="235"/>
                  <a:pt x="0" y="226"/>
                  <a:pt x="0" y="216"/>
                </a:cubicBezTo>
                <a:cubicBezTo>
                  <a:pt x="0" y="205"/>
                  <a:pt x="9" y="197"/>
                  <a:pt x="19" y="197"/>
                </a:cubicBezTo>
                <a:cubicBezTo>
                  <a:pt x="62" y="197"/>
                  <a:pt x="62" y="197"/>
                  <a:pt x="62" y="197"/>
                </a:cubicBezTo>
                <a:close/>
              </a:path>
            </a:pathLst>
          </a:custGeom>
          <a:solidFill>
            <a:srgbClr val="0066CC"/>
          </a:solidFill>
          <a:ln w="9525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/>
          </a:p>
        </p:txBody>
      </p:sp>
      <p:cxnSp>
        <p:nvCxnSpPr>
          <p:cNvPr id="19" name="直接连接符 18"/>
          <p:cNvCxnSpPr/>
          <p:nvPr/>
        </p:nvCxnSpPr>
        <p:spPr>
          <a:xfrm>
            <a:off x="6049433" y="1291167"/>
            <a:ext cx="0" cy="5088467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  <p:bldP spid="15" grpId="0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文本框 15"/>
          <p:cNvSpPr txBox="1"/>
          <p:nvPr/>
        </p:nvSpPr>
        <p:spPr>
          <a:xfrm>
            <a:off x="946151" y="412751"/>
            <a:ext cx="3016249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en-US" altLang="zh-CN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、放学回家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72189" y="4608744"/>
            <a:ext cx="1579680" cy="990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340741" y="4408452"/>
            <a:ext cx="1285673" cy="1190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5459" y="3872653"/>
            <a:ext cx="2406227" cy="2263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03620" y="4042585"/>
            <a:ext cx="1187061" cy="1743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16268" y="4178108"/>
            <a:ext cx="1602028" cy="1558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08311" y="4348521"/>
            <a:ext cx="1583023" cy="127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左右箭头 11"/>
          <p:cNvSpPr/>
          <p:nvPr/>
        </p:nvSpPr>
        <p:spPr>
          <a:xfrm>
            <a:off x="2093384" y="5041900"/>
            <a:ext cx="317500" cy="124884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65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821267" y="1682751"/>
            <a:ext cx="2785533" cy="2201333"/>
          </a:xfrm>
          <a:prstGeom prst="roundRect">
            <a:avLst/>
          </a:prstGeom>
          <a:noFill/>
          <a:ln w="76200">
            <a:solidFill>
              <a:srgbClr val="1B436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4715933" y="1682751"/>
            <a:ext cx="2785533" cy="2201333"/>
          </a:xfrm>
          <a:prstGeom prst="roundRect">
            <a:avLst/>
          </a:prstGeom>
          <a:noFill/>
          <a:ln w="76200">
            <a:solidFill>
              <a:srgbClr val="1B4367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8625417" y="1682751"/>
            <a:ext cx="2785533" cy="2201333"/>
          </a:xfrm>
          <a:prstGeom prst="roundRect">
            <a:avLst/>
          </a:prstGeom>
          <a:noFill/>
          <a:ln w="76200">
            <a:solidFill>
              <a:srgbClr val="1B436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43693" y="4178300"/>
            <a:ext cx="1657773" cy="1657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681567" y="2076451"/>
            <a:ext cx="2944284" cy="1200329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放学后直接回家</a:t>
            </a:r>
            <a:endParaRPr lang="en-US" altLang="zh-CN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2400" dirty="0" smtClean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</a:t>
            </a: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在外逗留、玩耍</a:t>
            </a:r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5660" y="2076451"/>
            <a:ext cx="2926080" cy="2122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回家立即洗手、洗脸</a:t>
            </a:r>
            <a:endParaRPr lang="en-US" altLang="zh-CN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更换衣物</a:t>
            </a:r>
            <a:endParaRPr lang="en-US" altLang="zh-CN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合理消毒书包等物品</a:t>
            </a:r>
            <a:endParaRPr lang="zh-CN" altLang="en-US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buSzTx/>
            </a:pPr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17144" y="2076451"/>
            <a:ext cx="1402080" cy="2122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适量运动</a:t>
            </a:r>
            <a:endParaRPr lang="en-US" altLang="zh-CN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合理膳食</a:t>
            </a:r>
            <a:endParaRPr lang="en-US" altLang="zh-CN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  <a:buSzTx/>
            </a:pPr>
            <a:r>
              <a:rPr lang="zh-CN" altLang="en-US" sz="2400" dirty="0">
                <a:solidFill>
                  <a:srgbClr val="40404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充足睡眠</a:t>
            </a:r>
            <a:endParaRPr lang="zh-CN" altLang="en-US" sz="2400" dirty="0">
              <a:solidFill>
                <a:srgbClr val="40404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buSzTx/>
            </a:pPr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2" grpId="0" bldLvl="0" animBg="1"/>
      <p:bldP spid="12" grpId="1" animBg="1"/>
      <p:bldP spid="33" grpId="0" bldLvl="0" animBg="1"/>
      <p:bldP spid="33" grpId="1" animBg="1"/>
      <p:bldP spid="34" grpId="0" bldLvl="0" animBg="1"/>
      <p:bldP spid="34" grpId="1" animBg="1"/>
      <p:bldP spid="35" grpId="0" bldLvl="0" animBg="1"/>
      <p:bldP spid="35" grpId="1" animBg="1"/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文本框 15"/>
          <p:cNvSpPr txBox="1"/>
          <p:nvPr/>
        </p:nvSpPr>
        <p:spPr>
          <a:xfrm>
            <a:off x="946151" y="412751"/>
            <a:ext cx="3016249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en-US" altLang="zh-CN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、紧急处理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45" name="直接连接符 44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80826" y="0"/>
            <a:ext cx="10908105" cy="71083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907915" y="1014095"/>
            <a:ext cx="4084955" cy="4673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noAutofit/>
          </a:bodyPr>
          <a:lstStyle/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若出现发热</a:t>
            </a:r>
            <a:r>
              <a:rPr lang="zh-CN" altLang="en-US" sz="2000" dirty="0" smtClean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（腋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温≥</a:t>
            </a:r>
            <a:r>
              <a:rPr lang="en-US" altLang="zh-CN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37.3°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）、干咳、乏力</a:t>
            </a:r>
            <a:r>
              <a:rPr lang="zh-CN" altLang="en-US" sz="2000" dirty="0" smtClean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、呕吐、腹泻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等不适，应立即报告班主任，及时就医。</a:t>
            </a:r>
            <a:endParaRPr lang="en-US" altLang="zh-CN" sz="20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就医过程尽量避免搭乘公共交通工具。</a:t>
            </a:r>
            <a:endParaRPr lang="en-US" altLang="zh-CN" sz="20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p"/>
            </a:pPr>
            <a:r>
              <a:rPr lang="zh-CN" altLang="en-US" sz="20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前往医院途中和医院内应全程佩戴医用外科口罩。</a:t>
            </a:r>
            <a:endParaRPr lang="zh-CN" altLang="en-US" sz="20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15"/>
          <p:cNvSpPr txBox="1"/>
          <p:nvPr/>
        </p:nvSpPr>
        <p:spPr>
          <a:xfrm>
            <a:off x="946151" y="412751"/>
            <a:ext cx="3304116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勤洗手 </a:t>
            </a:r>
            <a:r>
              <a:rPr lang="en-US" altLang="zh-CN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 </a:t>
            </a:r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七步洗手法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" name="燕尾形 12"/>
          <p:cNvSpPr>
            <a:spLocks noChangeArrowheads="1"/>
          </p:cNvSpPr>
          <p:nvPr/>
        </p:nvSpPr>
        <p:spPr bwMode="auto">
          <a:xfrm>
            <a:off x="558800" y="3200400"/>
            <a:ext cx="1634067" cy="533400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步骤一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7" name="直接连接符 16"/>
          <p:cNvCxnSpPr/>
          <p:nvPr/>
        </p:nvCxnSpPr>
        <p:spPr>
          <a:xfrm>
            <a:off x="1303867" y="3727451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8" name="直接连接符 17"/>
          <p:cNvCxnSpPr/>
          <p:nvPr/>
        </p:nvCxnSpPr>
        <p:spPr>
          <a:xfrm flipV="1">
            <a:off x="2895600" y="2840567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9" name="直接连接符 18"/>
          <p:cNvCxnSpPr/>
          <p:nvPr/>
        </p:nvCxnSpPr>
        <p:spPr>
          <a:xfrm>
            <a:off x="4491567" y="3735917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0" name="直接连接符 19"/>
          <p:cNvCxnSpPr/>
          <p:nvPr/>
        </p:nvCxnSpPr>
        <p:spPr>
          <a:xfrm flipV="1">
            <a:off x="6096000" y="2840567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1" name="TextBox 1210"/>
          <p:cNvSpPr/>
          <p:nvPr/>
        </p:nvSpPr>
        <p:spPr>
          <a:xfrm>
            <a:off x="3431117" y="5710767"/>
            <a:ext cx="2082800" cy="665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掌心相对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十指交叉相互揉搓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燕尾形 12"/>
          <p:cNvSpPr>
            <a:spLocks noChangeArrowheads="1"/>
          </p:cNvSpPr>
          <p:nvPr/>
        </p:nvSpPr>
        <p:spPr bwMode="auto">
          <a:xfrm>
            <a:off x="2148417" y="3200400"/>
            <a:ext cx="1634067" cy="533400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步骤二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燕尾形 12"/>
          <p:cNvSpPr>
            <a:spLocks noChangeArrowheads="1"/>
          </p:cNvSpPr>
          <p:nvPr/>
        </p:nvSpPr>
        <p:spPr bwMode="auto">
          <a:xfrm>
            <a:off x="10075333" y="3200400"/>
            <a:ext cx="1634067" cy="533400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步骤七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燕尾形 12"/>
          <p:cNvSpPr>
            <a:spLocks noChangeArrowheads="1"/>
          </p:cNvSpPr>
          <p:nvPr/>
        </p:nvSpPr>
        <p:spPr bwMode="auto">
          <a:xfrm>
            <a:off x="8502651" y="3200400"/>
            <a:ext cx="1636184" cy="541867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步骤六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燕尾形 12"/>
          <p:cNvSpPr>
            <a:spLocks noChangeArrowheads="1"/>
          </p:cNvSpPr>
          <p:nvPr/>
        </p:nvSpPr>
        <p:spPr bwMode="auto">
          <a:xfrm>
            <a:off x="6900333" y="3200400"/>
            <a:ext cx="1636184" cy="541867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步骤五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燕尾形 12"/>
          <p:cNvSpPr>
            <a:spLocks noChangeArrowheads="1"/>
          </p:cNvSpPr>
          <p:nvPr/>
        </p:nvSpPr>
        <p:spPr bwMode="auto">
          <a:xfrm>
            <a:off x="5289551" y="3200400"/>
            <a:ext cx="1634067" cy="533400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步骤四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燕尾形 12"/>
          <p:cNvSpPr>
            <a:spLocks noChangeArrowheads="1"/>
          </p:cNvSpPr>
          <p:nvPr/>
        </p:nvSpPr>
        <p:spPr bwMode="auto">
          <a:xfrm>
            <a:off x="3704167" y="3200400"/>
            <a:ext cx="1636184" cy="533400"/>
          </a:xfrm>
          <a:prstGeom prst="chevron">
            <a:avLst>
              <a:gd name="adj" fmla="val 38367"/>
            </a:avLst>
          </a:prstGeom>
          <a:solidFill>
            <a:srgbClr val="1B4367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txBody>
          <a:bodyPr lIns="91440" tIns="45720" rIns="91440" bIns="4572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步骤三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2" name="直接连接符 19"/>
          <p:cNvCxnSpPr/>
          <p:nvPr/>
        </p:nvCxnSpPr>
        <p:spPr>
          <a:xfrm flipV="1">
            <a:off x="9222317" y="2840567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5" name="直接连接符 18"/>
          <p:cNvCxnSpPr/>
          <p:nvPr/>
        </p:nvCxnSpPr>
        <p:spPr>
          <a:xfrm>
            <a:off x="7700433" y="3727451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6" name="直接连接符 18"/>
          <p:cNvCxnSpPr/>
          <p:nvPr/>
        </p:nvCxnSpPr>
        <p:spPr>
          <a:xfrm>
            <a:off x="10862733" y="3727451"/>
            <a:ext cx="0" cy="359833"/>
          </a:xfrm>
          <a:prstGeom prst="line">
            <a:avLst/>
          </a:prstGeom>
          <a:ln w="9525" cap="flat" cmpd="sng">
            <a:solidFill>
              <a:srgbClr val="1B4367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0213" y="4158936"/>
            <a:ext cx="1905265" cy="1333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2247" y="1506352"/>
            <a:ext cx="1905265" cy="1333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0368" y="4158935"/>
            <a:ext cx="1905265" cy="1333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53676" y="1773087"/>
            <a:ext cx="1905265" cy="1066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8565" y="4158936"/>
            <a:ext cx="1905265" cy="1333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69237" y="1404736"/>
            <a:ext cx="1905265" cy="1435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43977" y="4095547"/>
            <a:ext cx="2235512" cy="1460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2" name="TextBox 1210"/>
          <p:cNvSpPr/>
          <p:nvPr/>
        </p:nvSpPr>
        <p:spPr>
          <a:xfrm>
            <a:off x="2091691" y="829733"/>
            <a:ext cx="1607820" cy="665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手心对手背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两手交叉揉搓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3" name="TextBox 1210"/>
          <p:cNvSpPr/>
          <p:nvPr/>
        </p:nvSpPr>
        <p:spPr>
          <a:xfrm>
            <a:off x="5286799" y="751417"/>
            <a:ext cx="1607820" cy="95313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十指弯曲紧扣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转动揉搓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双手交换进行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4" name="TextBox 1210"/>
          <p:cNvSpPr/>
          <p:nvPr/>
        </p:nvSpPr>
        <p:spPr>
          <a:xfrm>
            <a:off x="6795771" y="5710767"/>
            <a:ext cx="1845310" cy="95313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大拇指覆在掌心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转动揉搓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双手交换进行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5" name="TextBox 1210"/>
          <p:cNvSpPr/>
          <p:nvPr/>
        </p:nvSpPr>
        <p:spPr>
          <a:xfrm>
            <a:off x="10057766" y="5710767"/>
            <a:ext cx="1607820" cy="665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清洁手腕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双手交换进行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6" name="TextBox 1210"/>
          <p:cNvSpPr/>
          <p:nvPr/>
        </p:nvSpPr>
        <p:spPr>
          <a:xfrm>
            <a:off x="736389" y="5765800"/>
            <a:ext cx="1132840" cy="665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掌心相对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相互揉搓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7" name="TextBox 1210"/>
          <p:cNvSpPr/>
          <p:nvPr/>
        </p:nvSpPr>
        <p:spPr>
          <a:xfrm>
            <a:off x="8398087" y="751417"/>
            <a:ext cx="1845310" cy="66548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指尖在掌心揉搓</a:t>
            </a:r>
            <a:endParaRPr kumimoji="0" lang="en-US" altLang="zh-CN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双手交换进行</a:t>
            </a:r>
            <a:endParaRPr kumimoji="0" lang="zh-CN" altLang="en-US" sz="1865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" name="组合 35"/>
          <p:cNvGrpSpPr/>
          <p:nvPr/>
        </p:nvGrpSpPr>
        <p:grpSpPr>
          <a:xfrm>
            <a:off x="5012267" y="5113867"/>
            <a:ext cx="827617" cy="757767"/>
            <a:chOff x="0" y="0"/>
            <a:chExt cx="914400" cy="914400"/>
          </a:xfrm>
        </p:grpSpPr>
        <p:sp>
          <p:nvSpPr>
            <p:cNvPr id="23584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585" name="TextBox 24"/>
            <p:cNvSpPr txBox="1"/>
            <p:nvPr/>
          </p:nvSpPr>
          <p:spPr>
            <a:xfrm>
              <a:off x="201831" y="140679"/>
              <a:ext cx="538817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夹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" name="组合 35"/>
          <p:cNvGrpSpPr/>
          <p:nvPr/>
        </p:nvGrpSpPr>
        <p:grpSpPr>
          <a:xfrm>
            <a:off x="3547533" y="2156884"/>
            <a:ext cx="827617" cy="757767"/>
            <a:chOff x="0" y="0"/>
            <a:chExt cx="914400" cy="914400"/>
          </a:xfrm>
        </p:grpSpPr>
        <p:sp>
          <p:nvSpPr>
            <p:cNvPr id="23587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588" name="TextBox 24"/>
            <p:cNvSpPr txBox="1"/>
            <p:nvPr/>
          </p:nvSpPr>
          <p:spPr>
            <a:xfrm>
              <a:off x="201831" y="140679"/>
              <a:ext cx="538817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外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35"/>
          <p:cNvGrpSpPr/>
          <p:nvPr/>
        </p:nvGrpSpPr>
        <p:grpSpPr>
          <a:xfrm>
            <a:off x="1926167" y="5156200"/>
            <a:ext cx="825500" cy="757767"/>
            <a:chOff x="0" y="0"/>
            <a:chExt cx="914400" cy="914400"/>
          </a:xfrm>
        </p:grpSpPr>
        <p:sp>
          <p:nvSpPr>
            <p:cNvPr id="23590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591" name="TextBox 24"/>
            <p:cNvSpPr txBox="1"/>
            <p:nvPr/>
          </p:nvSpPr>
          <p:spPr>
            <a:xfrm>
              <a:off x="201140" y="140679"/>
              <a:ext cx="540199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内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" name="组合 35"/>
          <p:cNvGrpSpPr/>
          <p:nvPr/>
        </p:nvGrpSpPr>
        <p:grpSpPr>
          <a:xfrm>
            <a:off x="6900333" y="2173817"/>
            <a:ext cx="827617" cy="757767"/>
            <a:chOff x="0" y="0"/>
            <a:chExt cx="914400" cy="914400"/>
          </a:xfrm>
        </p:grpSpPr>
        <p:sp>
          <p:nvSpPr>
            <p:cNvPr id="23593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594" name="TextBox 24"/>
            <p:cNvSpPr txBox="1"/>
            <p:nvPr/>
          </p:nvSpPr>
          <p:spPr>
            <a:xfrm>
              <a:off x="201831" y="140679"/>
              <a:ext cx="538817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弓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35"/>
          <p:cNvGrpSpPr/>
          <p:nvPr/>
        </p:nvGrpSpPr>
        <p:grpSpPr>
          <a:xfrm>
            <a:off x="8502651" y="5096933"/>
            <a:ext cx="827616" cy="757767"/>
            <a:chOff x="0" y="0"/>
            <a:chExt cx="914400" cy="914400"/>
          </a:xfrm>
        </p:grpSpPr>
        <p:sp>
          <p:nvSpPr>
            <p:cNvPr id="23596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597" name="TextBox 24"/>
            <p:cNvSpPr txBox="1"/>
            <p:nvPr/>
          </p:nvSpPr>
          <p:spPr>
            <a:xfrm>
              <a:off x="201830" y="140679"/>
              <a:ext cx="538818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大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35"/>
          <p:cNvGrpSpPr/>
          <p:nvPr/>
        </p:nvGrpSpPr>
        <p:grpSpPr>
          <a:xfrm>
            <a:off x="9838267" y="2156884"/>
            <a:ext cx="825500" cy="757767"/>
            <a:chOff x="0" y="0"/>
            <a:chExt cx="914400" cy="914400"/>
          </a:xfrm>
        </p:grpSpPr>
        <p:sp>
          <p:nvSpPr>
            <p:cNvPr id="23599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600" name="TextBox 24"/>
            <p:cNvSpPr txBox="1"/>
            <p:nvPr/>
          </p:nvSpPr>
          <p:spPr>
            <a:xfrm>
              <a:off x="201140" y="140679"/>
              <a:ext cx="540199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立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35"/>
          <p:cNvGrpSpPr/>
          <p:nvPr/>
        </p:nvGrpSpPr>
        <p:grpSpPr>
          <a:xfrm>
            <a:off x="11296651" y="5113867"/>
            <a:ext cx="825500" cy="757767"/>
            <a:chOff x="0" y="0"/>
            <a:chExt cx="914400" cy="914400"/>
          </a:xfrm>
        </p:grpSpPr>
        <p:sp>
          <p:nvSpPr>
            <p:cNvPr id="23602" name="椭圆 34"/>
            <p:cNvSpPr/>
            <p:nvPr/>
          </p:nvSpPr>
          <p:spPr>
            <a:xfrm>
              <a:off x="0" y="0"/>
              <a:ext cx="914400" cy="914400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603" name="TextBox 24"/>
            <p:cNvSpPr txBox="1"/>
            <p:nvPr/>
          </p:nvSpPr>
          <p:spPr>
            <a:xfrm>
              <a:off x="201140" y="140679"/>
              <a:ext cx="540199" cy="555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Calibri" panose="020F0502020204030204" charset="0"/>
                  <a:ea typeface="微软雅黑" panose="020B0503020204020204" pitchFamily="34" charset="-122"/>
                </a:rPr>
                <a:t>腕</a:t>
              </a:r>
              <a:endParaRPr lang="en-US" altLang="zh-CN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490839" y="230251"/>
            <a:ext cx="5226353" cy="4203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6858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0" lang="zh-CN" altLang="en-US" sz="2135" b="1" kern="1200" cap="none" spc="0" normalizeH="0" baseline="0" noProof="0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口诀（谐音）：内 外 夹 攻 大 力 丸</a:t>
            </a:r>
            <a:endParaRPr kumimoji="0" lang="zh-CN" altLang="en-US" sz="2135" b="1" kern="1200" cap="none" spc="0" normalizeH="0" baseline="0" noProof="0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 bldLvl="0" animBg="1"/>
      <p:bldP spid="41" grpId="0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52" grpId="0"/>
      <p:bldP spid="53" grpId="0"/>
      <p:bldP spid="54" grpId="0"/>
      <p:bldP spid="55" grpId="0"/>
      <p:bldP spid="56" grpId="0"/>
      <p:bldP spid="5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5"/>
          <p:cNvSpPr txBox="1"/>
          <p:nvPr/>
        </p:nvSpPr>
        <p:spPr>
          <a:xfrm>
            <a:off x="946151" y="412751"/>
            <a:ext cx="3016249" cy="44005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>
            <a:spAutoFit/>
          </a:bodyPr>
          <a:lstStyle/>
          <a:p>
            <a:r>
              <a:rPr lang="zh-CN" altLang="en-US" sz="2265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勤洗手</a:t>
            </a:r>
            <a:endParaRPr lang="zh-CN" altLang="en-US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622032" y="413045"/>
            <a:ext cx="1485685" cy="1409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3471" y="413045"/>
            <a:ext cx="2387933" cy="1384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3565" y="282707"/>
            <a:ext cx="1642043" cy="1630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4203" y="4627192"/>
            <a:ext cx="1740767" cy="1409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73860" y="4514796"/>
            <a:ext cx="1867160" cy="1498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TextBox 1210"/>
          <p:cNvSpPr/>
          <p:nvPr/>
        </p:nvSpPr>
        <p:spPr>
          <a:xfrm>
            <a:off x="3842597" y="1913467"/>
            <a:ext cx="113284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外出回来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TextBox 1210"/>
          <p:cNvSpPr/>
          <p:nvPr/>
        </p:nvSpPr>
        <p:spPr>
          <a:xfrm>
            <a:off x="6360160" y="1913467"/>
            <a:ext cx="137033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上厕所前后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7" name="TextBox 1210"/>
          <p:cNvSpPr/>
          <p:nvPr/>
        </p:nvSpPr>
        <p:spPr>
          <a:xfrm>
            <a:off x="9359900" y="1913467"/>
            <a:ext cx="89535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吃饭前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TextBox 1210"/>
          <p:cNvSpPr/>
          <p:nvPr/>
        </p:nvSpPr>
        <p:spPr>
          <a:xfrm>
            <a:off x="3323167" y="4053417"/>
            <a:ext cx="208280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接触眼、鼻、口前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TextBox 1210"/>
          <p:cNvSpPr/>
          <p:nvPr/>
        </p:nvSpPr>
        <p:spPr>
          <a:xfrm>
            <a:off x="8887038" y="4053417"/>
            <a:ext cx="184531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咳嗽或打喷嚏后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TextBox 1210"/>
          <p:cNvSpPr/>
          <p:nvPr/>
        </p:nvSpPr>
        <p:spPr>
          <a:xfrm>
            <a:off x="5885180" y="4053417"/>
            <a:ext cx="232029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佩戴口罩和脱口罩后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TextBox 1210"/>
          <p:cNvSpPr/>
          <p:nvPr/>
        </p:nvSpPr>
        <p:spPr>
          <a:xfrm>
            <a:off x="3605107" y="6036733"/>
            <a:ext cx="160782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接触过动物后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TextBox 1210"/>
          <p:cNvSpPr/>
          <p:nvPr/>
        </p:nvSpPr>
        <p:spPr>
          <a:xfrm>
            <a:off x="6360160" y="6036733"/>
            <a:ext cx="137033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感觉手脏时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TextBox 1210"/>
          <p:cNvSpPr/>
          <p:nvPr/>
        </p:nvSpPr>
        <p:spPr>
          <a:xfrm>
            <a:off x="8528685" y="6036733"/>
            <a:ext cx="2557780" cy="37846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rgbClr val="1B4367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接触高频次公共物品后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rgbClr val="1B4367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87775" y="2990427"/>
            <a:ext cx="3103881" cy="31098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圆角矩形标注 21"/>
          <p:cNvSpPr/>
          <p:nvPr/>
        </p:nvSpPr>
        <p:spPr>
          <a:xfrm>
            <a:off x="988484" y="1430867"/>
            <a:ext cx="2506133" cy="1104900"/>
          </a:xfrm>
          <a:prstGeom prst="wedgeRoundRectCallout">
            <a:avLst>
              <a:gd name="adj1" fmla="val -35498"/>
              <a:gd name="adj2" fmla="val 89390"/>
              <a:gd name="adj3" fmla="val 16667"/>
            </a:avLst>
          </a:prstGeom>
          <a:noFill/>
          <a:ln w="38100">
            <a:solidFill>
              <a:srgbClr val="1B436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以下情况勤洗手</a:t>
            </a:r>
            <a:endParaRPr kumimoji="0" lang="zh-CN" altLang="en-US" sz="1865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83947" y="2471176"/>
            <a:ext cx="1248219" cy="1546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10447" y="2536171"/>
            <a:ext cx="1193980" cy="1547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10891" y="2535523"/>
            <a:ext cx="1267389" cy="1570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39367" y="4514836"/>
            <a:ext cx="1651019" cy="1454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22" grpId="0" bldLvl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1288" y="2925763"/>
            <a:ext cx="2544762" cy="2544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矩形 1"/>
          <p:cNvSpPr>
            <a:spLocks noChangeArrowheads="1"/>
          </p:cNvSpPr>
          <p:nvPr/>
        </p:nvSpPr>
        <p:spPr bwMode="auto">
          <a:xfrm>
            <a:off x="3779679" y="1762125"/>
            <a:ext cx="3576955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54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Thank you!</a:t>
            </a:r>
            <a:endParaRPr kumimoji="0" lang="zh-CN" altLang="en-US" sz="5400" b="0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651933" y="1202266"/>
            <a:ext cx="11692467" cy="2943883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zh-CN" altLang="en-US" sz="6000" b="1" dirty="0" smtClean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学校</a:t>
            </a:r>
            <a:r>
              <a:rPr lang="zh-CN" altLang="en-US" sz="6000" b="1" dirty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是传染病的高发</a:t>
            </a:r>
            <a:r>
              <a:rPr lang="zh-CN" altLang="en-US" sz="6000" b="1" dirty="0" smtClean="0">
                <a:solidFill>
                  <a:srgbClr val="1B4367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场所</a:t>
            </a:r>
            <a:endParaRPr lang="en-US" altLang="zh-CN" sz="6000" b="1" dirty="0" smtClean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en-US" altLang="zh-CN" sz="2265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en-US" altLang="zh-CN" sz="2265" b="1" dirty="0" smtClean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lang="zh-CN" altLang="en-US" sz="4000" dirty="0"/>
              <a:t>春季天气多变、时暖时寒</a:t>
            </a:r>
            <a:r>
              <a:rPr lang="zh-CN" altLang="en-US" sz="4000" dirty="0" smtClean="0"/>
              <a:t>，要</a:t>
            </a:r>
            <a:r>
              <a:rPr lang="zh-CN" altLang="en-US" sz="4000" dirty="0"/>
              <a:t>谨防流感、水痘等春季传染病的扩散。</a:t>
            </a:r>
            <a:endParaRPr lang="zh-CN" altLang="en-US" sz="4000" b="1" dirty="0">
              <a:solidFill>
                <a:srgbClr val="1B4367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032933" y="876300"/>
            <a:ext cx="63923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4100" y="1618050"/>
            <a:ext cx="10969200" cy="705600"/>
          </a:xfrm>
        </p:spPr>
        <p:txBody>
          <a:bodyPr>
            <a:normAutofit fontScale="90000"/>
          </a:bodyPr>
          <a:lstStyle/>
          <a:p>
            <a:br>
              <a:rPr lang="en-US" altLang="zh-CN" dirty="0" smtClean="0"/>
            </a:br>
            <a:r>
              <a:rPr lang="zh-CN" altLang="en-US" sz="4800" dirty="0"/>
              <a:t>春季校园常见传染病</a:t>
            </a:r>
            <a:r>
              <a:rPr lang="en-US" altLang="zh-CN" sz="4900" dirty="0" smtClean="0"/>
              <a:t>:</a:t>
            </a:r>
            <a:br>
              <a:rPr lang="en-US" altLang="zh-CN" sz="4900" dirty="0" smtClean="0"/>
            </a:br>
            <a:br>
              <a:rPr lang="en-US" altLang="zh-CN" sz="4900" dirty="0"/>
            </a:br>
            <a:r>
              <a:rPr lang="zh-CN" altLang="en-US" sz="4800" b="0" dirty="0"/>
              <a:t>春季校园常见的传染病有流行性感冒、手足口病、水痘、结核病、流行性腮腺炎、诺如病毒引起的感染性腹泻等。</a:t>
            </a:r>
            <a:endParaRPr lang="zh-CN" altLang="en-US" sz="4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9950" y="190500"/>
            <a:ext cx="10969200" cy="705600"/>
          </a:xfrm>
        </p:spPr>
        <p:txBody>
          <a:bodyPr>
            <a:noAutofit/>
          </a:bodyPr>
          <a:lstStyle/>
          <a:p>
            <a:r>
              <a:rPr lang="zh-CN" altLang="en-US" sz="6000" dirty="0"/>
              <a:t>流行性感冒</a:t>
            </a:r>
            <a:endParaRPr lang="zh-CN" altLang="en-US" sz="6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24550" y="190500"/>
            <a:ext cx="5886450" cy="6667500"/>
          </a:xfrm>
        </p:spPr>
        <p:txBody>
          <a:bodyPr>
            <a:normAutofit/>
          </a:bodyPr>
          <a:lstStyle/>
          <a:p>
            <a:r>
              <a:rPr lang="zh-CN" altLang="en-US" sz="2400" b="1" dirty="0"/>
              <a:t>流行性感冒简称“流感”，是由流感病毒引起的急性呼吸道传染病，具有很强的传染性。流感病毒分为甲、乙、丙三型。</a:t>
            </a:r>
            <a:endParaRPr lang="zh-CN" altLang="en-US" sz="2400" b="1" dirty="0"/>
          </a:p>
          <a:p>
            <a:r>
              <a:rPr lang="zh-CN" altLang="en-US" sz="2400" b="1" dirty="0"/>
              <a:t>传播途径：以空气飞沫直接传播为主，也可通过被病毒污染的物品间接传播。</a:t>
            </a:r>
            <a:endParaRPr lang="zh-CN" altLang="en-US" sz="2400" b="1" dirty="0"/>
          </a:p>
          <a:p>
            <a:r>
              <a:rPr lang="zh-CN" altLang="en-US" sz="2400" b="1" dirty="0"/>
              <a:t>主要症状：有发热、全身酸痛、咽痛、咳嗽等症状。</a:t>
            </a:r>
            <a:endParaRPr lang="zh-CN" altLang="en-US" sz="2400" b="1" dirty="0"/>
          </a:p>
          <a:p>
            <a:r>
              <a:rPr lang="zh-CN" altLang="en-US" sz="2400" b="1" dirty="0"/>
              <a:t>易感人群：人群对流感普遍易感，病后有一定的免疫力，但维持的时间不长，病毒不断发生变异，可引起反复感染发病。</a:t>
            </a:r>
            <a:endParaRPr lang="zh-CN" altLang="en-US" sz="2400" b="1" dirty="0"/>
          </a:p>
        </p:txBody>
      </p:sp>
      <p:pic>
        <p:nvPicPr>
          <p:cNvPr id="1026" name="Picture 2" descr="https://www.gov.cn/fuwu/2019-03/06/W02022040667781177829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诺如病毒引起的感染性腹泻</a:t>
            </a:r>
            <a:br>
              <a:rPr lang="zh-CN" altLang="en-US" b="0" dirty="0"/>
            </a:br>
            <a:br>
              <a:rPr lang="zh-CN" altLang="en-US" dirty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3000" y="190500"/>
            <a:ext cx="5484600" cy="6153150"/>
          </a:xfrm>
        </p:spPr>
        <p:txBody>
          <a:bodyPr>
            <a:noAutofit/>
          </a:bodyPr>
          <a:lstStyle/>
          <a:p>
            <a:r>
              <a:rPr lang="zh-CN" altLang="en-US" sz="2000" b="1" dirty="0"/>
              <a:t>诺如病毒，又称“诺瓦克病毒”，是一种比较常见、会引起急性感染性腹泻的病毒，全年均可发生感染，冬春季节高发。</a:t>
            </a:r>
            <a:endParaRPr lang="zh-CN" altLang="en-US" sz="2000" b="1" dirty="0"/>
          </a:p>
          <a:p>
            <a:r>
              <a:rPr lang="zh-CN" altLang="en-US" sz="2000" b="1" dirty="0"/>
              <a:t>传播途径：诺如病毒感染性强，以肠道传播为主，可通过被诺如病毒污染的水源、食物、物品、空气等传播。容易被感染的地方有很多，特别是像学校食堂、餐馆等人群聚集的公共用餐地，所以，在公用场所用餐最好使用自己的碗筷。</a:t>
            </a:r>
            <a:endParaRPr lang="zh-CN" altLang="en-US" sz="2000" b="1" dirty="0"/>
          </a:p>
          <a:p>
            <a:r>
              <a:rPr lang="zh-CN" altLang="en-US" sz="2000" b="1" dirty="0"/>
              <a:t>主要症状：腹泻、腹痛、恶心、呕吐，可伴有低热、头痛、乏力及食欲减退；粪便为黄色浠水便，患者经常无预兆剧烈呕吐，呕吐物有感染性，成人腹泻较突出，儿童呕吐较多。诺如病毒潜伏期为</a:t>
            </a:r>
            <a:r>
              <a:rPr lang="en-US" altLang="zh-CN" sz="2000" b="1" dirty="0"/>
              <a:t>24</a:t>
            </a:r>
            <a:r>
              <a:rPr lang="zh-CN" altLang="en-US" sz="2000" b="1" dirty="0"/>
              <a:t>～</a:t>
            </a:r>
            <a:r>
              <a:rPr lang="en-US" altLang="zh-CN" sz="2000" b="1" dirty="0"/>
              <a:t>48</a:t>
            </a:r>
            <a:r>
              <a:rPr lang="zh-CN" altLang="en-US" sz="2000" b="1" dirty="0"/>
              <a:t>小时，病程为自限性，一般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～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天即可恢复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/>
          </a:p>
        </p:txBody>
      </p:sp>
      <p:pic>
        <p:nvPicPr>
          <p:cNvPr id="5122" name="Picture 2" descr="https://www.gov.cn/fuwu/2019-03/06/W02022040667781696818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00" y="1490400"/>
            <a:ext cx="5638800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6000" dirty="0"/>
              <a:t>手足口病</a:t>
            </a:r>
            <a:endParaRPr lang="zh-CN" altLang="en-US" sz="6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23400" y="175950"/>
            <a:ext cx="4954200" cy="6472500"/>
          </a:xfrm>
        </p:spPr>
        <p:txBody>
          <a:bodyPr>
            <a:normAutofit/>
          </a:bodyPr>
          <a:lstStyle/>
          <a:p>
            <a:r>
              <a:rPr lang="zh-CN" altLang="en-US" sz="2000" b="1" dirty="0"/>
              <a:t>手足口病是由多种肠道病毒引起的一种儿童常见传染病。</a:t>
            </a:r>
            <a:endParaRPr lang="zh-CN" altLang="en-US" sz="2000" b="1" dirty="0"/>
          </a:p>
          <a:p>
            <a:r>
              <a:rPr lang="zh-CN" altLang="en-US" sz="2000" b="1" dirty="0"/>
              <a:t>传播途径：主要经消化道或呼吸道飞沫传播，亦可经接触病人皮肤、粘膜疱疹液而感染。</a:t>
            </a:r>
            <a:endParaRPr lang="zh-CN" altLang="en-US" sz="2000" b="1" dirty="0"/>
          </a:p>
          <a:p>
            <a:r>
              <a:rPr lang="zh-CN" altLang="en-US" sz="2000" b="1" dirty="0"/>
              <a:t>主要症状：先出现发烧症状，手心、脚心出现斑丘疹和疱疹</a:t>
            </a:r>
            <a:r>
              <a:rPr lang="en-US" altLang="zh-CN" sz="2000" b="1" dirty="0"/>
              <a:t>(</a:t>
            </a:r>
            <a:r>
              <a:rPr lang="zh-CN" altLang="en-US" sz="2000" b="1" dirty="0"/>
              <a:t>疹子周围可发红</a:t>
            </a:r>
            <a:r>
              <a:rPr lang="en-US" altLang="zh-CN" sz="2000" b="1" dirty="0"/>
              <a:t>)</a:t>
            </a:r>
            <a:r>
              <a:rPr lang="zh-CN" altLang="en-US" sz="2000" b="1" dirty="0"/>
              <a:t>，口腔粘膜出现疱疹或溃疡，疼痛明显。部分患者可伴有咳嗽、流涕、食欲不振、恶心、呕吐和头疼等症状。少数患者病情较重，可并发脑炎、脑膜炎、心肌炎、肺炎等。</a:t>
            </a:r>
            <a:endParaRPr lang="zh-CN" altLang="en-US" sz="2000" b="1" dirty="0"/>
          </a:p>
          <a:p>
            <a:r>
              <a:rPr lang="zh-CN" altLang="en-US" sz="2000" b="1" dirty="0"/>
              <a:t>易感人群：婴幼儿和儿童普遍多发，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岁以下婴幼儿更容易得。成人感染后一般不发病，但会将病毒传播给孩子。</a:t>
            </a:r>
            <a:endParaRPr lang="zh-CN" altLang="en-US" sz="2000" b="1" dirty="0"/>
          </a:p>
        </p:txBody>
      </p:sp>
      <p:pic>
        <p:nvPicPr>
          <p:cNvPr id="2050" name="Picture 2" descr="https://www.gov.cn/fuwu/2019-03/06/W02022040667781366901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1866674"/>
            <a:ext cx="6099175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3425" y="341700"/>
            <a:ext cx="10969200" cy="705600"/>
          </a:xfrm>
        </p:spPr>
        <p:txBody>
          <a:bodyPr>
            <a:noAutofit/>
          </a:bodyPr>
          <a:lstStyle/>
          <a:p>
            <a:r>
              <a:rPr lang="zh-CN" altLang="en-US" sz="6000" dirty="0"/>
              <a:t>水痘</a:t>
            </a:r>
            <a:endParaRPr lang="zh-CN" altLang="en-US" sz="6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81700" y="78112"/>
            <a:ext cx="5753100" cy="6779887"/>
          </a:xfrm>
        </p:spPr>
        <p:txBody>
          <a:bodyPr>
            <a:noAutofit/>
          </a:bodyPr>
          <a:lstStyle/>
          <a:p>
            <a:r>
              <a:rPr lang="zh-CN" altLang="en-US" sz="2000" b="1" dirty="0"/>
              <a:t>水痘是一种由水痘带状疱疹病毒所引起的急性传染病。水痘患者多为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～</a:t>
            </a:r>
            <a:r>
              <a:rPr lang="en-US" altLang="zh-CN" sz="2000" b="1" dirty="0"/>
              <a:t>14</a:t>
            </a:r>
            <a:r>
              <a:rPr lang="zh-CN" altLang="en-US" sz="2000" b="1" dirty="0"/>
              <a:t>岁的孩子，在幼儿园和小学最容易发生和流行。</a:t>
            </a:r>
            <a:endParaRPr lang="zh-CN" altLang="en-US" sz="2000" b="1" dirty="0"/>
          </a:p>
          <a:p>
            <a:r>
              <a:rPr lang="zh-CN" altLang="en-US" sz="2000" b="1" dirty="0"/>
              <a:t>传播途径：水痘主要通过飞沫经呼吸道传染，接触被病毒污染的尘土、衣服、用具等也可能被传染。</a:t>
            </a:r>
            <a:endParaRPr lang="zh-CN" altLang="en-US" sz="2000" b="1" dirty="0"/>
          </a:p>
          <a:p>
            <a:r>
              <a:rPr lang="zh-CN" altLang="en-US" sz="2000" b="1" dirty="0"/>
              <a:t>主要症状：水痘病毒感染人体后，经过大约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周的潜伏期，患者可出现头痛、全身不适、发热、食欲下降等前期症状，继而出现有特征性的红色斑疹，后变为丘疹，再发展为水疱，常伴有瘙痒，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～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天后开始干枯结痂，持续一周左右痂皮脱落。皮疹躯干部最多，头面部次之，四肢较少，手掌、足底更少。</a:t>
            </a:r>
            <a:endParaRPr lang="zh-CN" altLang="en-US" sz="2000" b="1" dirty="0"/>
          </a:p>
          <a:p>
            <a:r>
              <a:rPr lang="zh-CN" altLang="en-US" sz="2000" b="1" dirty="0"/>
              <a:t>易感人群：人群普遍易感。一次发病可终身获得较高的免疫力。</a:t>
            </a:r>
            <a:endParaRPr lang="zh-CN" altLang="en-US" sz="2000" b="1" dirty="0"/>
          </a:p>
          <a:p>
            <a:r>
              <a:rPr lang="zh-CN" altLang="en-US" sz="2000" b="1" dirty="0" smtClean="0"/>
              <a:t>。</a:t>
            </a:r>
            <a:endParaRPr lang="zh-CN" altLang="en-US" sz="2000" b="1" dirty="0"/>
          </a:p>
        </p:txBody>
      </p:sp>
      <p:pic>
        <p:nvPicPr>
          <p:cNvPr id="3074" name="Picture 2" descr="https://www.gov.cn/fuwu/2019-03/06/W02022040667781456820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5913"/>
            <a:ext cx="5578475" cy="472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流行性腮腺炎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10300" y="400050"/>
            <a:ext cx="5367300" cy="5849550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sz="2400" b="1" dirty="0"/>
              <a:t>流行性腮腺炎简称“腮腺炎”，亦称“痄腮”，是一种通过飞沫传播的急性呼吸道传染病。冬春季节容易发生，多发生于儿童。</a:t>
            </a:r>
            <a:endParaRPr lang="zh-CN" altLang="en-US" sz="2400" b="1" dirty="0"/>
          </a:p>
          <a:p>
            <a:r>
              <a:rPr lang="zh-CN" altLang="en-US" sz="2400" b="1" dirty="0"/>
              <a:t>传播途径：病人是唯一的传染源，主要通过飞沫传染，少数通过用具间接传染，传染性强。</a:t>
            </a:r>
            <a:endParaRPr lang="zh-CN" altLang="en-US" sz="2400" b="1" dirty="0"/>
          </a:p>
          <a:p>
            <a:r>
              <a:rPr lang="zh-CN" altLang="en-US" sz="2400" b="1" dirty="0"/>
              <a:t>主要症状：本病大多数起病较急，有发热、畏寒、头痛、咽痛等全身不适症状。患者一侧或双侧耳下腮腺肿大、疼痛，咀嚼时更痛。并发症有脑膜炎、心肌炎、卵巢炎或睾丸炎等。整个病程约</a:t>
            </a:r>
            <a:r>
              <a:rPr lang="en-US" altLang="zh-CN" sz="2400" b="1" dirty="0"/>
              <a:t>7</a:t>
            </a:r>
            <a:r>
              <a:rPr lang="zh-CN" altLang="en-US" sz="2400" b="1" dirty="0"/>
              <a:t>～</a:t>
            </a:r>
            <a:r>
              <a:rPr lang="en-US" altLang="zh-CN" sz="2400" b="1" dirty="0"/>
              <a:t>12</a:t>
            </a:r>
            <a:r>
              <a:rPr lang="zh-CN" altLang="en-US" sz="2400" b="1" dirty="0"/>
              <a:t>天。</a:t>
            </a:r>
            <a:endParaRPr lang="zh-CN" altLang="en-US" sz="2400" b="1" dirty="0"/>
          </a:p>
          <a:p>
            <a:r>
              <a:rPr lang="zh-CN" altLang="en-US" sz="2400" b="1" dirty="0"/>
              <a:t>易感人群：多见于５到</a:t>
            </a:r>
            <a:r>
              <a:rPr lang="en-US" altLang="zh-CN" sz="2400" b="1" dirty="0"/>
              <a:t>15</a:t>
            </a:r>
            <a:r>
              <a:rPr lang="zh-CN" altLang="en-US" sz="2400" b="1" dirty="0"/>
              <a:t>岁的儿童和青少年。一次感染后可获终生免疫。</a:t>
            </a:r>
            <a:endParaRPr lang="zh-CN" altLang="en-US" sz="2400" b="1" dirty="0"/>
          </a:p>
        </p:txBody>
      </p:sp>
      <p:pic>
        <p:nvPicPr>
          <p:cNvPr id="4098" name="Picture 2" descr="https://www.gov.cn/fuwu/2019-03/06/W020220406677816176855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72850"/>
            <a:ext cx="483870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春季传染病的预防措施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00" y="1314000"/>
            <a:ext cx="9869100" cy="51058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2403</Words>
  <Application>WPS 演示</Application>
  <PresentationFormat>宽屏</PresentationFormat>
  <Paragraphs>195</Paragraphs>
  <Slides>19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Wingdings</vt:lpstr>
      <vt:lpstr>Calibri</vt:lpstr>
      <vt:lpstr>Broadway</vt:lpstr>
      <vt:lpstr>Arial Unicode MS</vt:lpstr>
      <vt:lpstr>Office 主题​​</vt:lpstr>
      <vt:lpstr>提高防护意识，养成良好卫生习惯               ---“开学疫情防控第一课”</vt:lpstr>
      <vt:lpstr>PowerPoint 演示文稿</vt:lpstr>
      <vt:lpstr> 春季校园常见传染病:  春季校园常见的传染病有流行性感冒、手足口病、水痘、结核病、流行性腮腺炎、诺如病毒引起的感染性腹泻等。</vt:lpstr>
      <vt:lpstr>流行性感冒</vt:lpstr>
      <vt:lpstr>诺如病毒引起的感染性腹泻  </vt:lpstr>
      <vt:lpstr>手足口病</vt:lpstr>
      <vt:lpstr>水痘</vt:lpstr>
      <vt:lpstr>流行性腮腺炎</vt:lpstr>
      <vt:lpstr>春季传染病的预防措施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提高防护意识，预防传染病</dc:title>
  <dc:creator>admin</dc:creator>
  <cp:lastModifiedBy>丽婵</cp:lastModifiedBy>
  <cp:revision>206</cp:revision>
  <dcterms:created xsi:type="dcterms:W3CDTF">2019-06-19T02:08:00Z</dcterms:created>
  <dcterms:modified xsi:type="dcterms:W3CDTF">2026-03-01T04:54:19Z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KSOSaveFontToCloudKey">
    <vt:lpwstr>688813663_btnclosed</vt:lpwstr>
  </property>
  <property fmtid="{D5CDD505-2E9C-101B-9397-08002B2CF9AE}" pid="4" name="ICV">
    <vt:lpwstr>AC0799D918804DD39A3AE0AF46AEDD69_12</vt:lpwstr>
  </property>
</Properties>
</file>