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7" r:id="rId3"/>
    <p:sldId id="339" r:id="rId4"/>
    <p:sldId id="340" r:id="rId5"/>
    <p:sldId id="341" r:id="rId6"/>
    <p:sldId id="342" r:id="rId7"/>
    <p:sldId id="343" r:id="rId8"/>
    <p:sldId id="304" r:id="rId9"/>
    <p:sldId id="306" r:id="rId10"/>
    <p:sldId id="307" r:id="rId11"/>
    <p:sldId id="311" r:id="rId12"/>
    <p:sldId id="308" r:id="rId13"/>
    <p:sldId id="309" r:id="rId14"/>
    <p:sldId id="310" r:id="rId15"/>
    <p:sldId id="332" r:id="rId16"/>
    <p:sldId id="334" r:id="rId17"/>
    <p:sldId id="331" r:id="rId18"/>
    <p:sldId id="337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F2F2F2"/>
    <a:srgbClr val="F4B183"/>
    <a:srgbClr val="262626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504" y="56"/>
      </p:cViewPr>
      <p:guideLst>
        <p:guide orient="horz" pos="2160"/>
        <p:guide pos="37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1DCF-F54E-44F6-B8FC-080C6BA938C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E174F-3062-4029-BBE0-CBEBDD09A82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等腰三角形 12"/>
          <p:cNvSpPr/>
          <p:nvPr/>
        </p:nvSpPr>
        <p:spPr>
          <a:xfrm rot="512239">
            <a:off x="10381523" y="5674673"/>
            <a:ext cx="396044" cy="34141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等腰三角形 13"/>
          <p:cNvSpPr/>
          <p:nvPr/>
        </p:nvSpPr>
        <p:spPr>
          <a:xfrm rot="20371609">
            <a:off x="11032808" y="5942758"/>
            <a:ext cx="198022" cy="170708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等腰三角形 14"/>
          <p:cNvSpPr/>
          <p:nvPr/>
        </p:nvSpPr>
        <p:spPr>
          <a:xfrm rot="20371609">
            <a:off x="9936782" y="5971001"/>
            <a:ext cx="266490" cy="196271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等腰三角形 15"/>
          <p:cNvSpPr/>
          <p:nvPr/>
        </p:nvSpPr>
        <p:spPr>
          <a:xfrm rot="3761573">
            <a:off x="9303550" y="5579192"/>
            <a:ext cx="741200" cy="508375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16"/>
          <p:cNvSpPr/>
          <p:nvPr/>
        </p:nvSpPr>
        <p:spPr>
          <a:xfrm rot="20371609">
            <a:off x="11023517" y="5559213"/>
            <a:ext cx="266490" cy="196271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815851" y="1546999"/>
            <a:ext cx="10560291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你好，初一（</a:t>
            </a:r>
            <a:r>
              <a:rPr lang="en-US" altLang="zh-CN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5</a:t>
            </a:r>
            <a:r>
              <a:rPr lang="zh-CN" alt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）班！</a:t>
            </a:r>
            <a:endParaRPr lang="zh-CN" alt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wechat_2025-08-19_171625_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60" y="488315"/>
            <a:ext cx="3893820" cy="87757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" name="矩形 2"/>
          <p:cNvSpPr/>
          <p:nvPr/>
        </p:nvSpPr>
        <p:spPr>
          <a:xfrm>
            <a:off x="1067466" y="2867390"/>
            <a:ext cx="9930063" cy="1333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2025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级初一新生入学班会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2025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月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23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日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圆角矩形 29"/>
          <p:cNvSpPr/>
          <p:nvPr/>
        </p:nvSpPr>
        <p:spPr>
          <a:xfrm>
            <a:off x="2907171" y="4397073"/>
            <a:ext cx="6370866" cy="174583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班主任兼语文老师：</a:t>
            </a:r>
            <a:r>
              <a:rPr 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李晨</a:t>
            </a:r>
            <a:endParaRPr lang="zh-CN" sz="36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联系电话：</a:t>
            </a:r>
            <a:r>
              <a:rPr lang="en-US" altLang="zh-CN" sz="3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16620481614</a:t>
            </a:r>
            <a:endParaRPr lang="en-US" altLang="zh-CN" sz="36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25" grpId="0"/>
      <p:bldP spid="3" grpId="0"/>
      <p:bldP spid="2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226060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学校常规要求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697730" y="1130300"/>
            <a:ext cx="3701415" cy="669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4.</a:t>
            </a:r>
            <a:r>
              <a:rPr lang="zh-CN" altLang="en-US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卫生要求</a:t>
            </a:r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79512" y="1935480"/>
            <a:ext cx="9832975" cy="3599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家里，学校课室、公共区域都希望大家能讲究卫生。</a:t>
            </a: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）个人卫生承包制：每个学生</a:t>
            </a:r>
            <a:r>
              <a:rPr lang="zh-CN" altLang="en-US" sz="2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负责好自己所在位置地面的卫生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）每个同学</a:t>
            </a:r>
            <a:r>
              <a:rPr lang="zh-CN" altLang="en-US" sz="26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准备专门的垃圾袋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，及时处理个人的垃圾。个人垃圾袋中的垃圾要进行</a:t>
            </a:r>
            <a:r>
              <a:rPr lang="zh-CN" altLang="en-US" sz="26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分类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。每天准备好垃圾袋。</a:t>
            </a: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r>
              <a:rPr lang="zh-CN" altLang="en-US" sz="26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准备好水杯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喝水，学校有提供直饮水。为了大家的健康，不能带饮料、零食及其他垃圾食品回校。</a:t>
            </a: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226060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学校常规要求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697730" y="1265555"/>
            <a:ext cx="3701415" cy="669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5.</a:t>
            </a:r>
            <a:r>
              <a:rPr lang="zh-CN" altLang="en-US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请假制度</a:t>
            </a:r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40919" y="2259965"/>
            <a:ext cx="9710161" cy="2945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积极参加学校举行的各项活动。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实践活动、运动会、课间操等活动，</a:t>
            </a:r>
            <a:r>
              <a:rPr lang="zh-CN" altLang="en-US" sz="28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如有疾病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，请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提前让家长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和老师请假。如个别学生有特殊疾病请提前交诊断书给班主任。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226060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学校常规要求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33445" y="1265555"/>
            <a:ext cx="4965700" cy="669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6.</a:t>
            </a:r>
            <a:r>
              <a:rPr lang="zh-CN" altLang="en-US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手机管理办法</a:t>
            </a:r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ctr"/>
            <a:r>
              <a:rPr lang="zh-CN" altLang="en-US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（其余同类电子产品同理）</a:t>
            </a:r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ctr"/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79512" y="1934845"/>
            <a:ext cx="9832975" cy="4338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）第一次发现带手机回校，由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家长来校领回，并写保证书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，保证不再带。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）第二次发现带手机回校，在监护人知情并统一后，由学校暂为保管，学期末返还。并给予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年级处分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）第三次发现带手机回校，给予处分，手机初三毕业返还。并给予</a:t>
            </a:r>
            <a:r>
              <a:rPr lang="zh-CN" altLang="en-US" sz="32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校级处分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226060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学校常规要求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61315" y="2903855"/>
            <a:ext cx="3701415" cy="669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7.</a:t>
            </a:r>
            <a:r>
              <a:rPr lang="zh-CN" altLang="en-US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毕业预警制度</a:t>
            </a:r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25571" y="994410"/>
            <a:ext cx="8116570" cy="586359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dirty="0"/>
              <a:t>广州市泰安中学有关初中毕业的预警通知</a:t>
            </a:r>
            <a:endParaRPr lang="zh-CN" altLang="en-US" dirty="0"/>
          </a:p>
          <a:p>
            <a:pPr algn="l">
              <a:lnSpc>
                <a:spcPct val="150000"/>
              </a:lnSpc>
            </a:pPr>
            <a:endParaRPr lang="zh-CN" altLang="en-US" dirty="0"/>
          </a:p>
          <a:p>
            <a:pPr algn="l">
              <a:lnSpc>
                <a:spcPct val="150000"/>
              </a:lnSpc>
            </a:pPr>
            <a:r>
              <a:rPr lang="zh-CN" altLang="en-US" dirty="0"/>
              <a:t>_________级_____班   学生姓名：________________</a:t>
            </a:r>
            <a:endParaRPr lang="zh-CN" altLang="en-US" dirty="0"/>
          </a:p>
          <a:p>
            <a:pPr algn="l">
              <a:lnSpc>
                <a:spcPct val="150000"/>
              </a:lnSpc>
            </a:pPr>
            <a:r>
              <a:rPr lang="zh-CN" altLang="en-US" dirty="0"/>
              <a:t>因：</a:t>
            </a:r>
            <a:endParaRPr lang="zh-CN" altLang="en-US" dirty="0"/>
          </a:p>
          <a:p>
            <a:pPr algn="l">
              <a:lnSpc>
                <a:spcPct val="150000"/>
              </a:lnSpc>
            </a:pPr>
            <a:r>
              <a:rPr lang="zh-CN" altLang="en-US" dirty="0"/>
              <a:t>①_____________________________________________________学科本学期</a:t>
            </a:r>
            <a:r>
              <a:rPr lang="zh-CN" altLang="en-US" b="1" dirty="0">
                <a:solidFill>
                  <a:srgbClr val="FF0000"/>
                </a:solidFill>
              </a:rPr>
              <a:t>总评成绩</a:t>
            </a:r>
            <a:r>
              <a:rPr lang="zh-CN" altLang="en-US" dirty="0"/>
              <a:t>不合格。希望端正学习态度，认真做好复习，争取补考合格，完成本学期任务。</a:t>
            </a:r>
            <a:endParaRPr lang="zh-CN" altLang="en-US" dirty="0"/>
          </a:p>
          <a:p>
            <a:pPr algn="l">
              <a:lnSpc>
                <a:spcPct val="150000"/>
              </a:lnSpc>
            </a:pPr>
            <a:r>
              <a:rPr lang="zh-CN" altLang="en-US" dirty="0"/>
              <a:t>②_____________________________________________________</a:t>
            </a:r>
            <a:r>
              <a:rPr lang="zh-CN" altLang="en-US" b="1" dirty="0">
                <a:solidFill>
                  <a:srgbClr val="FF0000"/>
                </a:solidFill>
              </a:rPr>
              <a:t>素质考核</a:t>
            </a:r>
            <a:r>
              <a:rPr lang="zh-CN" altLang="en-US" dirty="0"/>
              <a:t>本学期不合格。希望积极参与素质提升活动，争取合格，完成本学期任务。</a:t>
            </a:r>
            <a:endParaRPr lang="zh-CN" altLang="en-US" dirty="0"/>
          </a:p>
          <a:p>
            <a:pPr algn="l">
              <a:lnSpc>
                <a:spcPct val="150000"/>
              </a:lnSpc>
            </a:pPr>
            <a:r>
              <a:rPr lang="zh-CN" altLang="en-US" dirty="0"/>
              <a:t>③本学期存在</a:t>
            </a:r>
            <a:r>
              <a:rPr lang="zh-CN" altLang="en-US" b="1" dirty="0">
                <a:solidFill>
                  <a:srgbClr val="FF0000"/>
                </a:solidFill>
              </a:rPr>
              <a:t>未撤销的处分</a:t>
            </a:r>
            <a:r>
              <a:rPr lang="zh-CN" altLang="en-US" dirty="0"/>
              <a:t>：________________________________</a:t>
            </a:r>
            <a:endParaRPr lang="zh-CN" altLang="en-US" dirty="0"/>
          </a:p>
          <a:p>
            <a:pPr algn="l">
              <a:lnSpc>
                <a:spcPct val="150000"/>
              </a:lnSpc>
            </a:pPr>
            <a:r>
              <a:rPr lang="zh-CN" altLang="en-US" dirty="0"/>
              <a:t>希望积极表现，争取早日撤销处分，做一个合格的初中毕业生。</a:t>
            </a:r>
            <a:endParaRPr lang="zh-CN" altLang="en-US" dirty="0"/>
          </a:p>
          <a:p>
            <a:pPr algn="l">
              <a:lnSpc>
                <a:spcPct val="150000"/>
              </a:lnSpc>
            </a:pPr>
            <a:r>
              <a:rPr lang="zh-CN" altLang="en-US" dirty="0"/>
              <a:t>学生签名：______________________</a:t>
            </a:r>
            <a:endParaRPr lang="zh-CN" altLang="en-US" dirty="0"/>
          </a:p>
          <a:p>
            <a:pPr algn="l">
              <a:lnSpc>
                <a:spcPct val="150000"/>
              </a:lnSpc>
            </a:pPr>
            <a:r>
              <a:rPr lang="zh-CN" altLang="en-US" dirty="0"/>
              <a:t>家长签名：______________________</a:t>
            </a:r>
            <a:endParaRPr lang="zh-CN" altLang="en-US" dirty="0"/>
          </a:p>
          <a:p>
            <a:pPr algn="l">
              <a:lnSpc>
                <a:spcPct val="150000"/>
              </a:lnSpc>
            </a:pPr>
            <a:r>
              <a:rPr lang="zh-CN" altLang="en-US" dirty="0"/>
              <a:t>时间：_______年_____月_____日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9398660" y="91301"/>
            <a:ext cx="26904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基本班规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88415" y="381000"/>
            <a:ext cx="10800666" cy="6662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·</a:t>
            </a:r>
            <a:r>
              <a:rPr lang="zh-CN" altLang="en-US" sz="3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纪律：</a:t>
            </a:r>
            <a:endParaRPr lang="zh-CN" altLang="en-US" sz="3200" b="1" dirty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1.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不得带手机等电子产品入校！！！</a:t>
            </a:r>
            <a:r>
              <a:rPr lang="zh-CN" altLang="en-US" sz="2800" b="1" u="sng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带</a:t>
            </a:r>
            <a:r>
              <a:rPr lang="zh-CN" altLang="en-US" sz="2800" b="1" u="sng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电话手表需提前申请，进校时上交给班主任保管，放学后取回。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不得迟到早退，不得旷课，如有特殊情况及时报告班主任。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请假必须让家长提前一天报备，上交手写请假条。</a:t>
            </a:r>
            <a:endParaRPr lang="zh-CN" altLang="en-US" sz="28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在家请假流程：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家长报备</a:t>
            </a:r>
            <a:r>
              <a:rPr lang="en-US" altLang="zh-CN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回校时提交纸质请假条存档</a:t>
            </a:r>
            <a:endParaRPr lang="zh-CN" altLang="en-US" sz="24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在校请假流程：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向班主任</a:t>
            </a:r>
            <a:r>
              <a:rPr lang="en-US" altLang="zh-CN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/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科任老师报告</a:t>
            </a:r>
            <a:r>
              <a:rPr lang="en-US" altLang="zh-CN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校医室开单</a:t>
            </a:r>
            <a:r>
              <a:rPr lang="en-US" altLang="zh-CN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</a:t>
            </a:r>
            <a:r>
              <a:rPr lang="zh-CN" altLang="en-US" sz="24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找班主任联系家长确认、开放行条</a:t>
            </a:r>
            <a:endParaRPr lang="en-US" altLang="zh-CN" sz="2400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预备铃响立即回班，不得再离开教室。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教室内禁止饮食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（牛奶、酸奶、小面包可以在外面吃），禁止带零食及一次性餐盒进校。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禁止追逐打闹，保证自身与他人的人身安全。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9398660" y="91301"/>
            <a:ext cx="26904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基本班规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95960" y="860742"/>
            <a:ext cx="10800666" cy="5112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·</a:t>
            </a:r>
            <a:r>
              <a:rPr lang="zh-CN" altLang="en-US" sz="3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纪律：</a:t>
            </a:r>
            <a:endParaRPr lang="zh-CN" altLang="en-US" sz="3200" b="1" dirty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6.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禁止串班、串级。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（包括放学时间）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7.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禁止加入“扩列群”“分享交流群”等学生自己组建的群聊。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注意文明上网！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8.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午休要全部休息并保持安静。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9.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上课（包括自习）认真听讲，不得起哄、吃东西、睡觉、上厕所（除特殊情况），回答问题要先举手，不得随意插话、顶撞老师。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10.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做好班会记录和作业登记，不得回家后再问老师作业内容，并认真按时完成各项作业。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11.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班主任布置的任务、交代的事情，认真聆听并记录，不懂就当场提问，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不要自作主张。</a:t>
            </a:r>
            <a:endParaRPr lang="zh-CN" altLang="en-US" sz="24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12.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发生任何问题，在学校内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主动找老师解决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，不要回家后再让父母代问。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9298378" y="226060"/>
            <a:ext cx="26904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基本班规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395293" y="227050"/>
            <a:ext cx="10155475" cy="6450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·</a:t>
            </a:r>
            <a:r>
              <a:rPr lang="zh-CN" altLang="en-US" sz="3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仪容仪表：</a:t>
            </a:r>
            <a:endParaRPr lang="zh-CN" altLang="en-US" sz="3200" b="1" dirty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男生按规定剪短发，女生长发要扎起来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在校必须穿全套校服（体育课可以临时替换）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·</a:t>
            </a:r>
            <a:r>
              <a:rPr lang="zh-CN" altLang="en-US" sz="3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卫生：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认真完成值日工作，保持座位整洁，走道不摆放个人物品。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·</a:t>
            </a:r>
            <a:r>
              <a:rPr lang="zh-CN" altLang="en-US" sz="3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文明礼仪：</a:t>
            </a:r>
            <a:endParaRPr lang="zh-CN" altLang="en-US" sz="3200" b="1" dirty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看到老师要礼貌问好！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和任何的老师交流时，保证礼貌，并注意时间。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8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：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30-5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：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30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或其他适当时间）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文明用语，不说脏话、粗话或叫侮辱性绰号。不与同学发生口角、不动手打人。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爱护班级公共物品、不随意损坏。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等腰三角形 12"/>
          <p:cNvSpPr/>
          <p:nvPr/>
        </p:nvSpPr>
        <p:spPr>
          <a:xfrm rot="512239">
            <a:off x="10381523" y="5674673"/>
            <a:ext cx="396044" cy="341417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等腰三角形 13"/>
          <p:cNvSpPr/>
          <p:nvPr/>
        </p:nvSpPr>
        <p:spPr>
          <a:xfrm rot="20371609">
            <a:off x="11032808" y="5942758"/>
            <a:ext cx="198022" cy="170708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等腰三角形 14"/>
          <p:cNvSpPr/>
          <p:nvPr/>
        </p:nvSpPr>
        <p:spPr>
          <a:xfrm rot="20371609">
            <a:off x="9936782" y="5971001"/>
            <a:ext cx="266490" cy="196271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等腰三角形 15"/>
          <p:cNvSpPr/>
          <p:nvPr/>
        </p:nvSpPr>
        <p:spPr>
          <a:xfrm rot="3761573">
            <a:off x="9303550" y="5579192"/>
            <a:ext cx="741200" cy="508375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16"/>
          <p:cNvSpPr/>
          <p:nvPr/>
        </p:nvSpPr>
        <p:spPr>
          <a:xfrm rot="20371609">
            <a:off x="11023517" y="5559213"/>
            <a:ext cx="266490" cy="196271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wechat_2025-08-19_171625_6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60" y="488315"/>
            <a:ext cx="3893820" cy="87757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2" name="标题 3"/>
          <p:cNvSpPr txBox="1"/>
          <p:nvPr>
            <p:custDataLst>
              <p:tags r:id="rId3"/>
            </p:custDataLst>
          </p:nvPr>
        </p:nvSpPr>
        <p:spPr>
          <a:xfrm>
            <a:off x="887095" y="2143760"/>
            <a:ext cx="10417810" cy="2570480"/>
          </a:xfr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sz="6665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太极体简" panose="02010600000101010101" charset="-122"/>
                <a:ea typeface="汉仪太极体简" panose="02010600000101010101" charset="-122"/>
                <a:cs typeface="汉仪太极体简" panose="02010600000101010101" charset="-122"/>
              </a:rPr>
              <a:t>请同学们做好充分</a:t>
            </a:r>
            <a:r>
              <a:rPr lang="zh-CN" altLang="en-US" sz="6665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太极体简" panose="02010600000101010101" charset="-122"/>
                <a:ea typeface="汉仪太极体简" panose="02010600000101010101" charset="-122"/>
                <a:cs typeface="汉仪太极体简" panose="02010600000101010101" charset="-122"/>
              </a:rPr>
              <a:t>的</a:t>
            </a:r>
            <a:r>
              <a:rPr lang="zh-CN" sz="6665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太极体简" panose="02010600000101010101" charset="-122"/>
                <a:ea typeface="汉仪太极体简" panose="02010600000101010101" charset="-122"/>
                <a:cs typeface="汉仪太极体简" panose="02010600000101010101" charset="-122"/>
              </a:rPr>
              <a:t>准备，迈出初中成长的第一步</a:t>
            </a:r>
            <a:r>
              <a:rPr lang="zh-CN" altLang="en-US" sz="6665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汉仪太极体简" panose="02010600000101010101" charset="-122"/>
                <a:ea typeface="汉仪太极体简" panose="02010600000101010101" charset="-122"/>
                <a:cs typeface="汉仪太极体简" panose="02010600000101010101" charset="-122"/>
              </a:rPr>
              <a:t>！</a:t>
            </a:r>
            <a:endParaRPr lang="zh-CN" sz="6665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汉仪太极体简" panose="02010600000101010101" charset="-122"/>
              <a:ea typeface="汉仪太极体简" panose="02010600000101010101" charset="-122"/>
              <a:cs typeface="汉仪太极体简" panose="0201060000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87298" y="5559141"/>
            <a:ext cx="68427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Comic Sans MS" panose="030F0702030302020204" charset="0"/>
              </a:rPr>
              <a:t>新起点、新生活、新角色、新目标！</a:t>
            </a:r>
            <a:endParaRPr lang="zh-CN" altLang="en-US" sz="3200" b="1" dirty="0">
              <a:solidFill>
                <a:srgbClr val="FF0000"/>
              </a:solidFill>
              <a:latin typeface="Comic Sans MS" panose="030F07020303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226060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综合实践要求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82090" y="1180465"/>
            <a:ext cx="9832975" cy="4799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一、</a:t>
            </a:r>
            <a:r>
              <a:rPr lang="en-US" altLang="zh-CN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活动时间与地点时间：</a:t>
            </a:r>
            <a:endParaRPr lang="zh-CN" altLang="en-US" sz="24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时间：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2025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年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24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日（周日）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-29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日（周五）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7:30-17:30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，共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天。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每日考勤时间：</a:t>
            </a: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7:25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二、基本要求：</a:t>
            </a:r>
            <a:endParaRPr lang="zh-CN" altLang="en-US" sz="24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守时</a:t>
            </a:r>
            <a:r>
              <a:rPr lang="en-US" altLang="zh-CN" sz="40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40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坚持</a:t>
            </a:r>
            <a:r>
              <a:rPr lang="en-US" altLang="zh-CN" sz="40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40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团结</a:t>
            </a:r>
            <a:r>
              <a:rPr lang="en-US" altLang="zh-CN" sz="40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40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沟通</a:t>
            </a:r>
            <a:endParaRPr lang="zh-CN" altLang="en-US" sz="4000" b="1" dirty="0">
              <a:solidFill>
                <a:schemeClr val="accent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三、服装要求</a:t>
            </a:r>
            <a:endParaRPr lang="zh-CN" altLang="en-US" sz="24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8.24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当天穿校服（短袖上衣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+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长裤），往后军服、校服轮换。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226060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综合实践要求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79512" y="1080770"/>
            <a:ext cx="9832975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四、请假规定：</a:t>
            </a:r>
            <a:endParaRPr lang="zh-CN" altLang="en-US" sz="24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身体有特殊情况不适合高强度训练的，或有其他需要特别注意的情况（如身体、心理、情绪等异常），请家长（监护人）要在孩子到校前告知班主任。凡患有严重疾病（如传染病、心脏病、哮喘、发烧、术后恢复期等）需主动报告，</a:t>
            </a:r>
            <a:r>
              <a:rPr lang="en-US" altLang="zh-CN" sz="24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</a:t>
            </a:r>
            <a:r>
              <a:rPr lang="zh-CN" altLang="en-US" sz="24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月</a:t>
            </a:r>
            <a:r>
              <a:rPr lang="en-US" altLang="zh-CN" sz="24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24</a:t>
            </a:r>
            <a:r>
              <a:rPr lang="zh-CN" altLang="en-US" sz="24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日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提供三甲医院相关证明和病历给班主任，不参加本次综合素质拓展活动。</a:t>
            </a:r>
            <a:endParaRPr lang="en-US" altLang="zh-CN" sz="24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五、活动期间需携带物品：</a:t>
            </a:r>
            <a:endParaRPr lang="zh-CN" altLang="en-US" sz="24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大水杯、午饭的筷子和勺子、原稿纸、笔、笔记本、个人常用药品（如有需要）、防晒用品、午休枕头、眼罩、</a:t>
            </a:r>
            <a:r>
              <a:rPr lang="zh-CN" altLang="en-US" sz="24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务必穿运动鞋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310515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综合实践要求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0" y="0"/>
            <a:ext cx="927100" cy="959485"/>
          </a:xfrm>
          <a:prstGeom prst="ellipse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21360" y="477520"/>
            <a:ext cx="10400030" cy="6092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0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0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六、纪律要求：</a:t>
            </a:r>
            <a:endParaRPr lang="zh-CN" altLang="en-US" sz="20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1.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仪容仪表：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活动期间及后续校园生活中，学生需按规定剪短发，不得染发、烫发，不留怪异发型。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2.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物品管理：严禁携带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手机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、贵重物品等参加活动。（如有特殊情况的，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需要提前交申请书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3.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遵守规章：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严格遵守学校各项规章制度及活动期间作息时间。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4.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行为规范：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严禁打架斗殴、偷窃、抢夺、迟到、早退；严格遵守就餐、午休、集会纪律；严禁抽烟、喝酒、打牌、赌博。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5.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安全与卫生：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注意安全，绝对服从指挥；搞好课室及个人卫生，保持环境整洁。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6.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活动范围：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在指定地点活动，未经批准不得擅自离开训练地点；不得出现串班、串楼层的现象。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7.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身体不适处理：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活动期间如出现身体不适，须立即报告班主任，必要时将通知家长接回。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8.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检查评比：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学校将每日检查纪律、卫生等情况，检查结果将与活动中的素质教育表现、队列训练等共同纳入最终表彰评比。</a:t>
            </a:r>
            <a:endParaRPr lang="zh-CN" altLang="en-US" sz="2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226060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综合实践要求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551305" y="1137920"/>
            <a:ext cx="9832975" cy="5169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2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七、两热疫情要求</a:t>
            </a:r>
            <a:r>
              <a:rPr lang="en-US" altLang="zh-CN" sz="22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:</a:t>
            </a:r>
            <a:r>
              <a:rPr lang="en-US" altLang="en-US" sz="22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 </a:t>
            </a:r>
            <a:endParaRPr lang="en-US" altLang="en-US" sz="22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zh-CN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鉴于当前</a:t>
            </a:r>
            <a:r>
              <a:rPr lang="zh-CN" altLang="en-US" sz="2200" b="1" dirty="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基孔肯雅热</a:t>
            </a:r>
            <a:r>
              <a:rPr lang="zh-CN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疫情处于高位平台期，为有效防控蚊媒传染病、保障师生健康安全，请务必高度重视，严格遵守。</a:t>
            </a:r>
            <a:endParaRPr lang="zh-CN" altLang="en-US" sz="22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①</a:t>
            </a:r>
            <a:r>
              <a:rPr lang="zh-CN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个人防护装备：穿校服（短袖</a:t>
            </a:r>
            <a:r>
              <a:rPr lang="en-US" altLang="zh-CN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+</a:t>
            </a:r>
            <a:r>
              <a:rPr lang="zh-CN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长裤）有效驱蚊用品：准备一瓶含有效成分（如避蚊胺</a:t>
            </a:r>
            <a:r>
              <a:rPr lang="en-US" altLang="zh-CN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DEET≥15%</a:t>
            </a:r>
            <a:r>
              <a:rPr lang="zh-CN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）的驱蚊手环、驱蚊喷雾等。</a:t>
            </a:r>
            <a:r>
              <a:rPr lang="en-US" altLang="zh-CN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lang="en-US" altLang="zh-CN" sz="22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②</a:t>
            </a:r>
            <a:r>
              <a:rPr lang="zh-CN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染疾不可返校：如学生现有发热、关节痛、皮疹等症状，不得返校。学生返校后，如出现发热（体温</a:t>
            </a:r>
            <a:r>
              <a:rPr lang="en-US" altLang="zh-CN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≥37.3</a:t>
            </a:r>
            <a:r>
              <a:rPr lang="en-US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℃</a:t>
            </a:r>
            <a:r>
              <a:rPr lang="zh-CN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）并伴有关节痛或皮疹任一症状，家长须立即接送至定点医院就诊。疑似感染的学生不得自行离校或乘坐公共交通工具。感染的学生需满足发病后满</a:t>
            </a:r>
            <a:r>
              <a:rPr lang="en-US" altLang="zh-CN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7</a:t>
            </a:r>
            <a:r>
              <a:rPr lang="zh-CN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天且退热至少满</a:t>
            </a:r>
            <a:r>
              <a:rPr lang="en-US" altLang="zh-CN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24</a:t>
            </a:r>
            <a:r>
              <a:rPr lang="zh-CN" altLang="en-US" sz="22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小时，症状消失，方可返校；返校后去校医室复核，经校医同意后方可返回教室。</a:t>
            </a:r>
            <a:endParaRPr lang="zh-CN" altLang="en-US" sz="22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226060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综合实践要求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27109" y="1488592"/>
            <a:ext cx="9337782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八、文艺汇演与结营：</a:t>
            </a:r>
            <a:r>
              <a:rPr lang="en-US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 </a:t>
            </a:r>
            <a:endParaRPr lang="en-US" altLang="en-US" sz="28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1.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文艺汇演： 活动期间计划举行一次文艺汇演。请有主持、乐器演奏、节目表演等文艺特长的同学提前做好准备。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结营仪式： 活动将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于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8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月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29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日（星期五）举行结营仪式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226060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学校常规要求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749165" y="732155"/>
            <a:ext cx="3701415" cy="669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1.</a:t>
            </a:r>
            <a:r>
              <a:rPr lang="zh-CN" altLang="en-US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作息要求</a:t>
            </a:r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/>
        </p:nvGraphicFramePr>
        <p:xfrm>
          <a:off x="25400" y="1519555"/>
          <a:ext cx="6083300" cy="419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5110"/>
                <a:gridCol w="4568190"/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时间</a:t>
                      </a:r>
                      <a:endParaRPr lang="zh-CN" altLang="en-US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安排</a:t>
                      </a:r>
                      <a:endParaRPr lang="zh-CN" altLang="en-US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en-US" altLang="zh-CN" b="1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7:30</a:t>
                      </a:r>
                      <a:endParaRPr lang="en-US" altLang="zh-CN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学生到校进班交作业，做好早读和课前准备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7:40-7:45</a:t>
                      </a:r>
                      <a:endParaRPr lang="en-US" altLang="zh-CN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zh-CN" altLang="en-US" b="1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学生自主早读（课代表带读）</a:t>
                      </a:r>
                      <a:endParaRPr lang="zh-CN" altLang="en-US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7:45-8:00</a:t>
                      </a:r>
                      <a:endParaRPr lang="en-US" altLang="zh-CN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zh-CN" altLang="en-US" b="1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老师进班早读</a:t>
                      </a:r>
                      <a:endParaRPr lang="zh-CN" altLang="en-US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8:00-8:40</a:t>
                      </a:r>
                      <a:endParaRPr lang="en-US" altLang="zh-CN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第一节课</a:t>
                      </a: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    </a:t>
                      </a:r>
                      <a:endParaRPr lang="en-US" altLang="zh-CN" b="1"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8:40-9:10</a:t>
                      </a:r>
                      <a:endParaRPr lang="en-US" altLang="zh-CN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课间操（周一或放假回来第一天升旗仪式）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9:10-9:50</a:t>
                      </a:r>
                      <a:endParaRPr lang="en-US" altLang="zh-CN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第二节课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10:00-10:40</a:t>
                      </a:r>
                      <a:endParaRPr lang="en-US" altLang="zh-CN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第三节课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10:50-11:30</a:t>
                      </a:r>
                      <a:endParaRPr lang="en-US" altLang="zh-CN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第四节课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11:30-11:35</a:t>
                      </a:r>
                      <a:endParaRPr lang="en-US" altLang="zh-CN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眼保健操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11:45-12:25</a:t>
                      </a:r>
                      <a:endParaRPr lang="en-US" altLang="zh-CN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buNone/>
                      </a:pPr>
                      <a:r>
                        <a:rPr lang="zh-CN" altLang="en-US" b="1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第五节课</a:t>
                      </a:r>
                      <a:endParaRPr lang="zh-CN" altLang="en-US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表格 5"/>
          <p:cNvGraphicFramePr/>
          <p:nvPr/>
        </p:nvGraphicFramePr>
        <p:xfrm>
          <a:off x="6083300" y="1519555"/>
          <a:ext cx="6083300" cy="4287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5110"/>
                <a:gridCol w="4568190"/>
              </a:tblGrid>
              <a:tr h="381000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时间</a:t>
                      </a:r>
                      <a:endParaRPr lang="zh-CN" altLang="en-US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安排</a:t>
                      </a:r>
                      <a:endParaRPr lang="zh-CN" altLang="en-US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558000"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12:25-13:10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b="1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午餐</a:t>
                      </a:r>
                      <a:endParaRPr lang="zh-CN" altLang="en-US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558000"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13:10-14:00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午休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558000"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14:20-15:00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第六节课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558000"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15:15-15:55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  <a:cs typeface="黑体" panose="02010609060101010101" pitchFamily="49" charset="-122"/>
                        </a:rPr>
                        <a:t>第七节课 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  <a:cs typeface="黑体" panose="02010609060101010101" pitchFamily="49" charset="-122"/>
                      </a:endParaRPr>
                    </a:p>
                  </a:txBody>
                  <a:tcPr/>
                </a:tc>
              </a:tr>
              <a:tr h="558000"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15:55-16:00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眼保健操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558000"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16:10-16:50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第八节课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  <a:tr h="558000"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b="1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17:05-17:45</a:t>
                      </a:r>
                      <a:endParaRPr lang="zh-CN" altLang="en-US" b="1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7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b="1" dirty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第九节课（基础托管）</a:t>
                      </a:r>
                      <a:endParaRPr lang="zh-CN" altLang="en-US" b="1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179195" y="5965440"/>
            <a:ext cx="9833610" cy="637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注意：学校实行封闭式管理，所有学生中午在校用餐、午休。</a:t>
            </a:r>
            <a:endParaRPr lang="zh-CN" altLang="en-US" sz="28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6675" y="-131445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226060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学校常规要求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226060"/>
            <a:ext cx="927100" cy="959485"/>
          </a:xfrm>
          <a:prstGeom prst="ellipse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749165" y="732155"/>
            <a:ext cx="3701415" cy="669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2.</a:t>
            </a:r>
            <a:r>
              <a:rPr lang="zh-CN" altLang="en-US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午休要求</a:t>
            </a:r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1315" y="1340685"/>
            <a:ext cx="5785452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学校午休平躺睡。自行准备好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眼罩、一个小薄被子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，用一个</a:t>
            </a:r>
            <a:r>
              <a:rPr lang="zh-CN" altLang="en-US" sz="28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袋子装好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，袋子外面</a:t>
            </a:r>
            <a:r>
              <a:rPr lang="zh-CN" altLang="en-US" sz="28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贴上名字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注意：午睡用品体积不宜过大。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990" y="4025900"/>
            <a:ext cx="3037840" cy="22783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b="45462"/>
          <a:stretch>
            <a:fillRect/>
          </a:stretch>
        </p:blipFill>
        <p:spPr>
          <a:xfrm>
            <a:off x="8976995" y="1185545"/>
            <a:ext cx="988695" cy="38944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t="54385"/>
          <a:stretch>
            <a:fillRect/>
          </a:stretch>
        </p:blipFill>
        <p:spPr>
          <a:xfrm>
            <a:off x="10132060" y="1185545"/>
            <a:ext cx="1057910" cy="34861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883650" y="5271135"/>
            <a:ext cx="609600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以上同学在体育馆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折叠床进行午休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矩形 24"/>
          <p:cNvSpPr/>
          <p:nvPr/>
        </p:nvSpPr>
        <p:spPr>
          <a:xfrm>
            <a:off x="8266430" y="226060"/>
            <a:ext cx="3722370" cy="76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学校常规要求</a:t>
            </a:r>
            <a:endParaRPr lang="zh-CN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8" name="图片 17" descr="校徽"/>
          <p:cNvPicPr>
            <a:picLocks noChangeAspect="1"/>
          </p:cNvPicPr>
          <p:nvPr/>
        </p:nvPicPr>
        <p:blipFill>
          <a:blip r:embed="rId2"/>
          <a:srcRect l="11746" t="10613" r="11005" b="8800"/>
          <a:stretch>
            <a:fillRect/>
          </a:stretch>
        </p:blipFill>
        <p:spPr>
          <a:xfrm>
            <a:off x="361315" y="381000"/>
            <a:ext cx="927100" cy="959485"/>
          </a:xfrm>
          <a:prstGeom prst="ellipse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697730" y="1265555"/>
            <a:ext cx="3701415" cy="6692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3.</a:t>
            </a:r>
            <a:r>
              <a:rPr lang="zh-CN" altLang="en-US" sz="3200" b="1">
                <a:solidFill>
                  <a:schemeClr val="accent2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服装要求</a:t>
            </a:r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zh-CN" altLang="en-US" sz="3200" b="1">
              <a:solidFill>
                <a:schemeClr val="accent2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79512" y="2201260"/>
            <a:ext cx="9832975" cy="3230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平日进入校园统一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穿校服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，天气冷时可以穿自己衣服打底，外面统一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穿校服外套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。夏天可以</a:t>
            </a:r>
            <a:r>
              <a:rPr lang="zh-CN" altLang="en-US" sz="2800" b="1" u="sng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多备一件短袖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体育课运动时在操场穿，</a:t>
            </a:r>
            <a:r>
              <a:rPr lang="zh-CN" altLang="en-US" sz="36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进入教学楼一律必须穿校服！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保持校服的整洁干净，不得在校服上涂抹乱画。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3235</Words>
  <Application>WPS 演示</Application>
  <PresentationFormat>宽屏</PresentationFormat>
  <Paragraphs>237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0" baseType="lpstr">
      <vt:lpstr>Arial</vt:lpstr>
      <vt:lpstr>宋体</vt:lpstr>
      <vt:lpstr>Wingdings</vt:lpstr>
      <vt:lpstr>楷体</vt:lpstr>
      <vt:lpstr>黑体</vt:lpstr>
      <vt:lpstr>汉仪太极体简</vt:lpstr>
      <vt:lpstr>Comic Sans MS</vt:lpstr>
      <vt:lpstr>等线</vt:lpstr>
      <vt:lpstr>微软雅黑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lc</cp:lastModifiedBy>
  <cp:revision>59</cp:revision>
  <dcterms:created xsi:type="dcterms:W3CDTF">2021-01-11T02:09:00Z</dcterms:created>
  <dcterms:modified xsi:type="dcterms:W3CDTF">2025-08-23T06:12:16Z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5EB77561674948B1B12B1CEC281B8B50_12</vt:lpwstr>
  </property>
  <property fmtid="{D5CDD505-2E9C-101B-9397-08002B2CF9AE}" pid="3" name="KSOProductBuildVer">
    <vt:lpwstr>2052-12.1.0.21915</vt:lpwstr>
  </property>
</Properties>
</file>