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0" r:id="rId4"/>
    <p:sldId id="257" r:id="rId5"/>
    <p:sldId id="258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93040" y="176530"/>
            <a:ext cx="11298555" cy="5173345"/>
          </a:xfrm>
          <a:prstGeom prst="rect">
            <a:avLst/>
          </a:prstGeom>
        </p:spPr>
        <p:txBody>
          <a:bodyPr>
            <a:noAutofit/>
          </a:bodyPr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  1. The girl is from ________ village in the mountain area of Yunnan. Her birthday is on ________    second of May.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  A</a:t>
            </a:r>
            <a:r>
              <a:rPr lang="zh-CN" altLang="en-US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．</a:t>
            </a: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a; /       B</a:t>
            </a:r>
            <a:r>
              <a:rPr lang="zh-CN" altLang="en-US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．</a:t>
            </a: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the; the     C</a:t>
            </a:r>
            <a:r>
              <a:rPr lang="zh-CN" altLang="en-US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．</a:t>
            </a: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a; the     D</a:t>
            </a:r>
            <a:r>
              <a:rPr lang="zh-CN" altLang="en-US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．</a:t>
            </a: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the; /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  2．She bought an interesting book yesterday. ________ book is about animals.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A．A	B．An	C．The	D．/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3．Nick can’t play ______ baseball, but he can play ______ piano.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A．the; /	B．/; the	C．the; the	  D．a; /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4．It took Tom two hours to fish in the river ________ he caught nothing.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A．because	B．but	C．so	       D．for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5．Mary always makes careful notes while she ________.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A．is read	B．will read	C．has read	 D．is reading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0" y="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b="1">
                <a:solidFill>
                  <a:srgbClr val="FF0000"/>
                </a:solidFill>
              </a:rPr>
              <a:t>语法练习第一组</a:t>
            </a:r>
            <a:endParaRPr lang="zh-CN" altLang="zh-CN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87020" y="0"/>
            <a:ext cx="11175365" cy="59651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6．—Where are Kitty and Sandy?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—They ________ for the final examination (期末考试) these days.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A．prepare	B．are preparing	 C．will prepare	 D．prepares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7．—Excuse me. Could you please tell me where the playground is?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—It’s _______ the east of the school, _______ the classroom building.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A．to; in the front of   B．on; in front of    C．in; in front of     D．in; in the front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8．Walk ________ the hutong, and you will see a bridge ________ a river.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A．through; over	    B．into; through	  C．through; on	    D．into; on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9．— David made plans to exercise and read books every day to improve ________.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— That’s good! I also decided to care more about ________ health.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A．him；my	B．him；myself	  C．himself；my	  D．himself；myself 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defTabSz="266700"/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defTabSz="266700"/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10．Help ________, children. All the food and drinks are for ________.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defTabSz="266700"/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A．yourselves, your	B．yourself, you	  C．yourselves, you	   D．yourself, your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defTabSz="266700"/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marL="1905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319530" algn="l"/>
                <a:tab pos="2639060" algn="l"/>
                <a:tab pos="3958590" algn="l"/>
              </a:tabLst>
            </a:pP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3380" y="0"/>
            <a:ext cx="10955655" cy="5205095"/>
          </a:xfrm>
          <a:prstGeom prst="rect">
            <a:avLst/>
          </a:prstGeom>
        </p:spPr>
        <p:txBody>
          <a:bodyPr>
            <a:noAutofit/>
          </a:bodyPr>
          <a:p>
            <a:pPr defTabSz="266700"/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1．—Shall we leave now?  —Hurry up! We have ________ time left.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A．little	B．a little	    C．few	         D．a few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2．My father is very busy. He has ________ work to do every day.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A．too many	B．too much	C．many too	D．much too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3．There isn’t ________ water in the bottle. Could you please get me ________?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A．any; some	   B．some; any	  C．any; any	     D．some; some</a:t>
            </a:r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defTabSz="266700"/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4．You _______ cross the road when the light is red.</a:t>
            </a:r>
            <a:endParaRPr lang="en-US" altLang="zh-CN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defTabSz="266700"/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A．must	B．have to	    C．mustn’t	         D．don’t have to</a:t>
            </a:r>
            <a:endParaRPr lang="en-US" altLang="zh-CN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defTabSz="266700"/>
            <a:endParaRPr lang="en-US" altLang="zh-CN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defTabSz="266700"/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5．—Whose English book is this? </a:t>
            </a:r>
            <a:endParaRPr lang="en-US" altLang="zh-CN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defTabSz="266700"/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—It ________ be Lily’s, but I’m not sure.</a:t>
            </a:r>
            <a:endParaRPr lang="en-US" altLang="zh-CN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defTabSz="266700"/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A．might	           B．can’t	         C．must           	D．need</a:t>
            </a:r>
            <a:endParaRPr lang="en-US" altLang="zh-CN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defTabSz="266700"/>
            <a:endParaRPr lang="en-US" altLang="zh-CN" sz="24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0" y="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b="1">
                <a:solidFill>
                  <a:srgbClr val="FF0000"/>
                </a:solidFill>
              </a:rPr>
              <a:t>语法练习第二组</a:t>
            </a:r>
            <a:endParaRPr lang="zh-CN" altLang="zh-CN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64490" y="93345"/>
            <a:ext cx="11405235" cy="59721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200" b="1">
                <a:latin typeface="Times New Roman" panose="02020603050405020304" charset="0"/>
                <a:cs typeface="Times New Roman" panose="02020603050405020304" charset="0"/>
              </a:rPr>
              <a:t>6．________ beautiful place Yunnan is! ________ interesting the talk is!</a:t>
            </a:r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200" b="1">
                <a:latin typeface="Times New Roman" panose="02020603050405020304" charset="0"/>
                <a:cs typeface="Times New Roman" panose="02020603050405020304" charset="0"/>
              </a:rPr>
              <a:t>A．How; What	B．What; How	C．What a; How	D．How; What an</a:t>
            </a:r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200" b="1">
                <a:latin typeface="Times New Roman" panose="02020603050405020304" charset="0"/>
                <a:cs typeface="Times New Roman" panose="02020603050405020304" charset="0"/>
              </a:rPr>
              <a:t> 7．________ unforgettable adventure the students had last weekend!</a:t>
            </a:r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200" b="1">
                <a:latin typeface="Times New Roman" panose="02020603050405020304" charset="0"/>
                <a:cs typeface="Times New Roman" panose="02020603050405020304" charset="0"/>
              </a:rPr>
              <a:t>A．How	B．What	C．What a	D．What an</a:t>
            </a:r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200" b="1">
                <a:latin typeface="Times New Roman" panose="02020603050405020304" charset="0"/>
                <a:cs typeface="Times New Roman" panose="02020603050405020304" charset="0"/>
              </a:rPr>
              <a:t> 8．Please _________ hard and you’ll get good grades in this exam.</a:t>
            </a:r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200" b="1">
                <a:latin typeface="Times New Roman" panose="02020603050405020304" charset="0"/>
                <a:cs typeface="Times New Roman" panose="02020603050405020304" charset="0"/>
              </a:rPr>
              <a:t>A．study	B．to study	C．studying	D．studied</a:t>
            </a:r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9</a:t>
            </a:r>
            <a:r>
              <a:rPr lang="zh-CN" altLang="en-US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．</a:t>
            </a: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Tom used to ________ TV on weekends, but now he is used to</a:t>
            </a:r>
            <a:r>
              <a:rPr lang="en-US" altLang="zh-CN" sz="2200" b="1"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  </a:t>
            </a: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________ with his friends outside.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</a:t>
            </a:r>
            <a:r>
              <a:rPr lang="zh-CN" altLang="en-US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．</a:t>
            </a: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watch; playing     B</a:t>
            </a:r>
            <a:r>
              <a:rPr lang="zh-CN" altLang="en-US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．</a:t>
            </a: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watching; watching       C</a:t>
            </a:r>
            <a:r>
              <a:rPr lang="zh-CN" altLang="en-US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．</a:t>
            </a: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watch; play           D</a:t>
            </a:r>
            <a:r>
              <a:rPr lang="zh-CN" altLang="en-US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．</a:t>
            </a: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watching; play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10．Jack was busy taking notes ________ Mr.Brown was giving a lesson.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413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639060" algn="l"/>
              </a:tabLst>
            </a:pP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A．if            B．while       	C．unless	          D．when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marL="2413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639060" algn="l"/>
              </a:tabLst>
            </a:pP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6360" y="5328920"/>
            <a:ext cx="1234567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413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639060" algn="l"/>
              </a:tabLst>
            </a:pP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11．I didn’t go to bed ________ my mother came home last night.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4130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639060" algn="l"/>
              </a:tabLst>
            </a:pPr>
            <a:r>
              <a:rPr lang="en-US" altLang="zh-CN" sz="22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A．however	B．because             	C．so                  	D．until</a:t>
            </a:r>
            <a:endParaRPr lang="en-US" altLang="zh-CN" sz="2200" b="1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2766</Words>
  <Application>WPS 演示</Application>
  <PresentationFormat>宽屏</PresentationFormat>
  <Paragraphs>73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Calibri</vt:lpstr>
      <vt:lpstr>Times New Roman</vt:lpstr>
      <vt:lpstr>Times New Roman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Lam</cp:lastModifiedBy>
  <cp:revision>157</cp:revision>
  <dcterms:created xsi:type="dcterms:W3CDTF">2019-06-19T02:08:00Z</dcterms:created>
  <dcterms:modified xsi:type="dcterms:W3CDTF">2026-06-23T10:40:40Z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35D2ABF652634E108C7043CC2D4A37CF_11</vt:lpwstr>
  </property>
</Properties>
</file>