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2" r:id="rId3"/>
    <p:sldId id="263" r:id="rId4"/>
    <p:sldId id="264" r:id="rId5"/>
    <p:sldId id="281" r:id="rId6"/>
    <p:sldId id="282" r:id="rId7"/>
    <p:sldId id="284" r:id="rId8"/>
    <p:sldId id="272" r:id="rId9"/>
    <p:sldId id="273" r:id="rId10"/>
    <p:sldId id="274" r:id="rId11"/>
    <p:sldId id="275" r:id="rId12"/>
    <p:sldId id="283" r:id="rId13"/>
  </p:sldIdLst>
  <p:sldSz cx="12192000" cy="6858000"/>
  <p:notesSz cx="6858000" cy="9144000"/>
  <p:custDataLst>
    <p:tags r:id="rId16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x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43" d="100"/>
          <a:sy n="43" d="100"/>
        </p:scale>
        <p:origin x="72" y="260"/>
      </p:cViewPr>
      <p:guideLst>
        <p:guide orient="horz" pos="214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2026/6/23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2026/6/23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file:///D:\qq&#25991;&#20214;\712321467\Image\C2C\Image2\%7b75232B38-A165-1FB7-499C-2E1C792CACB5%7d.pn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  <p:pic>
        <p:nvPicPr>
          <p:cNvPr id="1031" name="图片 1073743875" descr="学科网 zxxk.com"/>
          <p:cNvPicPr>
            <a:picLocks noChangeAspect="1"/>
          </p:cNvPicPr>
          <p:nvPr/>
        </p:nvPicPr>
        <p:blipFill>
          <a:blip r:embed="rId13" r:link="rId14"/>
          <a:stretch>
            <a:fillRect/>
          </a:stretch>
        </p:blipFill>
        <p:spPr>
          <a:xfrm>
            <a:off x="1117600" y="365125"/>
            <a:ext cx="12700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3073"/>
          <p:cNvSpPr>
            <a:spLocks noGrp="1"/>
          </p:cNvSpPr>
          <p:nvPr>
            <p:ph type="ctrTitle" idx="4294967295"/>
          </p:nvPr>
        </p:nvSpPr>
        <p:spPr>
          <a:xfrm>
            <a:off x="2423160" y="2132965"/>
            <a:ext cx="7772400" cy="1470025"/>
          </a:xfrm>
        </p:spPr>
        <p:txBody>
          <a:bodyPr anchor="ctr" anchorCtr="0"/>
          <a:lstStyle/>
          <a:p>
            <a:pPr algn="ctr" defTabSz="914400">
              <a:buClrTx/>
              <a:buSzTx/>
              <a:buFontTx/>
              <a:buNone/>
            </a:pPr>
            <a:r>
              <a:rPr lang="zh-CN" sz="4400" b="1" kern="1200" baseline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七下知识补白汇总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91995" y="-27622"/>
            <a:ext cx="8229600" cy="1143000"/>
          </a:xfrm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短语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19605" y="1052195"/>
            <a:ext cx="8529955" cy="5734685"/>
          </a:xfrm>
        </p:spPr>
        <p:txBody>
          <a:bodyPr/>
          <a:lstStyle/>
          <a:p>
            <a:r>
              <a:rPr lang="zh-CN" altLang="en-US" b="1">
                <a:highlight>
                  <a:srgbClr val="00FF00"/>
                </a:highlight>
              </a:rPr>
              <a:t>主谓短语（七下</a:t>
            </a:r>
            <a:r>
              <a:rPr lang="en-US" altLang="zh-CN" b="1">
                <a:highlight>
                  <a:srgbClr val="00FF00"/>
                </a:highlight>
              </a:rPr>
              <a:t> 126</a:t>
            </a:r>
            <a:r>
              <a:rPr lang="zh-CN" altLang="en-US" b="1">
                <a:highlight>
                  <a:srgbClr val="00FF00"/>
                </a:highlight>
              </a:rPr>
              <a:t>页）：</a:t>
            </a:r>
            <a:endParaRPr lang="zh-CN" altLang="en-US"/>
          </a:p>
          <a:p>
            <a:r>
              <a:rPr lang="en-US" altLang="zh-CN"/>
              <a:t>    </a:t>
            </a:r>
            <a:r>
              <a:rPr lang="zh-CN" altLang="en-US" b="1"/>
              <a:t>被陈述的对象</a:t>
            </a:r>
            <a:r>
              <a:rPr lang="en-US" altLang="zh-CN" b="1"/>
              <a:t>+</a:t>
            </a:r>
            <a:r>
              <a:rPr lang="zh-CN" altLang="en-US" b="1"/>
              <a:t>陈述内容（对象的动作行为、性质特征等）</a:t>
            </a:r>
            <a:r>
              <a:rPr lang="en-US" altLang="zh-CN" b="1"/>
              <a:t>  </a:t>
            </a:r>
            <a:r>
              <a:rPr lang="zh-CN" altLang="en-US" b="1">
                <a:highlight>
                  <a:srgbClr val="00FFFF"/>
                </a:highlight>
              </a:rPr>
              <a:t>天气晴朗、家庭温馨</a:t>
            </a:r>
            <a:endParaRPr lang="zh-CN" altLang="en-US" b="1"/>
          </a:p>
          <a:p>
            <a:r>
              <a:rPr lang="en-US" altLang="zh-CN" b="1"/>
              <a:t>    </a:t>
            </a:r>
            <a:r>
              <a:rPr lang="zh-CN" altLang="en-US" b="1"/>
              <a:t>谁</a:t>
            </a:r>
            <a:r>
              <a:rPr lang="en-US" altLang="zh-CN" b="1"/>
              <a:t>+</a:t>
            </a:r>
            <a:r>
              <a:rPr lang="zh-CN" altLang="en-US" b="1"/>
              <a:t>做什么</a:t>
            </a:r>
            <a:r>
              <a:rPr lang="en-US" altLang="zh-CN" b="1"/>
              <a:t>     </a:t>
            </a:r>
            <a:r>
              <a:rPr lang="zh-CN" altLang="en-US" b="1"/>
              <a:t>什么</a:t>
            </a:r>
            <a:r>
              <a:rPr lang="en-US" altLang="zh-CN" b="1"/>
              <a:t>+</a:t>
            </a:r>
            <a:r>
              <a:rPr lang="zh-CN" altLang="en-US" b="1"/>
              <a:t>怎么样</a:t>
            </a:r>
          </a:p>
          <a:p>
            <a:r>
              <a:rPr lang="zh-CN" altLang="en-US" b="1"/>
              <a:t> </a:t>
            </a:r>
            <a:r>
              <a:rPr lang="en-US" altLang="zh-CN" b="1"/>
              <a:t>   </a:t>
            </a:r>
            <a:r>
              <a:rPr lang="zh-CN" altLang="en-US" b="1"/>
              <a:t>名词、代词</a:t>
            </a:r>
            <a:r>
              <a:rPr lang="en-US" altLang="zh-CN" b="1"/>
              <a:t> + </a:t>
            </a:r>
            <a:r>
              <a:rPr lang="zh-CN" altLang="en-US" b="1"/>
              <a:t>动词、形容词</a:t>
            </a:r>
            <a:r>
              <a:rPr lang="en-US" altLang="zh-CN" b="1"/>
              <a:t> </a:t>
            </a:r>
            <a:r>
              <a:rPr lang="en-US" altLang="zh-CN"/>
              <a:t> </a:t>
            </a:r>
          </a:p>
          <a:p>
            <a:r>
              <a:rPr lang="zh-CN" altLang="en-US" b="1">
                <a:highlight>
                  <a:srgbClr val="00FF00"/>
                </a:highlight>
              </a:rPr>
              <a:t>动宾短语（七下</a:t>
            </a:r>
            <a:r>
              <a:rPr lang="en-US" altLang="zh-CN" b="1">
                <a:highlight>
                  <a:srgbClr val="00FF00"/>
                </a:highlight>
              </a:rPr>
              <a:t> 137</a:t>
            </a:r>
            <a:r>
              <a:rPr lang="zh-CN" altLang="en-US" b="1">
                <a:highlight>
                  <a:srgbClr val="00FF00"/>
                </a:highlight>
              </a:rPr>
              <a:t>页）：</a:t>
            </a:r>
            <a:endParaRPr lang="zh-CN" altLang="en-US"/>
          </a:p>
          <a:p>
            <a:r>
              <a:rPr lang="en-US" altLang="zh-CN"/>
              <a:t>    </a:t>
            </a:r>
            <a:r>
              <a:rPr lang="zh-CN" altLang="en-US" b="1"/>
              <a:t>动词</a:t>
            </a:r>
            <a:r>
              <a:rPr lang="en-US" altLang="zh-CN" b="1"/>
              <a:t>+</a:t>
            </a:r>
            <a:r>
              <a:rPr lang="zh-CN" altLang="en-US" b="1"/>
              <a:t>动词支配的对象（宾语）</a:t>
            </a:r>
          </a:p>
          <a:p>
            <a:r>
              <a:rPr lang="zh-CN" altLang="en-US" b="1"/>
              <a:t> </a:t>
            </a:r>
            <a:r>
              <a:rPr lang="en-US" altLang="zh-CN" b="1"/>
              <a:t>             </a:t>
            </a:r>
            <a:r>
              <a:rPr lang="zh-CN" altLang="en-US" b="1">
                <a:highlight>
                  <a:srgbClr val="00FFFF"/>
                </a:highlight>
              </a:rPr>
              <a:t>表扬他、读书、打球、去教室</a:t>
            </a:r>
            <a:endParaRPr lang="zh-CN" altLang="en-US" b="1"/>
          </a:p>
          <a:p>
            <a:r>
              <a:rPr lang="en-US" altLang="zh-CN" b="1"/>
              <a:t>    </a:t>
            </a:r>
            <a:r>
              <a:rPr lang="zh-CN" altLang="en-US" b="1"/>
              <a:t>宾语（名词、代词）主要回答</a:t>
            </a:r>
            <a:r>
              <a:rPr lang="en-US" altLang="zh-CN" b="1"/>
              <a:t>“</a:t>
            </a:r>
            <a:r>
              <a:rPr lang="zh-CN" altLang="en-US" b="1"/>
              <a:t>谁</a:t>
            </a:r>
            <a:r>
              <a:rPr lang="en-US" altLang="zh-CN" b="1"/>
              <a:t>”“</a:t>
            </a:r>
            <a:r>
              <a:rPr lang="zh-CN" altLang="en-US" b="1"/>
              <a:t>什么</a:t>
            </a:r>
            <a:r>
              <a:rPr lang="en-US" altLang="zh-CN" b="1"/>
              <a:t>”“</a:t>
            </a:r>
            <a:r>
              <a:rPr lang="zh-CN" altLang="en-US" b="1"/>
              <a:t>哪里</a:t>
            </a:r>
            <a:r>
              <a:rPr lang="en-US" altLang="zh-CN" b="1"/>
              <a:t>”</a:t>
            </a:r>
            <a:r>
              <a:rPr lang="zh-CN" altLang="en-US" b="1"/>
              <a:t>等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91360" y="44133"/>
            <a:ext cx="8229600" cy="1143000"/>
          </a:xfrm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短语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19605" y="1124585"/>
            <a:ext cx="8229600" cy="513397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zh-CN" altLang="en-US" b="1">
                <a:highlight>
                  <a:srgbClr val="00FF00"/>
                </a:highlight>
              </a:rPr>
              <a:t>补充短语（七下</a:t>
            </a:r>
            <a:r>
              <a:rPr lang="en-US" altLang="zh-CN" b="1">
                <a:highlight>
                  <a:srgbClr val="00FF00"/>
                </a:highlight>
              </a:rPr>
              <a:t> 153</a:t>
            </a:r>
            <a:r>
              <a:rPr lang="zh-CN" altLang="en-US" b="1">
                <a:highlight>
                  <a:srgbClr val="00FF00"/>
                </a:highlight>
              </a:rPr>
              <a:t>页）：</a:t>
            </a:r>
            <a:endParaRPr lang="zh-CN" altLang="en-US"/>
          </a:p>
          <a:p>
            <a:pPr>
              <a:lnSpc>
                <a:spcPct val="130000"/>
              </a:lnSpc>
            </a:pPr>
            <a:r>
              <a:rPr lang="en-US" altLang="zh-CN"/>
              <a:t>    </a:t>
            </a:r>
            <a:r>
              <a:rPr lang="zh-CN" altLang="en-US" b="1">
                <a:solidFill>
                  <a:srgbClr val="2E08EE"/>
                </a:solidFill>
              </a:rPr>
              <a:t>动词</a:t>
            </a:r>
            <a:r>
              <a:rPr lang="en-US" altLang="zh-CN" b="1">
                <a:solidFill>
                  <a:srgbClr val="2E08EE"/>
                </a:solidFill>
              </a:rPr>
              <a:t>+</a:t>
            </a:r>
            <a:r>
              <a:rPr lang="zh-CN" altLang="en-US" b="1">
                <a:solidFill>
                  <a:srgbClr val="2E08EE"/>
                </a:solidFill>
              </a:rPr>
              <a:t>得</a:t>
            </a:r>
            <a:r>
              <a:rPr lang="en-US" altLang="zh-CN" b="1">
                <a:solidFill>
                  <a:srgbClr val="2E08EE"/>
                </a:solidFill>
              </a:rPr>
              <a:t>+</a:t>
            </a:r>
            <a:r>
              <a:rPr lang="zh-CN" altLang="en-US" b="1"/>
              <a:t>补充性成分</a:t>
            </a:r>
          </a:p>
          <a:p>
            <a:pPr>
              <a:lnSpc>
                <a:spcPct val="130000"/>
              </a:lnSpc>
            </a:pPr>
            <a:r>
              <a:rPr lang="en-US" altLang="zh-CN" b="1"/>
              <a:t>    </a:t>
            </a:r>
            <a:r>
              <a:rPr lang="zh-CN" altLang="en-US" b="1">
                <a:solidFill>
                  <a:srgbClr val="2E08EE"/>
                </a:solidFill>
              </a:rPr>
              <a:t>形容词</a:t>
            </a:r>
            <a:r>
              <a:rPr lang="en-US" altLang="zh-CN" b="1">
                <a:solidFill>
                  <a:srgbClr val="2E08EE"/>
                </a:solidFill>
              </a:rPr>
              <a:t>+</a:t>
            </a:r>
            <a:r>
              <a:rPr lang="zh-CN" altLang="en-US" b="1">
                <a:solidFill>
                  <a:srgbClr val="2E08EE"/>
                </a:solidFill>
              </a:rPr>
              <a:t>得</a:t>
            </a:r>
            <a:r>
              <a:rPr lang="en-US" altLang="zh-CN" b="1">
                <a:solidFill>
                  <a:srgbClr val="2E08EE"/>
                </a:solidFill>
              </a:rPr>
              <a:t>+</a:t>
            </a:r>
            <a:r>
              <a:rPr lang="zh-CN" altLang="en-US" b="1"/>
              <a:t>补充性成分</a:t>
            </a:r>
          </a:p>
          <a:p>
            <a:pPr>
              <a:lnSpc>
                <a:spcPct val="130000"/>
              </a:lnSpc>
            </a:pPr>
            <a:r>
              <a:rPr lang="zh-CN" altLang="en-US" b="1"/>
              <a:t> </a:t>
            </a:r>
            <a:r>
              <a:rPr lang="en-US" altLang="zh-CN" b="1"/>
              <a:t>   </a:t>
            </a:r>
            <a:r>
              <a:rPr lang="zh-CN" altLang="en-US" b="1">
                <a:solidFill>
                  <a:srgbClr val="2E08EE"/>
                </a:solidFill>
              </a:rPr>
              <a:t>动词或形容词</a:t>
            </a:r>
            <a:r>
              <a:rPr lang="en-US" altLang="zh-CN" b="1">
                <a:solidFill>
                  <a:srgbClr val="2E08EE"/>
                </a:solidFill>
              </a:rPr>
              <a:t>+</a:t>
            </a:r>
            <a:r>
              <a:rPr lang="zh-CN" altLang="en-US" b="1"/>
              <a:t>补充性成分</a:t>
            </a:r>
          </a:p>
          <a:p>
            <a:pPr>
              <a:lnSpc>
                <a:spcPct val="130000"/>
              </a:lnSpc>
            </a:pPr>
            <a:r>
              <a:rPr lang="en-US" altLang="zh-CN" b="1"/>
              <a:t>    </a:t>
            </a:r>
            <a:r>
              <a:rPr lang="zh-CN" altLang="en-US" b="1"/>
              <a:t>补充性成分起补充说明作用，主要由动词或形容词性词语充当。</a:t>
            </a:r>
          </a:p>
          <a:p>
            <a:pPr>
              <a:lnSpc>
                <a:spcPct val="130000"/>
              </a:lnSpc>
            </a:pPr>
            <a:r>
              <a:rPr lang="en-US" altLang="zh-CN" b="1"/>
              <a:t>    </a:t>
            </a:r>
            <a:r>
              <a:rPr lang="zh-CN" altLang="en-US" b="1">
                <a:highlight>
                  <a:srgbClr val="00FFFF"/>
                </a:highlight>
              </a:rPr>
              <a:t>说得好、热死了、湿透了、漂亮极了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374650"/>
            <a:ext cx="10972800" cy="5751830"/>
          </a:xfrm>
        </p:spPr>
        <p:txBody>
          <a:bodyPr/>
          <a:lstStyle/>
          <a:p>
            <a:r>
              <a:rPr lang="zh-CN" altLang="en-US">
                <a:latin typeface="楷体" panose="02010609060101010101" charset="-122"/>
                <a:ea typeface="楷体" panose="02010609060101010101" charset="-122"/>
              </a:rPr>
              <a:t>运动会运篮球项目开始，平日文静的历史老师瞬间变了个人。只见郑老师弯腰、拍球、冲刺，动作一气呵成。突破防线，绕过障碍，稳稳上篮。平日握粉笔的手稳稳地托住篮球，篮球旋转着飞入篮筐。她跑得满脸通红，却笑得格外灿烂。</a:t>
            </a:r>
            <a:endParaRPr lang="en-US" altLang="zh-CN">
              <a:latin typeface="楷体" panose="02010609060101010101" charset="-122"/>
              <a:ea typeface="楷体" panose="02010609060101010101" charset="-122"/>
            </a:endParaRPr>
          </a:p>
          <a:p>
            <a:pPr algn="r"/>
            <a:r>
              <a:rPr lang="zh-CN" altLang="en-US" sz="2400" b="1">
                <a:solidFill>
                  <a:schemeClr val="accent4"/>
                </a:solidFill>
                <a:latin typeface="楷体" panose="02010609060101010101" charset="-122"/>
                <a:ea typeface="楷体" panose="02010609060101010101" charset="-122"/>
                <a:cs typeface="微软雅黑" panose="020B0503020204020204" charset="-122"/>
              </a:rPr>
              <a:t>《这也是她》</a:t>
            </a:r>
            <a:endParaRPr lang="en-US" altLang="zh-CN" sz="2400" b="1">
              <a:solidFill>
                <a:schemeClr val="accent4"/>
              </a:solidFill>
              <a:latin typeface="楷体" panose="02010609060101010101" charset="-122"/>
              <a:ea typeface="楷体" panose="02010609060101010101" charset="-122"/>
              <a:cs typeface="微软雅黑" panose="020B0503020204020204" charset="-122"/>
            </a:endParaRPr>
          </a:p>
          <a:p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并列短语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“弯腰、拍球、冲刺”铺陈动作，展现连贯流畅，写出她身手敏捷。</a:t>
            </a:r>
          </a:p>
          <a:p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动宾短语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“突破防线”“绕过障碍”“稳稳上篮”聚焦动态，突出精准有力，写出果断与掌控力。</a:t>
            </a: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偏正短语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“平日握粉笔的手稳稳地托住篮球”修饰细节，强化反差，突出文静外表与运动高手的对比。</a:t>
            </a:r>
          </a:p>
          <a:p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补充短语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“跑得满脸通红”“笑得格外灿烂”补足结果，深化感染力，传递她投入比赛时的鲜活与快乐。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81200" y="116523"/>
            <a:ext cx="8229600" cy="1143000"/>
          </a:xfrm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词性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19605" y="1340485"/>
            <a:ext cx="8229600" cy="4874895"/>
          </a:xfrm>
        </p:spPr>
        <p:txBody>
          <a:bodyPr/>
          <a:lstStyle/>
          <a:p>
            <a:r>
              <a:rPr lang="zh-CN" altLang="en-US" b="1">
                <a:highlight>
                  <a:srgbClr val="FFFF00"/>
                </a:highlight>
              </a:rPr>
              <a:t>副词（七下</a:t>
            </a:r>
            <a:r>
              <a:rPr lang="en-US" altLang="zh-CN" b="1">
                <a:highlight>
                  <a:srgbClr val="FFFF00"/>
                </a:highlight>
              </a:rPr>
              <a:t> </a:t>
            </a:r>
            <a:r>
              <a:rPr lang="zh-CN" altLang="en-US" b="1">
                <a:highlight>
                  <a:srgbClr val="FFFF00"/>
                </a:highlight>
              </a:rPr>
              <a:t>第</a:t>
            </a:r>
            <a:r>
              <a:rPr lang="en-US" altLang="zh-CN" b="1">
                <a:highlight>
                  <a:srgbClr val="FFFF00"/>
                </a:highlight>
              </a:rPr>
              <a:t>8</a:t>
            </a:r>
            <a:r>
              <a:rPr lang="zh-CN" altLang="en-US" b="1">
                <a:highlight>
                  <a:srgbClr val="FFFF00"/>
                </a:highlight>
              </a:rPr>
              <a:t>页）：</a:t>
            </a:r>
            <a:endParaRPr lang="zh-CN" altLang="en-US"/>
          </a:p>
          <a:p>
            <a:r>
              <a:rPr lang="en-US" altLang="zh-CN"/>
              <a:t>   </a:t>
            </a:r>
            <a:r>
              <a:rPr lang="zh-CN" altLang="en-US" b="1"/>
              <a:t>一般用在动词、形容词前边，起修饰、限制作用，</a:t>
            </a:r>
            <a:r>
              <a:rPr lang="en-US" altLang="zh-CN" b="1"/>
              <a:t> </a:t>
            </a:r>
            <a:r>
              <a:rPr lang="zh-CN" altLang="en-US" b="1"/>
              <a:t>表示程度、范围、时间、频率或语气等。</a:t>
            </a:r>
            <a:r>
              <a:rPr lang="en-US" altLang="zh-CN" b="1"/>
              <a:t> </a:t>
            </a:r>
            <a:r>
              <a:rPr lang="zh-CN" altLang="en-US" b="1">
                <a:highlight>
                  <a:srgbClr val="00FFFF"/>
                </a:highlight>
              </a:rPr>
              <a:t>很、最、难道</a:t>
            </a:r>
            <a:endParaRPr lang="zh-CN" altLang="en-US" b="1"/>
          </a:p>
          <a:p>
            <a:r>
              <a:rPr lang="zh-CN" altLang="en-US" b="1">
                <a:highlight>
                  <a:srgbClr val="FFFF00"/>
                </a:highlight>
              </a:rPr>
              <a:t>介词（七下</a:t>
            </a:r>
            <a:r>
              <a:rPr lang="en-US" altLang="zh-CN" b="1">
                <a:highlight>
                  <a:srgbClr val="FFFF00"/>
                </a:highlight>
              </a:rPr>
              <a:t> 21</a:t>
            </a:r>
            <a:r>
              <a:rPr lang="zh-CN" altLang="en-US" b="1">
                <a:highlight>
                  <a:srgbClr val="FFFF00"/>
                </a:highlight>
              </a:rPr>
              <a:t>页）：</a:t>
            </a:r>
            <a:endParaRPr lang="zh-CN" altLang="en-US"/>
          </a:p>
          <a:p>
            <a:r>
              <a:rPr lang="en-US" altLang="zh-CN"/>
              <a:t>    </a:t>
            </a:r>
            <a:r>
              <a:rPr lang="zh-CN" altLang="en-US" b="1"/>
              <a:t>跟名词或代词结合在一起组成短语，表示对象、方向、地点、时间、比较等。</a:t>
            </a:r>
          </a:p>
          <a:p>
            <a:r>
              <a:rPr lang="en-US" altLang="zh-CN" b="1"/>
              <a:t>    </a:t>
            </a:r>
            <a:r>
              <a:rPr lang="zh-CN" altLang="en-US" b="1">
                <a:solidFill>
                  <a:srgbClr val="2E08EE"/>
                </a:solidFill>
              </a:rPr>
              <a:t>介宾短语再去修饰动词、形容词。</a:t>
            </a:r>
            <a:endParaRPr lang="zh-CN" altLang="en-US" b="1"/>
          </a:p>
          <a:p>
            <a:r>
              <a:rPr lang="zh-CN" altLang="en-US" b="1"/>
              <a:t> </a:t>
            </a:r>
            <a:r>
              <a:rPr lang="en-US" altLang="zh-CN" b="1"/>
              <a:t>           </a:t>
            </a:r>
            <a:r>
              <a:rPr lang="zh-CN" altLang="en-US" b="1">
                <a:highlight>
                  <a:srgbClr val="00FFFF"/>
                </a:highlight>
              </a:rPr>
              <a:t>比</a:t>
            </a:r>
            <a:r>
              <a:rPr lang="zh-CN" altLang="en-US" b="1"/>
              <a:t>我强、</a:t>
            </a:r>
            <a:r>
              <a:rPr lang="zh-CN" altLang="en-US" b="1">
                <a:highlight>
                  <a:srgbClr val="00FFFF"/>
                </a:highlight>
              </a:rPr>
              <a:t>向</a:t>
            </a:r>
            <a:r>
              <a:rPr lang="zh-CN" altLang="en-US" b="1"/>
              <a:t>前走、</a:t>
            </a:r>
            <a:r>
              <a:rPr lang="zh-CN" altLang="en-US" b="1">
                <a:highlight>
                  <a:srgbClr val="00FFFF"/>
                </a:highlight>
              </a:rPr>
              <a:t>为</a:t>
            </a:r>
            <a:r>
              <a:rPr lang="zh-CN" altLang="en-US" b="1"/>
              <a:t>人民服务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91360" y="116523"/>
            <a:ext cx="8229600" cy="1143000"/>
          </a:xfrm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词性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63750" y="1412875"/>
            <a:ext cx="8146415" cy="517271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zh-CN" altLang="en-US" b="1">
                <a:highlight>
                  <a:srgbClr val="FFFF00"/>
                </a:highlight>
              </a:rPr>
              <a:t>连词（七下</a:t>
            </a:r>
            <a:r>
              <a:rPr lang="en-US" altLang="zh-CN" b="1">
                <a:highlight>
                  <a:srgbClr val="FFFF00"/>
                </a:highlight>
              </a:rPr>
              <a:t> 36</a:t>
            </a:r>
            <a:r>
              <a:rPr lang="zh-CN" altLang="en-US" b="1">
                <a:highlight>
                  <a:srgbClr val="FFFF00"/>
                </a:highlight>
              </a:rPr>
              <a:t>页）：</a:t>
            </a:r>
            <a:endParaRPr lang="zh-CN" altLang="en-US"/>
          </a:p>
          <a:p>
            <a:pPr>
              <a:lnSpc>
                <a:spcPct val="120000"/>
              </a:lnSpc>
            </a:pPr>
            <a:r>
              <a:rPr lang="en-US" altLang="zh-CN"/>
              <a:t>    </a:t>
            </a:r>
            <a:r>
              <a:rPr lang="zh-CN" altLang="en-US" b="1"/>
              <a:t>起连接作用的词。</a:t>
            </a:r>
            <a:r>
              <a:rPr lang="zh-CN" altLang="en-US" b="1">
                <a:highlight>
                  <a:srgbClr val="00FFFF"/>
                </a:highlight>
              </a:rPr>
              <a:t>和、跟、同、而、或</a:t>
            </a:r>
            <a:endParaRPr lang="zh-CN" altLang="en-US" b="1"/>
          </a:p>
          <a:p>
            <a:pPr>
              <a:lnSpc>
                <a:spcPct val="120000"/>
              </a:lnSpc>
            </a:pPr>
            <a:r>
              <a:rPr lang="en-US" altLang="zh-CN" b="1"/>
              <a:t>    </a:t>
            </a:r>
            <a:r>
              <a:rPr lang="zh-CN" altLang="en-US" b="1"/>
              <a:t>可以</a:t>
            </a:r>
            <a:r>
              <a:rPr lang="zh-CN" altLang="en-US" b="1">
                <a:solidFill>
                  <a:srgbClr val="2E08EE"/>
                </a:solidFill>
              </a:rPr>
              <a:t>连接词</a:t>
            </a:r>
            <a:r>
              <a:rPr lang="zh-CN" altLang="en-US" b="1"/>
              <a:t>。所连接的词词性相同，地位相等，交换位置意思不变。</a:t>
            </a:r>
          </a:p>
          <a:p>
            <a:pPr>
              <a:lnSpc>
                <a:spcPct val="120000"/>
              </a:lnSpc>
            </a:pPr>
            <a:r>
              <a:rPr lang="en-US" altLang="zh-CN" b="1"/>
              <a:t>    </a:t>
            </a:r>
            <a:r>
              <a:rPr lang="zh-CN" altLang="en-US" b="1"/>
              <a:t>可以</a:t>
            </a:r>
            <a:r>
              <a:rPr lang="zh-CN" altLang="en-US" b="1">
                <a:solidFill>
                  <a:srgbClr val="2E08EE"/>
                </a:solidFill>
              </a:rPr>
              <a:t>连接句子</a:t>
            </a:r>
            <a:r>
              <a:rPr lang="zh-CN" altLang="en-US" b="1"/>
              <a:t>，用来表示并列、转折、选择、递进、假设、条件、因果等关系。</a:t>
            </a:r>
          </a:p>
          <a:p>
            <a:pPr>
              <a:lnSpc>
                <a:spcPct val="120000"/>
              </a:lnSpc>
            </a:pPr>
            <a:endParaRPr lang="zh-CN" altLang="en-US" b="1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91360" y="116523"/>
            <a:ext cx="8229600" cy="1143000"/>
          </a:xfrm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词性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81200" y="1340485"/>
            <a:ext cx="8229600" cy="452596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b="1">
                <a:highlight>
                  <a:srgbClr val="FFFF00"/>
                </a:highlight>
              </a:rPr>
              <a:t>叹词和拟声词（七下</a:t>
            </a:r>
            <a:r>
              <a:rPr lang="en-US" altLang="zh-CN" b="1">
                <a:highlight>
                  <a:srgbClr val="FFFF00"/>
                </a:highlight>
              </a:rPr>
              <a:t> 74</a:t>
            </a:r>
            <a:r>
              <a:rPr lang="zh-CN" altLang="en-US" b="1">
                <a:highlight>
                  <a:srgbClr val="FFFF00"/>
                </a:highlight>
              </a:rPr>
              <a:t>页）：</a:t>
            </a:r>
            <a:endParaRPr lang="zh-CN" altLang="en-US"/>
          </a:p>
          <a:p>
            <a:pPr>
              <a:lnSpc>
                <a:spcPct val="120000"/>
              </a:lnSpc>
            </a:pPr>
            <a:r>
              <a:rPr lang="en-US" altLang="zh-CN"/>
              <a:t>   </a:t>
            </a:r>
            <a:r>
              <a:rPr lang="en-US" altLang="zh-CN" b="1"/>
              <a:t> </a:t>
            </a:r>
            <a:r>
              <a:rPr lang="zh-CN" altLang="en-US" b="1">
                <a:solidFill>
                  <a:srgbClr val="FF0000"/>
                </a:solidFill>
              </a:rPr>
              <a:t>叹词</a:t>
            </a:r>
            <a:r>
              <a:rPr lang="en-US" altLang="zh-CN" b="1"/>
              <a:t>——</a:t>
            </a:r>
            <a:r>
              <a:rPr lang="zh-CN" altLang="en-US" b="1"/>
              <a:t>表示（</a:t>
            </a:r>
            <a:r>
              <a:rPr lang="zh-CN" altLang="en-US" b="1">
                <a:solidFill>
                  <a:srgbClr val="F402AD"/>
                </a:solidFill>
              </a:rPr>
              <a:t>人的</a:t>
            </a:r>
            <a:r>
              <a:rPr lang="zh-CN" altLang="en-US" b="1"/>
              <a:t>）感叹、呼唤、应答等。</a:t>
            </a:r>
            <a:r>
              <a:rPr lang="zh-CN" altLang="en-US" b="1">
                <a:highlight>
                  <a:srgbClr val="00FFFF"/>
                </a:highlight>
              </a:rPr>
              <a:t>唉、嗨、喂、哎呀、啊</a:t>
            </a:r>
          </a:p>
          <a:p>
            <a:pPr>
              <a:lnSpc>
                <a:spcPct val="120000"/>
              </a:lnSpc>
            </a:pPr>
            <a:r>
              <a:rPr lang="en-US" altLang="zh-CN" b="1"/>
              <a:t>    </a:t>
            </a:r>
            <a:r>
              <a:rPr lang="zh-CN" altLang="en-US" b="1">
                <a:solidFill>
                  <a:srgbClr val="200BEF"/>
                </a:solidFill>
              </a:rPr>
              <a:t>一般单用</a:t>
            </a:r>
            <a:r>
              <a:rPr lang="zh-CN" altLang="en-US" b="1"/>
              <a:t>，独立成句或做独立成分，强化情感的表达。</a:t>
            </a:r>
          </a:p>
          <a:p>
            <a:r>
              <a:rPr lang="en-US" altLang="zh-CN" b="1"/>
              <a:t>    </a:t>
            </a:r>
          </a:p>
          <a:p>
            <a:r>
              <a:rPr lang="en-US" altLang="zh-CN" b="1"/>
              <a:t>    </a:t>
            </a:r>
            <a:r>
              <a:rPr lang="zh-CN" altLang="en-US" b="1">
                <a:solidFill>
                  <a:srgbClr val="FF0000"/>
                </a:solidFill>
              </a:rPr>
              <a:t>拟声词</a:t>
            </a:r>
            <a:r>
              <a:rPr lang="en-US" altLang="zh-CN" b="1"/>
              <a:t>——</a:t>
            </a:r>
            <a:r>
              <a:rPr lang="zh-CN" altLang="en-US" b="1"/>
              <a:t>模拟</a:t>
            </a:r>
            <a:r>
              <a:rPr lang="zh-CN" altLang="en-US" b="1">
                <a:solidFill>
                  <a:srgbClr val="F402AD"/>
                </a:solidFill>
              </a:rPr>
              <a:t>事物</a:t>
            </a:r>
            <a:r>
              <a:rPr lang="zh-CN" altLang="en-US" b="1"/>
              <a:t>声音的词。</a:t>
            </a:r>
            <a:r>
              <a:rPr lang="zh-CN" altLang="en-US" b="1">
                <a:highlight>
                  <a:srgbClr val="00FFFF"/>
                </a:highlight>
              </a:rPr>
              <a:t>嗡嗡、啪、哗啦</a:t>
            </a:r>
            <a:endParaRPr lang="zh-CN" altLang="en-US">
              <a:highlight>
                <a:srgbClr val="00FFFF"/>
              </a:highlight>
            </a:endParaRPr>
          </a:p>
          <a:p>
            <a:r>
              <a:rPr lang="en-US" altLang="zh-CN"/>
              <a:t>    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拟声词在小说中的作用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61185" y="1268730"/>
            <a:ext cx="8469630" cy="4526280"/>
          </a:xfrm>
        </p:spPr>
        <p:txBody>
          <a:bodyPr/>
          <a:lstStyle/>
          <a:p>
            <a:r>
              <a:rPr lang="en-US" altLang="zh-CN" sz="2800"/>
              <a:t>1</a:t>
            </a:r>
            <a:r>
              <a:rPr lang="zh-CN" altLang="en-US" sz="2800"/>
              <a:t>.</a:t>
            </a:r>
            <a:r>
              <a:rPr lang="zh-CN" altLang="en-US" sz="2800">
                <a:solidFill>
                  <a:srgbClr val="FF0000"/>
                </a:solidFill>
                <a:highlight>
                  <a:srgbClr val="FFFF00"/>
                </a:highlight>
              </a:rPr>
              <a:t>拟声词</a:t>
            </a:r>
            <a:r>
              <a:rPr lang="zh-CN" altLang="en-US" sz="2800">
                <a:solidFill>
                  <a:srgbClr val="FF0000"/>
                </a:solidFill>
                <a:highlight>
                  <a:srgbClr val="FFFF00"/>
                </a:highlight>
                <a:sym typeface="+mn-ea"/>
              </a:rPr>
              <a:t>营造真实场景</a:t>
            </a:r>
            <a:r>
              <a:rPr lang="zh-CN" altLang="en-US" sz="2800">
                <a:solidFill>
                  <a:srgbClr val="FF0000"/>
                </a:solidFill>
                <a:highlight>
                  <a:srgbClr val="FFFF00"/>
                </a:highlight>
              </a:rPr>
              <a:t>，烘托心情</a:t>
            </a:r>
            <a:r>
              <a:rPr lang="zh-CN" altLang="en-US" sz="2800"/>
              <a:t>（如《台阶》</a:t>
            </a:r>
          </a:p>
          <a:p>
            <a:r>
              <a:rPr lang="zh-CN" altLang="en-US" sz="2800">
                <a:sym typeface="+mn-ea"/>
              </a:rPr>
              <a:t>如《台阶》中“嘎叽”一声，生动写出扁担老化，让场景如在眼前，</a:t>
            </a:r>
            <a:r>
              <a:rPr lang="zh-CN" altLang="en-US" sz="2800"/>
              <a:t>烘托父亲衰老的辛酸）。</a:t>
            </a:r>
          </a:p>
          <a:p>
            <a:r>
              <a:rPr lang="en-US" altLang="zh-CN" sz="2800"/>
              <a:t>2.</a:t>
            </a:r>
            <a:r>
              <a:rPr lang="zh-CN" altLang="en-US" sz="2800">
                <a:solidFill>
                  <a:srgbClr val="FF0000"/>
                </a:solidFill>
                <a:highlight>
                  <a:srgbClr val="FFFF00"/>
                </a:highlight>
                <a:sym typeface="+mn-ea"/>
              </a:rPr>
              <a:t>外化人物状态，暗示内心变化</a:t>
            </a:r>
            <a:r>
              <a:rPr lang="zh-CN" altLang="en-US" sz="2800">
                <a:sym typeface="+mn-ea"/>
              </a:rPr>
              <a:t>（如《台阶》中“噔噔噔”表现父亲年轻时挑水轻松，“嘎叽”则暗示他身体衰老、力不从心）。</a:t>
            </a:r>
            <a:endParaRPr lang="zh-CN" altLang="en-US" sz="2800"/>
          </a:p>
          <a:p>
            <a:r>
              <a:rPr lang="en-US" altLang="zh-CN" sz="2800"/>
              <a:t>3</a:t>
            </a:r>
            <a:r>
              <a:rPr lang="zh-CN" altLang="en-US" sz="2800"/>
              <a:t>.</a:t>
            </a:r>
            <a:r>
              <a:rPr lang="zh-CN" altLang="en-US" sz="2800">
                <a:solidFill>
                  <a:srgbClr val="FF0000"/>
                </a:solidFill>
                <a:highlight>
                  <a:srgbClr val="FFFF00"/>
                </a:highlight>
              </a:rPr>
              <a:t>拟声词描摹细节增强真实感</a:t>
            </a:r>
            <a:r>
              <a:rPr lang="zh-CN" altLang="en-US" sz="2800"/>
              <a:t>（如《老山界》“叮叮当当”的金属撞击声，让山路夜行的艰险更具体可感）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叹词小说中塑造人物形象的作用：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>
                <a:solidFill>
                  <a:srgbClr val="FF0000"/>
                </a:solidFill>
                <a:highlight>
                  <a:srgbClr val="FFFF00"/>
                </a:highlight>
              </a:rPr>
              <a:t>1.直接揭示内心渴望</a:t>
            </a:r>
            <a:r>
              <a:rPr lang="zh-CN" altLang="en-US"/>
              <a:t>（如《台阶》中父亲感叹“我们家的台阶低”，道出他不甘人后、渴望尊重）。</a:t>
            </a:r>
          </a:p>
          <a:p>
            <a:r>
              <a:rPr lang="zh-CN" altLang="en-US">
                <a:solidFill>
                  <a:srgbClr val="FF0000"/>
                </a:solidFill>
                <a:highlight>
                  <a:srgbClr val="FFFF00"/>
                </a:highlight>
              </a:rPr>
              <a:t>2.外化复杂情绪变化</a:t>
            </a:r>
            <a:r>
              <a:rPr lang="zh-CN" altLang="en-US"/>
              <a:t>（如《台阶》中父亲建完新屋后问“这人怎么了？”，外化他达成目标后的失落迷茫）。</a:t>
            </a:r>
          </a:p>
          <a:p>
            <a:r>
              <a:rPr lang="zh-CN" altLang="en-US">
                <a:solidFill>
                  <a:srgbClr val="FF0000"/>
                </a:solidFill>
                <a:highlight>
                  <a:srgbClr val="FFFF00"/>
                </a:highlight>
              </a:rPr>
              <a:t>3.凸显人物性格特质</a:t>
            </a:r>
            <a:r>
              <a:rPr lang="zh-CN" altLang="en-US"/>
              <a:t>（如《驿路梨花》中“啊！”的惊喜，凸显人物淳朴善良的底色）。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67715" y="1196340"/>
            <a:ext cx="10582910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/>
              <a:t>一、在小说中：强化情绪，加深印象（如《台阶》反复写“准备着”“准备着”，强调父亲对造台阶的执念）。</a:t>
            </a:r>
          </a:p>
          <a:p>
            <a:r>
              <a:rPr lang="zh-CN" altLang="en-US" sz="3200"/>
              <a:t>二、在情感表达中：层层递进，增强感染力（如《黄河颂》反复呼告“啊！黄河！”，直接抒发崇敬热爱）。</a:t>
            </a:r>
          </a:p>
          <a:p>
            <a:r>
              <a:rPr lang="zh-CN" altLang="en-US" sz="3200"/>
              <a:t>三、在作文中：强化反差，突出主题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152265" y="404495"/>
            <a:ext cx="6096000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44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+mj-lt"/>
                <a:ea typeface="+mj-ea"/>
                <a:cs typeface="+mj-cs"/>
                <a:sym typeface="+mn-ea"/>
              </a:rPr>
              <a:t>反复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91360" y="116523"/>
            <a:ext cx="8229600" cy="1143000"/>
          </a:xfrm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词性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81200" y="1268730"/>
            <a:ext cx="8229600" cy="4525963"/>
          </a:xfrm>
        </p:spPr>
        <p:txBody>
          <a:bodyPr/>
          <a:lstStyle/>
          <a:p>
            <a:r>
              <a:rPr lang="zh-CN" altLang="en-US" b="1">
                <a:highlight>
                  <a:srgbClr val="FFFF00"/>
                </a:highlight>
              </a:rPr>
              <a:t>助词（七下</a:t>
            </a:r>
            <a:r>
              <a:rPr lang="en-US" altLang="zh-CN" b="1">
                <a:highlight>
                  <a:srgbClr val="FFFF00"/>
                </a:highlight>
              </a:rPr>
              <a:t> 92</a:t>
            </a:r>
            <a:r>
              <a:rPr lang="zh-CN" altLang="en-US" b="1">
                <a:highlight>
                  <a:srgbClr val="FFFF00"/>
                </a:highlight>
              </a:rPr>
              <a:t>页、</a:t>
            </a:r>
            <a:r>
              <a:rPr lang="en-US" altLang="zh-CN" b="1">
                <a:highlight>
                  <a:srgbClr val="FFFF00"/>
                </a:highlight>
              </a:rPr>
              <a:t>97</a:t>
            </a:r>
            <a:r>
              <a:rPr lang="zh-CN" altLang="en-US" b="1">
                <a:highlight>
                  <a:srgbClr val="FFFF00"/>
                </a:highlight>
              </a:rPr>
              <a:t>页）：</a:t>
            </a:r>
            <a:endParaRPr lang="zh-CN" altLang="en-US"/>
          </a:p>
          <a:p>
            <a:r>
              <a:rPr lang="en-US" altLang="zh-CN"/>
              <a:t>    </a:t>
            </a:r>
            <a:r>
              <a:rPr lang="zh-CN" altLang="en-US" b="1"/>
              <a:t>起辅助作用的词，</a:t>
            </a:r>
            <a:r>
              <a:rPr lang="zh-CN" altLang="en-US" b="1">
                <a:solidFill>
                  <a:srgbClr val="200BEF"/>
                </a:solidFill>
              </a:rPr>
              <a:t>不能单用</a:t>
            </a:r>
            <a:r>
              <a:rPr lang="zh-CN" altLang="en-US" b="1"/>
              <a:t>，没有实在意义。</a:t>
            </a:r>
          </a:p>
          <a:p>
            <a:r>
              <a:rPr lang="en-US" altLang="zh-CN" b="1"/>
              <a:t>    </a:t>
            </a:r>
            <a:r>
              <a:rPr lang="zh-CN" altLang="en-US" b="1"/>
              <a:t>结构助词，</a:t>
            </a:r>
            <a:r>
              <a:rPr lang="zh-CN" altLang="en-US" b="1">
                <a:highlight>
                  <a:srgbClr val="00FFFF"/>
                </a:highlight>
              </a:rPr>
              <a:t>的、地、得、所、似的</a:t>
            </a:r>
            <a:endParaRPr lang="zh-CN" altLang="en-US" b="1"/>
          </a:p>
          <a:p>
            <a:r>
              <a:rPr lang="en-US" altLang="zh-CN" b="1"/>
              <a:t>            “</a:t>
            </a:r>
            <a:r>
              <a:rPr lang="zh-CN" altLang="en-US" b="1"/>
              <a:t>所</a:t>
            </a:r>
            <a:r>
              <a:rPr lang="en-US" altLang="zh-CN" b="1"/>
              <a:t>……</a:t>
            </a:r>
            <a:r>
              <a:rPr lang="zh-CN" altLang="en-US" b="1"/>
              <a:t>的</a:t>
            </a:r>
            <a:r>
              <a:rPr lang="en-US" altLang="zh-CN" b="1"/>
              <a:t>”=</a:t>
            </a:r>
            <a:r>
              <a:rPr lang="zh-CN" altLang="en-US" b="1"/>
              <a:t>名词性词语</a:t>
            </a:r>
          </a:p>
          <a:p>
            <a:r>
              <a:rPr lang="en-US" altLang="zh-CN" b="1"/>
              <a:t>    </a:t>
            </a:r>
            <a:r>
              <a:rPr lang="zh-CN" altLang="en-US" b="1"/>
              <a:t>动态助词，</a:t>
            </a:r>
            <a:r>
              <a:rPr lang="zh-CN" altLang="en-US" b="1">
                <a:highlight>
                  <a:srgbClr val="00FFFF"/>
                </a:highlight>
              </a:rPr>
              <a:t>着、了、过</a:t>
            </a:r>
          </a:p>
          <a:p>
            <a:r>
              <a:rPr lang="en-US" altLang="zh-CN" b="1"/>
              <a:t>    </a:t>
            </a:r>
            <a:r>
              <a:rPr lang="zh-CN" altLang="en-US" b="1"/>
              <a:t>语气助词，</a:t>
            </a:r>
            <a:r>
              <a:rPr lang="zh-CN" altLang="en-US" b="1">
                <a:highlight>
                  <a:srgbClr val="00FFFF"/>
                </a:highlight>
              </a:rPr>
              <a:t>啊、吗、吧。</a:t>
            </a:r>
            <a:r>
              <a:rPr lang="en-US" altLang="zh-CN" b="1"/>
              <a:t>    </a:t>
            </a:r>
            <a:r>
              <a:rPr lang="zh-CN" altLang="en-US" b="1"/>
              <a:t>放在</a:t>
            </a:r>
            <a:r>
              <a:rPr lang="zh-CN" altLang="en-US" b="1">
                <a:solidFill>
                  <a:srgbClr val="200BEF"/>
                </a:solidFill>
              </a:rPr>
              <a:t>句末</a:t>
            </a:r>
            <a:r>
              <a:rPr lang="zh-CN" altLang="en-US" b="1"/>
              <a:t>，表示陈述、疑问、祈使或感叹等语气。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81200" y="116523"/>
            <a:ext cx="8229600" cy="1143000"/>
          </a:xfrm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短语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19605" y="1340485"/>
            <a:ext cx="8229600" cy="5361305"/>
          </a:xfrm>
        </p:spPr>
        <p:txBody>
          <a:bodyPr/>
          <a:lstStyle/>
          <a:p>
            <a:r>
              <a:rPr lang="zh-CN" altLang="en-US" b="1">
                <a:highlight>
                  <a:srgbClr val="00FF00"/>
                </a:highlight>
              </a:rPr>
              <a:t>并列短语（七下</a:t>
            </a:r>
            <a:r>
              <a:rPr lang="en-US" altLang="zh-CN" b="1">
                <a:highlight>
                  <a:srgbClr val="00FF00"/>
                </a:highlight>
              </a:rPr>
              <a:t> 114</a:t>
            </a:r>
            <a:r>
              <a:rPr lang="zh-CN" altLang="en-US" b="1">
                <a:highlight>
                  <a:srgbClr val="00FF00"/>
                </a:highlight>
              </a:rPr>
              <a:t>页）：</a:t>
            </a:r>
            <a:endParaRPr lang="zh-CN" altLang="en-US"/>
          </a:p>
          <a:p>
            <a:r>
              <a:rPr lang="en-US" altLang="zh-CN"/>
              <a:t>    </a:t>
            </a:r>
            <a:r>
              <a:rPr lang="zh-CN" altLang="en-US" b="1"/>
              <a:t>由两个或更多的名词、代词、代词或形容词组成。</a:t>
            </a:r>
          </a:p>
          <a:p>
            <a:r>
              <a:rPr lang="en-US" altLang="zh-CN" b="1"/>
              <a:t>    </a:t>
            </a:r>
            <a:r>
              <a:rPr lang="zh-CN" altLang="en-US" b="1"/>
              <a:t>各个词词性相同，</a:t>
            </a:r>
            <a:r>
              <a:rPr lang="zh-CN" altLang="en-US" b="1">
                <a:solidFill>
                  <a:srgbClr val="F402AD"/>
                </a:solidFill>
              </a:rPr>
              <a:t>没有轻重主次之分</a:t>
            </a:r>
            <a:r>
              <a:rPr lang="zh-CN" altLang="en-US" b="1"/>
              <a:t>。</a:t>
            </a:r>
            <a:endParaRPr lang="zh-CN" altLang="en-US"/>
          </a:p>
          <a:p>
            <a:r>
              <a:rPr lang="zh-CN" altLang="en-US" b="1">
                <a:highlight>
                  <a:srgbClr val="00FF00"/>
                </a:highlight>
              </a:rPr>
              <a:t>偏正短语（七下</a:t>
            </a:r>
            <a:r>
              <a:rPr lang="en-US" altLang="zh-CN" b="1">
                <a:highlight>
                  <a:srgbClr val="00FF00"/>
                </a:highlight>
              </a:rPr>
              <a:t> 122</a:t>
            </a:r>
            <a:r>
              <a:rPr lang="zh-CN" altLang="en-US" b="1">
                <a:highlight>
                  <a:srgbClr val="00FF00"/>
                </a:highlight>
              </a:rPr>
              <a:t>页）</a:t>
            </a:r>
            <a:r>
              <a:rPr lang="en-US" altLang="zh-CN" b="1">
                <a:highlight>
                  <a:srgbClr val="00FF00"/>
                </a:highlight>
              </a:rPr>
              <a:t>:  </a:t>
            </a:r>
            <a:r>
              <a:rPr lang="zh-CN" altLang="en-US" b="1">
                <a:solidFill>
                  <a:srgbClr val="F402AD"/>
                </a:solidFill>
              </a:rPr>
              <a:t>以后边的词为主</a:t>
            </a:r>
            <a:endParaRPr lang="en-US" altLang="zh-CN" b="1">
              <a:highlight>
                <a:srgbClr val="FFFF00"/>
              </a:highlight>
            </a:endParaRPr>
          </a:p>
          <a:p>
            <a:r>
              <a:rPr lang="en-US" altLang="zh-CN"/>
              <a:t>   </a:t>
            </a:r>
            <a:r>
              <a:rPr lang="en-US" altLang="zh-CN" b="1"/>
              <a:t> </a:t>
            </a:r>
            <a:r>
              <a:rPr lang="zh-CN" altLang="en-US" b="1"/>
              <a:t>定语（代词、名词、形容词）</a:t>
            </a:r>
            <a:r>
              <a:rPr lang="en-US" altLang="zh-CN" b="1"/>
              <a:t>+</a:t>
            </a:r>
            <a:r>
              <a:rPr lang="zh-CN" altLang="en-US" b="1">
                <a:solidFill>
                  <a:srgbClr val="D8090F"/>
                </a:solidFill>
              </a:rPr>
              <a:t>中心语</a:t>
            </a:r>
            <a:r>
              <a:rPr lang="zh-CN" altLang="en-US" b="1"/>
              <a:t>（</a:t>
            </a:r>
            <a:r>
              <a:rPr lang="zh-CN" altLang="en-US" b="1">
                <a:solidFill>
                  <a:srgbClr val="200BEF"/>
                </a:solidFill>
              </a:rPr>
              <a:t>名词或代词</a:t>
            </a:r>
            <a:r>
              <a:rPr lang="zh-CN" altLang="en-US" b="1"/>
              <a:t>）</a:t>
            </a:r>
            <a:r>
              <a:rPr lang="en-US" altLang="zh-CN" b="1"/>
              <a:t>——</a:t>
            </a:r>
            <a:r>
              <a:rPr lang="zh-CN" altLang="en-US" b="1"/>
              <a:t>定中关系</a:t>
            </a:r>
          </a:p>
          <a:p>
            <a:r>
              <a:rPr lang="en-US" altLang="zh-CN" b="1"/>
              <a:t>    </a:t>
            </a:r>
            <a:r>
              <a:rPr lang="zh-CN" altLang="en-US" b="1"/>
              <a:t>状语（形容词、副词、数量词）</a:t>
            </a:r>
            <a:r>
              <a:rPr lang="en-US" altLang="zh-CN" b="1"/>
              <a:t>+</a:t>
            </a:r>
            <a:r>
              <a:rPr lang="zh-CN" altLang="en-US" b="1">
                <a:solidFill>
                  <a:srgbClr val="D8090F"/>
                </a:solidFill>
              </a:rPr>
              <a:t>中心语</a:t>
            </a:r>
            <a:r>
              <a:rPr lang="zh-CN" altLang="en-US" b="1"/>
              <a:t>（</a:t>
            </a:r>
            <a:r>
              <a:rPr lang="zh-CN" altLang="en-US" b="1">
                <a:solidFill>
                  <a:srgbClr val="200BEF"/>
                </a:solidFill>
              </a:rPr>
              <a:t>动词或形容词</a:t>
            </a:r>
            <a:r>
              <a:rPr lang="zh-CN" altLang="en-US" b="1"/>
              <a:t>）</a:t>
            </a:r>
            <a:r>
              <a:rPr lang="en-US" altLang="zh-CN" b="1"/>
              <a:t>——</a:t>
            </a:r>
            <a:r>
              <a:rPr lang="zh-CN" altLang="en-US" b="1"/>
              <a:t>状中关系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NjVlY2I0YjAyNDUxMWUwMTQyZDI1YjVjYzAzODY1OTEifQ=="/>
  <p:tag name="KSO_WPP_MARK_KEY" val="58e01ce8-6a0c-4236-b72a-28e044e3781e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1010</Words>
  <Application>Microsoft Office PowerPoint</Application>
  <PresentationFormat>宽屏</PresentationFormat>
  <Paragraphs>69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8" baseType="lpstr">
      <vt:lpstr>楷体</vt:lpstr>
      <vt:lpstr>宋体</vt:lpstr>
      <vt:lpstr>微软雅黑</vt:lpstr>
      <vt:lpstr>Arial</vt:lpstr>
      <vt:lpstr>Calibri</vt:lpstr>
      <vt:lpstr>默认设计模板</vt:lpstr>
      <vt:lpstr>七下知识补白汇总</vt:lpstr>
      <vt:lpstr>词性</vt:lpstr>
      <vt:lpstr>词性</vt:lpstr>
      <vt:lpstr>词性</vt:lpstr>
      <vt:lpstr>拟声词在小说中的作用</vt:lpstr>
      <vt:lpstr>叹词小说中塑造人物形象的作用：</vt:lpstr>
      <vt:lpstr>PowerPoint 演示文稿</vt:lpstr>
      <vt:lpstr>词性</vt:lpstr>
      <vt:lpstr>短语</vt:lpstr>
      <vt:lpstr>短语</vt:lpstr>
      <vt:lpstr>短语</vt:lpstr>
      <vt:lpstr>PowerPoint 演示文稿</vt:lpstr>
    </vt:vector>
  </TitlesOfParts>
  <Company>学科网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七下知识补白汇总</dc:title>
  <dc:creator>rbm.xkw.com</dc:creator>
  <cp:lastModifiedBy>Windows 用户</cp:lastModifiedBy>
  <cp:revision>4</cp:revision>
  <cp:lastPrinted>2023-06-30T10:21:00Z</cp:lastPrinted>
  <dcterms:created xsi:type="dcterms:W3CDTF">2023-06-30T10:21:00Z</dcterms:created>
  <dcterms:modified xsi:type="dcterms:W3CDTF">2026-06-23T02:07:16Z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KSOProductBuildVer">
    <vt:lpwstr>2052-12.1.0.26895</vt:lpwstr>
  </property>
  <property fmtid="{D5CDD505-2E9C-101B-9397-08002B2CF9AE}" pid="7" name="ICV">
    <vt:lpwstr>FBECC7A45E4C42A0A6C68553A366E3C5_12</vt:lpwstr>
  </property>
</Properties>
</file>