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469" r:id="rId4"/>
    <p:sldId id="470" r:id="rId5"/>
    <p:sldId id="471" r:id="rId6"/>
    <p:sldId id="472" r:id="rId7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2" r:id="rId26"/>
    <p:sldId id="491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1" r:id="rId36"/>
    <p:sldId id="502" r:id="rId37"/>
    <p:sldId id="503" r:id="rId38"/>
    <p:sldId id="504" r:id="rId39"/>
    <p:sldId id="505" r:id="rId40"/>
    <p:sldId id="506" r:id="rId41"/>
    <p:sldId id="512" r:id="rId42"/>
    <p:sldId id="513" r:id="rId43"/>
    <p:sldId id="514" r:id="rId44"/>
    <p:sldId id="515" r:id="rId45"/>
    <p:sldId id="516" r:id="rId46"/>
    <p:sldId id="517" r:id="rId47"/>
    <p:sldId id="518" r:id="rId48"/>
    <p:sldId id="519" r:id="rId49"/>
    <p:sldId id="520" r:id="rId50"/>
    <p:sldId id="521" r:id="rId51"/>
    <p:sldId id="522" r:id="rId52"/>
    <p:sldId id="524" r:id="rId53"/>
    <p:sldId id="525" r:id="rId54"/>
    <p:sldId id="526" r:id="rId55"/>
    <p:sldId id="527" r:id="rId56"/>
    <p:sldId id="528" r:id="rId57"/>
    <p:sldId id="529" r:id="rId58"/>
    <p:sldId id="530" r:id="rId59"/>
    <p:sldId id="531" r:id="rId60"/>
    <p:sldId id="532" r:id="rId61"/>
    <p:sldId id="533" r:id="rId62"/>
    <p:sldId id="534" r:id="rId63"/>
    <p:sldId id="535" r:id="rId64"/>
    <p:sldId id="536" r:id="rId65"/>
    <p:sldId id="537" r:id="rId66"/>
    <p:sldId id="538" r:id="rId67"/>
    <p:sldId id="539" r:id="rId68"/>
    <p:sldId id="540" r:id="rId69"/>
    <p:sldId id="541" r:id="rId70"/>
    <p:sldId id="542" r:id="rId71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4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/>
    <p:restoredTop sz="94660"/>
  </p:normalViewPr>
  <p:slideViewPr>
    <p:cSldViewPr snapToObjects="1" showGuides="1">
      <p:cViewPr varScale="1">
        <p:scale>
          <a:sx n="58" d="100"/>
          <a:sy n="58" d="100"/>
        </p:scale>
        <p:origin x="90" y="666"/>
      </p:cViewPr>
      <p:guideLst>
        <p:guide orient="horz" pos="2244"/>
        <p:guide pos="3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614C11-1C76-47FA-8D00-80BCAB91E70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C:\Users\iamisis\Desktop\00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40BAB-4630-49AB-8A0E-B709E74AC60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2" name="图片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图片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33388" y="225425"/>
            <a:ext cx="375285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图片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9425" y="115888"/>
            <a:ext cx="1368425" cy="5476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image" Target="../media/image9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1" Type="http://schemas.openxmlformats.org/officeDocument/2006/relationships/image" Target="../media/image11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2230438" y="2933700"/>
            <a:ext cx="7772400" cy="212725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dirty="0"/>
              <a:t>七年级牛津</a:t>
            </a:r>
            <a:br>
              <a:rPr lang="en-US" altLang="zh-CN" dirty="0"/>
            </a:br>
            <a:r>
              <a:rPr lang="zh-CN" altLang="en-US" dirty="0"/>
              <a:t>同步讲练四 Unit </a:t>
            </a:r>
            <a:r>
              <a:rPr lang="en-US" altLang="zh-CN" dirty="0"/>
              <a:t>8</a:t>
            </a:r>
            <a:endParaRPr lang="en-US" altLang="zh-CN" dirty="0"/>
          </a:p>
        </p:txBody>
      </p:sp>
      <p:pic>
        <p:nvPicPr>
          <p:cNvPr id="307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1813" y="1412875"/>
            <a:ext cx="5903912" cy="169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331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331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8" y="649288"/>
            <a:ext cx="9793287" cy="548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13" y="688975"/>
            <a:ext cx="2533650" cy="514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433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571500"/>
            <a:ext cx="8172450" cy="563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6272213"/>
            <a:ext cx="8172450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536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536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23888"/>
            <a:ext cx="8277225" cy="5710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638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638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765175"/>
            <a:ext cx="9290050" cy="424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741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682625"/>
            <a:ext cx="10945813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一、选用介词</a:t>
            </a:r>
            <a:r>
              <a:rPr kumimoji="0" lang="en-US" altLang="zh-CN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或</a:t>
            </a:r>
            <a:r>
              <a:rPr kumimoji="0" lang="en-US" altLang="zh-CN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填空。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The last class ends at 4 o’clock _________ the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afternoon.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Does your mother often go shopping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_________ Saturday afternoons?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Bats (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蝙蝠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usually come out _________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night.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They left the city __________ the evening of 10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October, 2020.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9913" y="454025"/>
            <a:ext cx="1820862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616950" y="1274763"/>
            <a:ext cx="2014538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7488" y="3224213"/>
            <a:ext cx="30972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on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2450" y="3868738"/>
            <a:ext cx="30956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at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2038" y="5084763"/>
            <a:ext cx="30972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on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843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79425" y="674688"/>
            <a:ext cx="11233150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二、选用</a:t>
            </a:r>
            <a:r>
              <a:rPr kumimoji="0" lang="en-US" altLang="zh-CN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sometimes</a:t>
            </a: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times</a:t>
            </a: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sometime</a:t>
            </a: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或</a:t>
            </a:r>
            <a:endParaRPr kumimoji="0" lang="en-US" altLang="zh-CN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some time</a:t>
            </a: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填空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He doesn’t always go home early. _________ he has to work late.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It will take them _________ to find out why.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It’s a long story. I will tell you about it _________.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That garden is _________ bigger than this one.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99463" y="2236788"/>
            <a:ext cx="30972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Sometimes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8188" y="3565525"/>
            <a:ext cx="30956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some time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83675" y="4344988"/>
            <a:ext cx="309721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sometime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7213" y="5084763"/>
            <a:ext cx="30972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some times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945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682625"/>
            <a:ext cx="10945813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三、将下列句子翻译成英文。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去滑雪是一大乐趣。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_____________________________________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汉语正变得越来越流行。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_____________________________________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天气正变得越来越冷了。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_____________________________________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7125" y="2236788"/>
            <a:ext cx="103695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Going skiing is great fun.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9525" y="3697288"/>
            <a:ext cx="103695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Chinese is becoming more and more popular.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1925" y="5157788"/>
            <a:ext cx="103695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The weather / It is getting colder and colder.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048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4775" y="576263"/>
            <a:ext cx="541972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027113"/>
            <a:ext cx="10369550" cy="526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086725" y="1541463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ively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9875" y="2733675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urious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0313" y="3894138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ctually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48525" y="4427538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ifetime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0813" y="5122863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ncrease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150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150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23888"/>
            <a:ext cx="9361487" cy="582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608888" y="914400"/>
            <a:ext cx="27860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nterest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6000" y="1431925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thlete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5688" y="4210050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udience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2313" y="5229225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areer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0150" y="5754688"/>
            <a:ext cx="27860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ossible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253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253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836613"/>
            <a:ext cx="11298238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5325" y="1416050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325" y="2565400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4"/>
          <p:cNvSpPr txBox="1"/>
          <p:nvPr/>
        </p:nvSpPr>
        <p:spPr>
          <a:xfrm>
            <a:off x="9480550" y="0"/>
            <a:ext cx="36004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09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</a:rPr>
              <a:t>阅读任务</a:t>
            </a:r>
            <a:r>
              <a:rPr lang="en-US" altLang="zh-CN" sz="3600" b="1" dirty="0">
                <a:solidFill>
                  <a:srgbClr val="FF0000"/>
                </a:solidFill>
              </a:rPr>
              <a:t>》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10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1092200"/>
            <a:ext cx="11737975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688975"/>
            <a:ext cx="10447338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175500" y="971550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stars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1838" y="1365250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beginning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4763" y="1866900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used to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1838" y="2266950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groups of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7913" y="2801938"/>
            <a:ext cx="29511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fun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19588" y="3578225"/>
            <a:ext cx="29511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hosts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4338" y="3979863"/>
            <a:ext cx="29511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knowledge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88613" y="3929063"/>
            <a:ext cx="17033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lively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32175" y="4710113"/>
            <a:ext cx="29511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is proud of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355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355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765175"/>
            <a:ext cx="11328400" cy="453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01675" y="709613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325" y="2684463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5325" y="3933825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457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458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35000"/>
            <a:ext cx="11128375" cy="243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" y="3113088"/>
            <a:ext cx="11285538" cy="189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87488" y="1768475"/>
            <a:ext cx="10296525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              in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           lively      way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08438" y="3597275"/>
            <a:ext cx="39592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find         out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560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560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38" y="623888"/>
            <a:ext cx="11268075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04925" y="1057275"/>
            <a:ext cx="58324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More         and        more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9975" y="2882900"/>
            <a:ext cx="3906838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looks       like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04063" y="4146550"/>
            <a:ext cx="390683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went      outside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5413" y="5365750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turn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00963" y="5316538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into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662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662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23888"/>
            <a:ext cx="11304588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5688" y="1989138"/>
            <a:ext cx="106568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Flying kites is an interesting activity in autumn.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1725" y="3429000"/>
            <a:ext cx="10861675" cy="126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He used to drink / have a cup of coffee every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morning.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800" y="5081588"/>
            <a:ext cx="106457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How fresh the air in the park is!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765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765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4675"/>
            <a:ext cx="5832475" cy="436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868488"/>
            <a:ext cx="5705475" cy="305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592138"/>
            <a:ext cx="7129462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13" y="623888"/>
            <a:ext cx="4048125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060450"/>
            <a:ext cx="5133975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30213" y="3357563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and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0763" y="4543425"/>
            <a:ext cx="27860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across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8488" y="5540375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so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250" y="1562100"/>
            <a:ext cx="23796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0500" y="2905125"/>
            <a:ext cx="2787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of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867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Listening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1270000"/>
            <a:ext cx="10945813" cy="5191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一、根据汉语内容写出英文短语，并熟记以下短语。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___________________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去航海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be happy with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感到满意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all over the world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全世界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5363" y="623888"/>
            <a:ext cx="24384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31950" y="2051050"/>
            <a:ext cx="47783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go sailing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2969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Listening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682625"/>
            <a:ext cx="11233150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二、根据汉语内容完成句子。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在这里你可以吃到来自世界各地的美食。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You can eat delicious food from 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________ ________ ________ here.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我们决定下周去航海。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We decided to ________ ________ next week.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我妈妈对我最近在学校的表现感到满意。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My mother _________ _________ _________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my </a:t>
            </a:r>
            <a:r>
              <a:rPr kumimoji="0" lang="en-US" altLang="zh-CN" sz="3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behaviour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school recently.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7850" y="1989138"/>
            <a:ext cx="8940800" cy="1262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all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over             the         world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2038" y="3825875"/>
            <a:ext cx="38163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go          sailing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83113" y="5143500"/>
            <a:ext cx="676910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is              happy        with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072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Listening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072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8700" y="623888"/>
            <a:ext cx="2514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103313"/>
            <a:ext cx="5876925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25" y="1093788"/>
            <a:ext cx="1209675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1625600"/>
            <a:ext cx="9172575" cy="3967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82663" y="2095500"/>
            <a:ext cx="86423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Next to the sea.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2663" y="3535363"/>
            <a:ext cx="87852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She thought it was very boring.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1725" y="4884738"/>
            <a:ext cx="86661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She is a sailing teacher.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174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Listening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174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8" y="612775"/>
            <a:ext cx="1611312" cy="33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138" y="623888"/>
            <a:ext cx="416242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947738"/>
            <a:ext cx="5903912" cy="564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52500"/>
            <a:ext cx="5903913" cy="442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888" y="5499100"/>
            <a:ext cx="553402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750" y="5905500"/>
            <a:ext cx="363855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0" y="5857875"/>
            <a:ext cx="218122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388" y="6238875"/>
            <a:ext cx="67627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148388" y="1131888"/>
            <a:ext cx="60086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Family and dreams.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43613" y="2030413"/>
            <a:ext cx="60086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Seven / 7 minutes.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1863" y="2965450"/>
            <a:ext cx="60086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Moon-patterned shoes.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80138" y="3924300"/>
            <a:ext cx="60086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Her father’s death.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8388" y="4751388"/>
            <a:ext cx="60086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Her mother.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277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Listening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277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81038"/>
            <a:ext cx="1728788" cy="319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3" y="763588"/>
            <a:ext cx="1570037" cy="26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8" y="992188"/>
            <a:ext cx="5727700" cy="569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13" y="644525"/>
            <a:ext cx="4124325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825" y="1027113"/>
            <a:ext cx="6013450" cy="483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200" y="5865813"/>
            <a:ext cx="6013450" cy="855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95988" y="1536700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95988" y="2687638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1538" y="3446463"/>
            <a:ext cx="766762" cy="677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45200" y="4941888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12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998538"/>
            <a:ext cx="10945813" cy="5540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一、按要求写出相应的答案。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impossible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反义词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athlete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复数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interesting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名词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shoot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过去式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extreme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副词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host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第三人称单数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actual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副词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" y="579438"/>
            <a:ext cx="250507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188" y="623888"/>
            <a:ext cx="1412875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367213" y="1624013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possible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9150" y="2344738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athletes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60850" y="3059113"/>
            <a:ext cx="29511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interest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90875" y="3765550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shot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48075" y="4322763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extremely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0375" y="5024438"/>
            <a:ext cx="29511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hosts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90875" y="5732463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actually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379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379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100" y="623888"/>
            <a:ext cx="2933700" cy="53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13" y="1239838"/>
            <a:ext cx="2617787" cy="53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1712913"/>
            <a:ext cx="10910887" cy="301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481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482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54050"/>
            <a:ext cx="10369550" cy="5703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584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584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836613"/>
            <a:ext cx="10329862" cy="424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686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686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836613"/>
            <a:ext cx="10082212" cy="5126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789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789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3975" y="765175"/>
            <a:ext cx="5057775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395413"/>
            <a:ext cx="10440988" cy="4764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5325" y="1860550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325" y="2733675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5325" y="4149725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891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891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836613"/>
            <a:ext cx="11264900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5325" y="681038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4538" y="2187575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4538" y="3810000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325" y="4724400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3993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994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0" y="623888"/>
            <a:ext cx="4762500" cy="64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84313"/>
            <a:ext cx="11052175" cy="474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096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096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150" y="539750"/>
            <a:ext cx="3665538" cy="334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877888"/>
            <a:ext cx="9936162" cy="5522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58925" y="2038350"/>
            <a:ext cx="6008688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used       to           live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6988" y="2990850"/>
            <a:ext cx="655320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didn’t      use        to         be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27350" y="3898900"/>
            <a:ext cx="741680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didn’t        use         to          play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1213" y="5284788"/>
            <a:ext cx="18446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Did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95675" y="5284788"/>
            <a:ext cx="6008688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use          to       watch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198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Grammar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198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6813" y="595313"/>
            <a:ext cx="4059237" cy="35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" y="1052513"/>
            <a:ext cx="6161087" cy="556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63" y="927100"/>
            <a:ext cx="5561012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75" y="1570038"/>
            <a:ext cx="5561013" cy="4360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437313" y="1433513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0175" y="1781175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3988" y="2168525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1288" y="2571750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24613" y="2997200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91288" y="3408363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9063" y="3875088"/>
            <a:ext cx="7651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56363" y="4465638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80175" y="4992688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80175" y="5445125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301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1166813"/>
            <a:ext cx="10945813" cy="5294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一、根据汉语内容写出英文短语，并熟记以下短语。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肢体语言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感兴趣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感到厌倦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1188" y="652463"/>
            <a:ext cx="2628900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316288" y="1828800"/>
            <a:ext cx="60086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body language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94200" y="2659063"/>
            <a:ext cx="6008688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get interested in ...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46613" y="3371850"/>
            <a:ext cx="60086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feel bored with ...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14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6148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642938"/>
            <a:ext cx="11379200" cy="584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58925" y="801688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extremely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0850" y="1325563"/>
            <a:ext cx="29511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hosts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4238" y="1820863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shot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6763" y="2319338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Actually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8925" y="3260725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possible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80550" y="4292600"/>
            <a:ext cx="29527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athletes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97225" y="5300663"/>
            <a:ext cx="29511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interest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403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403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8" y="655638"/>
            <a:ext cx="11215687" cy="551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74825" y="1550988"/>
            <a:ext cx="60102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got        interested     in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1588" y="3213100"/>
            <a:ext cx="60086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feel         bored       with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80325" y="4878388"/>
            <a:ext cx="4103688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body      language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505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506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3113" y="623888"/>
            <a:ext cx="26384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127125"/>
            <a:ext cx="9217025" cy="5192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6083" name="文本框 2"/>
          <p:cNvSpPr txBox="1"/>
          <p:nvPr/>
        </p:nvSpPr>
        <p:spPr>
          <a:xfrm>
            <a:off x="25765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608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119063"/>
            <a:ext cx="1457325" cy="36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592138"/>
            <a:ext cx="6119812" cy="578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63" y="646113"/>
            <a:ext cx="5551487" cy="522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88988" y="452438"/>
            <a:ext cx="31908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介绍自己的爱好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1338" y="503238"/>
            <a:ext cx="2032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记叙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9313" y="923925"/>
            <a:ext cx="2397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第一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51338" y="923925"/>
            <a:ext cx="24860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一般过去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54250" y="1352550"/>
            <a:ext cx="26463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一般现在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16950" y="5156200"/>
            <a:ext cx="26463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thus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710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710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23888"/>
            <a:ext cx="9505950" cy="564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813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813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20713"/>
            <a:ext cx="8785225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915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915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23888"/>
            <a:ext cx="8105775" cy="5684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017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682625"/>
            <a:ext cx="10945813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Hello, everyone! My name is Li Hua. I want to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about my </a:t>
            </a:r>
            <a:r>
              <a:rPr kumimoji="0" lang="en-US" altLang="zh-CN" sz="3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favourite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hobby. 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863" y="1412875"/>
            <a:ext cx="10945812" cy="4406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My favourite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hobby is taking photos.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I started taking photos at the age of ten. I used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to go outside with my camera on sunny days. Now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I take photos every day. It is interesting for me to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take photos of different things such as flowers,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120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22288" y="717550"/>
            <a:ext cx="10945813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That’s all. Thanks for listening!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7213" y="703263"/>
            <a:ext cx="11118850" cy="4406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animals and buildings.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In my eyes, taking photos can help me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remember valuable moments in my life and learn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more about different places in the world. Thus, I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want to be a photographer when I grow up. I will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work hard to achieve my dream.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222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Speaking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5222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7575" y="581025"/>
            <a:ext cx="2524125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220788"/>
            <a:ext cx="9648825" cy="5272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51513" y="3370263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ˈrecord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64425" y="4171950"/>
            <a:ext cx="31670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deˈcreasing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6225" y="4792663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ˈprogress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67888" y="5283200"/>
            <a:ext cx="259238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preˈsent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88175" y="5903913"/>
            <a:ext cx="31670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ˈproject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325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Speaking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5325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1313" y="692150"/>
            <a:ext cx="51244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265238"/>
            <a:ext cx="104886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3660775"/>
            <a:ext cx="10298112" cy="1055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5325" y="1825625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8350" y="2336800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5325" y="2925763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1375" y="3573463"/>
            <a:ext cx="7651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2488" y="4124325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717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1052513"/>
            <a:ext cx="10945813" cy="54086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一、根据汉语内容写出英文短语，并熟记以下短语。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外出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越来越多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曾经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看起来像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 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感到好奇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了解（到）；弄清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544513"/>
            <a:ext cx="2008188" cy="50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95550" y="1760538"/>
            <a:ext cx="40322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go outside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5513" y="2430463"/>
            <a:ext cx="45370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more and more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40013" y="3249613"/>
            <a:ext cx="46799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used to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9113" y="4062413"/>
            <a:ext cx="551180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look like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4413" y="4813300"/>
            <a:ext cx="43672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be curious about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32400" y="5618163"/>
            <a:ext cx="504031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find out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427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Speaking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5427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23888"/>
            <a:ext cx="8162925" cy="580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330700" y="1916113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 the future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3025" y="2881313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Why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7388" y="4024313"/>
            <a:ext cx="4319587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how / what about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750" y="4514850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dream of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5500" y="5411788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come true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5299" name="文本框 2"/>
          <p:cNvSpPr txBox="1"/>
          <p:nvPr/>
        </p:nvSpPr>
        <p:spPr>
          <a:xfrm>
            <a:off x="1992313" y="-22225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Unit 8 Focusing on culture </a:t>
            </a:r>
            <a:r>
              <a:rPr lang="zh-CN" altLang="en-US" sz="2800" b="1" dirty="0">
                <a:solidFill>
                  <a:srgbClr val="FF0000"/>
                </a:solidFill>
              </a:rPr>
              <a:t>语言知识讲练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1349375"/>
            <a:ext cx="10945813" cy="5111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一、按要求写出相应的答案。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method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复数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comparison → __________(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动词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30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" y="682625"/>
            <a:ext cx="2447925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38" y="787400"/>
            <a:ext cx="1584325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362325" y="2111375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methods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0238" y="2774950"/>
            <a:ext cx="31670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compare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6323" name="文本框 2"/>
          <p:cNvSpPr txBox="1"/>
          <p:nvPr/>
        </p:nvSpPr>
        <p:spPr>
          <a:xfrm>
            <a:off x="1992313" y="-22225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Unit 8 Focusing on culture </a:t>
            </a:r>
            <a:r>
              <a:rPr lang="zh-CN" altLang="en-US" sz="2800" b="1" dirty="0">
                <a:solidFill>
                  <a:srgbClr val="FF0000"/>
                </a:solidFill>
              </a:rPr>
              <a:t>语言知识讲练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682625"/>
            <a:ext cx="10945813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二、用括号内所给单词的适当形式填空。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My parents always ___________(comparison)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me with others.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I use some ___________(method) to help me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remember important things.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9738" y="1341438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compare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35413" y="2914650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methods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7347" name="文本框 2"/>
          <p:cNvSpPr txBox="1"/>
          <p:nvPr/>
        </p:nvSpPr>
        <p:spPr>
          <a:xfrm>
            <a:off x="1992313" y="-22225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Unit 8 Focusing on culture </a:t>
            </a:r>
            <a:r>
              <a:rPr lang="zh-CN" altLang="en-US" sz="2800" b="1" dirty="0">
                <a:solidFill>
                  <a:srgbClr val="FF0000"/>
                </a:solidFill>
              </a:rPr>
              <a:t>语言知识讲练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828675"/>
            <a:ext cx="10945813" cy="5632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一、根据汉语内容写出英文短语，并熟记以下短语。</a:t>
            </a:r>
            <a:endParaRPr kumimoji="0" lang="zh-CN" altLang="en-US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梦想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实现；成为现实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放弃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从那天起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互相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比作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 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最后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9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2688" y="409575"/>
            <a:ext cx="1487487" cy="461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543175" y="1360488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dream of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92688" y="2114550"/>
            <a:ext cx="31686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come true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24113" y="2822575"/>
            <a:ext cx="31670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give up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52788" y="3562350"/>
            <a:ext cx="4500562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from that day on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68575" y="4157663"/>
            <a:ext cx="31670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one another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87900" y="4768850"/>
            <a:ext cx="4835525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compare ... to ...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24113" y="5464175"/>
            <a:ext cx="31670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 the end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8371" name="文本框 2"/>
          <p:cNvSpPr txBox="1"/>
          <p:nvPr/>
        </p:nvSpPr>
        <p:spPr>
          <a:xfrm>
            <a:off x="1992313" y="-22225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Unit 8 Focusing on culture </a:t>
            </a:r>
            <a:r>
              <a:rPr lang="zh-CN" altLang="en-US" sz="2800" b="1" dirty="0">
                <a:solidFill>
                  <a:srgbClr val="FF0000"/>
                </a:solidFill>
              </a:rPr>
              <a:t>语言知识讲练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5837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8" y="692150"/>
            <a:ext cx="11374437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08438" y="1452563"/>
            <a:ext cx="57594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compare me            to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43700" y="2906713"/>
            <a:ext cx="40322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come         true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663" y="4005263"/>
            <a:ext cx="576103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             the         end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9395" name="文本框 2"/>
          <p:cNvSpPr txBox="1"/>
          <p:nvPr/>
        </p:nvSpPr>
        <p:spPr>
          <a:xfrm>
            <a:off x="1992313" y="-22225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Unit 8 Focusing on culture </a:t>
            </a:r>
            <a:r>
              <a:rPr lang="zh-CN" altLang="en-US" sz="2800" b="1" dirty="0">
                <a:solidFill>
                  <a:srgbClr val="FF0000"/>
                </a:solidFill>
              </a:rPr>
              <a:t>语言知识讲练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5939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92150"/>
            <a:ext cx="11371263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39788" y="901700"/>
            <a:ext cx="828040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From        that          day            on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4588" y="2454275"/>
            <a:ext cx="10423525" cy="126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                 one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another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3813" y="3898900"/>
            <a:ext cx="41370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dreamt       of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30838" y="4868863"/>
            <a:ext cx="40497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give            up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0419" name="文本框 2"/>
          <p:cNvSpPr txBox="1"/>
          <p:nvPr/>
        </p:nvSpPr>
        <p:spPr>
          <a:xfrm>
            <a:off x="1992313" y="-22225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Unit 8 Focusing on culture </a:t>
            </a:r>
            <a:r>
              <a:rPr lang="zh-CN" altLang="en-US" sz="2800" b="1" dirty="0">
                <a:solidFill>
                  <a:srgbClr val="FF0000"/>
                </a:solidFill>
              </a:rPr>
              <a:t>语言知识讲练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6042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8" y="841375"/>
            <a:ext cx="9144000" cy="5405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138" y="533400"/>
            <a:ext cx="2638425" cy="58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1443" name="文本框 2"/>
          <p:cNvSpPr txBox="1"/>
          <p:nvPr/>
        </p:nvSpPr>
        <p:spPr>
          <a:xfrm>
            <a:off x="1992313" y="-22225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Unit 8 Focusing on culture </a:t>
            </a:r>
            <a:r>
              <a:rPr lang="zh-CN" altLang="en-US" sz="2800" b="1" dirty="0">
                <a:solidFill>
                  <a:srgbClr val="FF0000"/>
                </a:solidFill>
              </a:rPr>
              <a:t>语言知识讲练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6144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92150"/>
            <a:ext cx="10156825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2467" name="文本框 2"/>
          <p:cNvSpPr txBox="1"/>
          <p:nvPr/>
        </p:nvSpPr>
        <p:spPr>
          <a:xfrm>
            <a:off x="1992313" y="-22225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Unit 8 Focusing on culture </a:t>
            </a:r>
            <a:r>
              <a:rPr lang="zh-CN" altLang="en-US" sz="2800" b="1" dirty="0">
                <a:solidFill>
                  <a:srgbClr val="FF0000"/>
                </a:solidFill>
              </a:rPr>
              <a:t>语言知识讲练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6246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92150"/>
            <a:ext cx="11193463" cy="547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27125" y="1330325"/>
            <a:ext cx="6408738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24-year-old daughter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3613" y="2493963"/>
            <a:ext cx="554513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eighty       years     old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46375" y="3541713"/>
            <a:ext cx="831850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is                well       known         for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73238" y="5013325"/>
            <a:ext cx="81391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is              well        known      as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3491" name="文本框 2"/>
          <p:cNvSpPr txBox="1"/>
          <p:nvPr/>
        </p:nvSpPr>
        <p:spPr>
          <a:xfrm>
            <a:off x="1774825" y="-22225"/>
            <a:ext cx="7705725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600" b="1" dirty="0">
                <a:solidFill>
                  <a:srgbClr val="FF0000"/>
                </a:solidFill>
              </a:rPr>
              <a:t>Unit 8 Cross-curricular connection</a:t>
            </a:r>
            <a:r>
              <a:rPr lang="zh-CN" altLang="en-US" sz="2600" b="1" dirty="0">
                <a:solidFill>
                  <a:srgbClr val="FF0000"/>
                </a:solidFill>
              </a:rPr>
              <a:t>语言知识讲练</a:t>
            </a:r>
            <a:endParaRPr lang="en-US" altLang="zh-CN" sz="2600" b="1" dirty="0">
              <a:solidFill>
                <a:srgbClr val="FF0000"/>
              </a:solidFill>
            </a:endParaRPr>
          </a:p>
        </p:txBody>
      </p:sp>
      <p:pic>
        <p:nvPicPr>
          <p:cNvPr id="6349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2513" y="692150"/>
            <a:ext cx="252412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168400"/>
            <a:ext cx="10860088" cy="204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921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682625"/>
            <a:ext cx="10945813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有耐心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方式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把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变成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 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实现某人的梦想 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7213" y="625475"/>
            <a:ext cx="49688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be patient with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0850" y="1385888"/>
            <a:ext cx="457200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in a(n) ... way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19738" y="2219325"/>
            <a:ext cx="43100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turn ... into ...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0338" y="2914650"/>
            <a:ext cx="5751512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achieve one’s dream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4515" name="文本框 2"/>
          <p:cNvSpPr txBox="1"/>
          <p:nvPr/>
        </p:nvSpPr>
        <p:spPr>
          <a:xfrm>
            <a:off x="1774825" y="-22225"/>
            <a:ext cx="7705725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600" b="1" dirty="0">
                <a:solidFill>
                  <a:srgbClr val="FF0000"/>
                </a:solidFill>
              </a:rPr>
              <a:t>Unit 8 Cross-curricular connection</a:t>
            </a:r>
            <a:r>
              <a:rPr lang="zh-CN" altLang="en-US" sz="2600" b="1" dirty="0">
                <a:solidFill>
                  <a:srgbClr val="FF0000"/>
                </a:solidFill>
              </a:rPr>
              <a:t>语言知识讲练</a:t>
            </a:r>
            <a:endParaRPr lang="en-US" altLang="zh-CN" sz="2600" b="1" dirty="0">
              <a:solidFill>
                <a:srgbClr val="FF0000"/>
              </a:solidFill>
            </a:endParaRPr>
          </a:p>
        </p:txBody>
      </p:sp>
      <p:pic>
        <p:nvPicPr>
          <p:cNvPr id="6451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744538"/>
            <a:ext cx="5919788" cy="369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4440238"/>
            <a:ext cx="5919788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75" y="469900"/>
            <a:ext cx="245745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75" y="1209675"/>
            <a:ext cx="5919788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226175" y="1073150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10300" y="2592388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92850" y="3257550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6563" name="文本框 2"/>
          <p:cNvSpPr txBox="1"/>
          <p:nvPr/>
        </p:nvSpPr>
        <p:spPr>
          <a:xfrm>
            <a:off x="1774825" y="-22225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</a:t>
            </a:r>
            <a:r>
              <a:rPr lang="zh-CN" altLang="en-US" sz="3600" b="1" dirty="0">
                <a:solidFill>
                  <a:srgbClr val="FF0000"/>
                </a:solidFill>
              </a:rPr>
              <a:t>单元知识整合与运用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6656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138" y="765175"/>
            <a:ext cx="264795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409700"/>
            <a:ext cx="7183437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7587" name="文本框 2"/>
          <p:cNvSpPr txBox="1"/>
          <p:nvPr/>
        </p:nvSpPr>
        <p:spPr>
          <a:xfrm>
            <a:off x="1774825" y="-22225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</a:t>
            </a:r>
            <a:r>
              <a:rPr lang="zh-CN" altLang="en-US" sz="3600" b="1" dirty="0">
                <a:solidFill>
                  <a:srgbClr val="FF0000"/>
                </a:solidFill>
              </a:rPr>
              <a:t>单元知识整合与运用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6758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3113" y="692150"/>
            <a:ext cx="25146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285875"/>
            <a:ext cx="11233150" cy="4522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48075" y="2347913"/>
            <a:ext cx="27654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athlete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13600" y="2295525"/>
            <a:ext cx="27654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biologist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98913" y="2936875"/>
            <a:ext cx="27670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ability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2150" y="2873375"/>
            <a:ext cx="27654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perform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2438" y="3465513"/>
            <a:ext cx="3511550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body language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13600" y="3373438"/>
            <a:ext cx="4354513" cy="677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get interested in ...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8611" name="文本框 2"/>
          <p:cNvSpPr txBox="1"/>
          <p:nvPr/>
        </p:nvSpPr>
        <p:spPr>
          <a:xfrm>
            <a:off x="1774825" y="-22225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</a:t>
            </a:r>
            <a:r>
              <a:rPr lang="zh-CN" altLang="en-US" sz="3600" b="1" dirty="0">
                <a:solidFill>
                  <a:srgbClr val="FF0000"/>
                </a:solidFill>
              </a:rPr>
              <a:t>单元知识整合与运用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6861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8" y="800100"/>
            <a:ext cx="11307762" cy="3852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19288" y="2281238"/>
            <a:ext cx="27670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go sailing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5700" y="2387600"/>
            <a:ext cx="3367088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be happy with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69635" name="文本框 2"/>
          <p:cNvSpPr txBox="1"/>
          <p:nvPr/>
        </p:nvSpPr>
        <p:spPr>
          <a:xfrm>
            <a:off x="1774825" y="-22225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</a:t>
            </a:r>
            <a:r>
              <a:rPr lang="zh-CN" altLang="en-US" sz="3600" b="1" dirty="0">
                <a:solidFill>
                  <a:srgbClr val="FF0000"/>
                </a:solidFill>
              </a:rPr>
              <a:t>单元知识整合与运用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6963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88975"/>
            <a:ext cx="9793287" cy="584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6050" y="1044575"/>
            <a:ext cx="27654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interest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7850" y="1533525"/>
            <a:ext cx="276701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shoot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8438" y="1444625"/>
            <a:ext cx="33686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extremely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16950" y="1447800"/>
            <a:ext cx="27654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increase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1338" y="1916113"/>
            <a:ext cx="27670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host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91550" y="1927225"/>
            <a:ext cx="276701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lively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9975" y="2311400"/>
            <a:ext cx="33686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actually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74825" y="3006725"/>
            <a:ext cx="276701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go outside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5975" y="2852738"/>
            <a:ext cx="3714750" cy="677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more and more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43450" y="3346450"/>
            <a:ext cx="4737100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be curious about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13038" y="3903663"/>
            <a:ext cx="27670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find out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65825" y="4281488"/>
            <a:ext cx="4378325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achieve one’s dream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70659" name="文本框 2"/>
          <p:cNvSpPr txBox="1"/>
          <p:nvPr/>
        </p:nvSpPr>
        <p:spPr>
          <a:xfrm>
            <a:off x="1774825" y="-22225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</a:t>
            </a:r>
            <a:r>
              <a:rPr lang="zh-CN" altLang="en-US" sz="3600" b="1" dirty="0">
                <a:solidFill>
                  <a:srgbClr val="FF0000"/>
                </a:solidFill>
              </a:rPr>
              <a:t>单元知识整合与运用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7066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765175"/>
            <a:ext cx="10634663" cy="4751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640013" y="1190625"/>
            <a:ext cx="27654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hug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3925" y="1136650"/>
            <a:ext cx="276701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nowadays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3000" y="1603375"/>
            <a:ext cx="276701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lecture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2488" y="2254250"/>
            <a:ext cx="27670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dream of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73838" y="2201863"/>
            <a:ext cx="27654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come true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53375" y="2733675"/>
            <a:ext cx="3975100" cy="67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compare ... to ...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0" y="3148013"/>
            <a:ext cx="276701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in the end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71683" name="文本框 2"/>
          <p:cNvSpPr txBox="1"/>
          <p:nvPr/>
        </p:nvSpPr>
        <p:spPr>
          <a:xfrm>
            <a:off x="1774825" y="-22225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</a:t>
            </a:r>
            <a:r>
              <a:rPr lang="zh-CN" altLang="en-US" sz="3600" b="1" dirty="0">
                <a:solidFill>
                  <a:srgbClr val="FF0000"/>
                </a:solidFill>
              </a:rPr>
              <a:t>单元知识整合与运用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7168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3975" y="666750"/>
            <a:ext cx="53721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341438"/>
            <a:ext cx="10512425" cy="457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08075" y="2049463"/>
            <a:ext cx="9883775" cy="1262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           come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true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6963" y="3806825"/>
            <a:ext cx="564673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more        and        more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6963" y="4678363"/>
            <a:ext cx="10039350" cy="1262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          went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outside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72707" name="文本框 2"/>
          <p:cNvSpPr txBox="1"/>
          <p:nvPr/>
        </p:nvSpPr>
        <p:spPr>
          <a:xfrm>
            <a:off x="1774825" y="-22225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</a:t>
            </a:r>
            <a:r>
              <a:rPr lang="zh-CN" altLang="en-US" sz="3600" b="1" dirty="0">
                <a:solidFill>
                  <a:srgbClr val="FF0000"/>
                </a:solidFill>
              </a:rPr>
              <a:t>单元知识整合与运用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7270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588" y="836613"/>
            <a:ext cx="10974387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13088" y="1009650"/>
            <a:ext cx="413543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dreams        of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81188" y="2574925"/>
            <a:ext cx="399891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used              to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73731" name="文本框 2"/>
          <p:cNvSpPr txBox="1"/>
          <p:nvPr/>
        </p:nvSpPr>
        <p:spPr>
          <a:xfrm>
            <a:off x="1774825" y="-22225"/>
            <a:ext cx="7705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</a:t>
            </a:r>
            <a:r>
              <a:rPr lang="zh-CN" altLang="en-US" sz="3600" b="1" dirty="0">
                <a:solidFill>
                  <a:srgbClr val="FF0000"/>
                </a:solidFill>
              </a:rPr>
              <a:t>单元知识整合与运用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7373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765175"/>
            <a:ext cx="5719763" cy="459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866775"/>
            <a:ext cx="5700712" cy="462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31950" y="1154113"/>
            <a:ext cx="7667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4725" y="2419350"/>
            <a:ext cx="7651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16275" y="3429000"/>
            <a:ext cx="7651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2213" y="4737100"/>
            <a:ext cx="7651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16713" y="1958975"/>
            <a:ext cx="766762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024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024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23888"/>
            <a:ext cx="11226800" cy="5253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5688" y="1425575"/>
            <a:ext cx="10656887" cy="126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in              an          easy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way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3388" y="3081338"/>
            <a:ext cx="49688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used         to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1200" y="4157663"/>
            <a:ext cx="4970463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going      outside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0100" y="5181600"/>
            <a:ext cx="5545138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achieve   your     dream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126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126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92150"/>
            <a:ext cx="11356975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366000" y="1004888"/>
            <a:ext cx="49688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found       out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0975" y="2605088"/>
            <a:ext cx="57245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am         curious     about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35413" y="4244975"/>
            <a:ext cx="58832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Be        patient       with 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6263" y="5340350"/>
            <a:ext cx="2978150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turns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9813" y="5321300"/>
            <a:ext cx="49688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into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1229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Reading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229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113" y="768350"/>
            <a:ext cx="11109325" cy="266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85838" y="1125538"/>
            <a:ext cx="590232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More         and        more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7350" y="2636838"/>
            <a:ext cx="4968875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looks       like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8645</Words>
  <Application>WPS 演示</Application>
  <PresentationFormat>宽屏</PresentationFormat>
  <Paragraphs>817</Paragraphs>
  <Slides>68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5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英语周报</dc:creator>
  <cp:lastModifiedBy>Lam</cp:lastModifiedBy>
  <cp:revision>226</cp:revision>
  <dcterms:created xsi:type="dcterms:W3CDTF">2013-01-25T01:44:32Z</dcterms:created>
  <dcterms:modified xsi:type="dcterms:W3CDTF">2026-06-22T14:11:38Z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0A3A2B6ED5A2472B9ACE5FAF1F4DE956_13</vt:lpwstr>
  </property>
</Properties>
</file>