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7" r:id="rId3"/>
    <p:sldId id="286" r:id="rId4"/>
    <p:sldId id="287" r:id="rId5"/>
    <p:sldId id="288" r:id="rId6"/>
    <p:sldId id="28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8" r:id="rId21"/>
    <p:sldId id="290" r:id="rId22"/>
    <p:sldId id="291" r:id="rId23"/>
    <p:sldId id="292" r:id="rId24"/>
    <p:sldId id="293" r:id="rId25"/>
    <p:sldId id="294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0" clrIdx="0"/>
  <p:cmAuthor id="2" name="作者" initials="A" lastIdx="0" clrIdx="1"/>
  <p:cmAuthor id="3" name="未知用户1" initials="未" lastIdx="0" clrIdx="2"/>
  <p:cmAuthor id="4" name="微软用户" initials="微" lastIdx="0" clrIdx="3"/>
  <p:cmAuthor id="5" name="Unknown User1" initials="U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image" Target="../media/image3.png"/><Relationship Id="rId2" Type="http://schemas.openxmlformats.org/officeDocument/2006/relationships/tags" Target="../tags/tag63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 descr="8d45c987-80a6-4b9d-a28f-cbe22051da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64910" y="1720850"/>
            <a:ext cx="4691380" cy="2431415"/>
          </a:xfrm>
          <a:prstGeom prst="rect">
            <a:avLst/>
          </a:prstGeom>
        </p:spPr>
      </p:pic>
      <p:pic>
        <p:nvPicPr>
          <p:cNvPr id="2" name="图片 1" descr="C:/Users/GFS/Desktop/08.26 课件/（新）课件/课件封面色块2.png课件封面色块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36633" r="6391" b="36633"/>
          <a:stretch>
            <a:fillRect/>
          </a:stretch>
        </p:blipFill>
        <p:spPr>
          <a:xfrm flipH="1">
            <a:off x="381635" y="436880"/>
            <a:ext cx="8130540" cy="93091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625475" y="509270"/>
            <a:ext cx="7089775" cy="76327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4000" b="1">
                <a:solidFill>
                  <a:sysClr val="window" lastClr="FFFFFF"/>
                </a:solidFill>
              </a:rPr>
              <a:t>Unit 8  Follow your interests</a:t>
            </a:r>
            <a:endParaRPr lang="en-US" altLang="zh-CN" sz="4000" b="1">
              <a:solidFill>
                <a:sysClr val="window" lastClr="FFFFFF"/>
              </a:solidFill>
            </a:endParaRPr>
          </a:p>
          <a:p>
            <a:endParaRPr lang="en-US" altLang="zh-CN" sz="4000" b="1">
              <a:solidFill>
                <a:sysClr val="window" lastClr="FFFFFF"/>
              </a:solidFill>
            </a:endParaRPr>
          </a:p>
        </p:txBody>
      </p:sp>
      <p:sp>
        <p:nvSpPr>
          <p:cNvPr id="7" name="圆角矩形 6"/>
          <p:cNvSpPr/>
          <p:nvPr>
            <p:custDataLst>
              <p:tags r:id="rId5"/>
            </p:custDataLst>
          </p:nvPr>
        </p:nvSpPr>
        <p:spPr>
          <a:xfrm>
            <a:off x="428625" y="1482090"/>
            <a:ext cx="4466590" cy="2823845"/>
          </a:xfrm>
          <a:prstGeom prst="roundRect">
            <a:avLst/>
          </a:prstGeom>
          <a:solidFill>
            <a:sysClr val="window" lastClr="FFFFFF"/>
          </a:solidFill>
          <a:ln w="19050" cap="flat" cmpd="sng" algn="ctr">
            <a:solidFill>
              <a:srgbClr val="4472C4">
                <a:shade val="50000"/>
              </a:srgbClr>
            </a:solidFill>
            <a:prstDash val="dash"/>
            <a:miter lim="800000"/>
          </a:ln>
          <a:effectLst/>
        </p:spPr>
        <p:txBody>
          <a:bodyPr rtlCol="0" anchor="ctr"/>
          <a:p>
            <a:pPr algn="just"/>
            <a:r>
              <a:rPr lang="zh-CN" altLang="en-US" sz="2800" b="1">
                <a:solidFill>
                  <a:sysClr val="windowText" lastClr="000000"/>
                </a:solidFill>
                <a:latin typeface="等线" panose="02010600030101010101" charset="-122"/>
              </a:rPr>
              <a:t>主题范畴：</a:t>
            </a:r>
            <a:endParaRPr lang="zh-CN" altLang="en-US" sz="2800" b="1">
              <a:solidFill>
                <a:sysClr val="windowText" lastClr="000000"/>
              </a:solidFill>
              <a:latin typeface="等线" panose="02010600030101010101" charset="-122"/>
            </a:endParaRPr>
          </a:p>
          <a:p>
            <a:pPr algn="just"/>
            <a:r>
              <a:rPr lang="zh-CN" altLang="en-US" sz="28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人与</a:t>
            </a:r>
            <a:r>
              <a:rPr lang="zh-CN" altLang="en-US" sz="28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自我</a:t>
            </a:r>
            <a:endParaRPr lang="zh-CN" altLang="en-US" sz="280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800" b="1">
                <a:solidFill>
                  <a:sysClr val="windowText" lastClr="000000"/>
                </a:solidFill>
                <a:latin typeface="等线" panose="02010600030101010101" charset="-122"/>
              </a:rPr>
              <a:t>主题群：</a:t>
            </a:r>
            <a:endParaRPr lang="zh-CN" altLang="en-US" sz="2800" b="1">
              <a:solidFill>
                <a:sysClr val="windowText" lastClr="000000"/>
              </a:solidFill>
              <a:latin typeface="等线" panose="02010600030101010101" charset="-122"/>
            </a:endParaRPr>
          </a:p>
          <a:p>
            <a:pPr algn="just"/>
            <a:r>
              <a:rPr lang="zh-CN" altLang="en-US" sz="28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做人</a:t>
            </a:r>
            <a:r>
              <a:rPr lang="zh-CN" altLang="en-US" sz="28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与做事</a:t>
            </a:r>
            <a:endParaRPr lang="zh-CN" altLang="en-US" sz="280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zh-CN" altLang="en-US" sz="2800" b="1">
                <a:solidFill>
                  <a:sysClr val="windowText" lastClr="000000"/>
                </a:solidFill>
                <a:latin typeface="等线" panose="02010600030101010101" charset="-122"/>
              </a:rPr>
              <a:t>子主题：</a:t>
            </a:r>
            <a:endParaRPr lang="zh-CN" altLang="en-US" sz="2800" b="1">
              <a:solidFill>
                <a:sysClr val="windowText" lastClr="000000"/>
              </a:solidFill>
              <a:latin typeface="等线" panose="02010600030101010101" charset="-122"/>
            </a:endParaRPr>
          </a:p>
          <a:p>
            <a:pPr algn="just"/>
            <a:r>
              <a:rPr lang="zh-CN" altLang="en-US" sz="2800">
                <a:solidFill>
                  <a:sysClr val="windowText" lastClr="000000"/>
                </a:solidFill>
                <a:latin typeface="楷体" panose="02010609060101010101" charset="-122"/>
                <a:ea typeface="楷体" panose="02010609060101010101" charset="-122"/>
              </a:rPr>
              <a:t>职业启蒙，职业精神</a:t>
            </a:r>
            <a:endParaRPr lang="zh-CN" altLang="en-US" sz="2800">
              <a:solidFill>
                <a:sysClr val="windowText" lastClr="00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9" name="TextBox 17"/>
          <p:cNvSpPr txBox="1"/>
          <p:nvPr>
            <p:custDataLst>
              <p:tags r:id="rId6"/>
            </p:custDataLst>
          </p:nvPr>
        </p:nvSpPr>
        <p:spPr bwMode="auto">
          <a:xfrm>
            <a:off x="381635" y="4592955"/>
            <a:ext cx="5066665" cy="16598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>
            <a:noAutofit/>
            <a:scene3d>
              <a:camera prst="orthographicFront"/>
              <a:lightRig rig="threePt" dir="t"/>
            </a:scene3d>
            <a:sp3d>
              <a:bevelT w="0" h="0"/>
            </a:sp3d>
          </a:bodyPr>
          <a:p>
            <a:pPr marL="0" lvl="1" algn="ctr"/>
            <a:r>
              <a:rPr lang="en-US" altLang="zh-CN" sz="4000" b="1" dirty="0">
                <a:solidFill>
                  <a:srgbClr val="0070C0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Key question:</a:t>
            </a:r>
            <a:endParaRPr lang="en-US" altLang="zh-CN" sz="4000" b="1" dirty="0">
              <a:solidFill>
                <a:srgbClr val="0070C0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0" lvl="1" algn="ctr"/>
            <a:r>
              <a:rPr lang="en-US" altLang="zh-CN" sz="3600" b="1" dirty="0">
                <a:solidFill>
                  <a:srgbClr val="0070C0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How can we turn our</a:t>
            </a:r>
            <a:endParaRPr lang="en-US" altLang="zh-CN" sz="3600" b="1" dirty="0">
              <a:solidFill>
                <a:srgbClr val="0070C0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  <a:p>
            <a:pPr marL="0" lvl="1" algn="ctr"/>
            <a:r>
              <a:rPr lang="en-US" altLang="zh-CN" sz="3600" b="1" dirty="0">
                <a:solidFill>
                  <a:srgbClr val="0070C0"/>
                </a:solidFill>
                <a:latin typeface="Calibri" panose="020F0502020204030204" charset="0"/>
                <a:ea typeface="微软雅黑" panose="020B0503020204020204" charset="-122"/>
                <a:cs typeface="Calibri" panose="020F0502020204030204" charset="0"/>
              </a:rPr>
              <a:t> interests into a career?</a:t>
            </a:r>
            <a:endParaRPr lang="en-US" altLang="zh-CN" sz="3600" b="1" dirty="0">
              <a:solidFill>
                <a:srgbClr val="0070C0"/>
              </a:solidFill>
              <a:latin typeface="Calibri" panose="020F0502020204030204" charset="0"/>
              <a:ea typeface="微软雅黑" panose="020B0503020204020204" charset="-122"/>
              <a:cs typeface="Calibri" panose="020F0502020204030204" charset="0"/>
            </a:endParaRPr>
          </a:p>
        </p:txBody>
      </p:sp>
      <p:pic>
        <p:nvPicPr>
          <p:cNvPr id="4" name="图片 3" descr="5"/>
          <p:cNvPicPr>
            <a:picLocks noChangeAspect="1"/>
          </p:cNvPicPr>
          <p:nvPr/>
        </p:nvPicPr>
        <p:blipFill>
          <a:blip r:embed="rId7"/>
          <a:srcRect l="18991" r="14865" b="27461"/>
          <a:stretch>
            <a:fillRect/>
          </a:stretch>
        </p:blipFill>
        <p:spPr>
          <a:xfrm>
            <a:off x="6096635" y="4321175"/>
            <a:ext cx="5486400" cy="10287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1541780" y="1223645"/>
            <a:ext cx="9091930" cy="535813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1303655"/>
            <a:ext cx="12192000" cy="1785620"/>
          </a:xfrm>
          <a:prstGeom prst="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87479" y="147640"/>
            <a:ext cx="3806471" cy="1076075"/>
            <a:chOff x="108448" y="185956"/>
            <a:chExt cx="2609814" cy="916456"/>
          </a:xfrm>
        </p:grpSpPr>
        <p:sp>
          <p:nvSpPr>
            <p:cNvPr id="10" name="矩形: 圆角 9"/>
            <p:cNvSpPr/>
            <p:nvPr/>
          </p:nvSpPr>
          <p:spPr>
            <a:xfrm>
              <a:off x="108453" y="185956"/>
              <a:ext cx="2609809" cy="9164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8448" y="321158"/>
              <a:ext cx="2609621" cy="601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4000" dirty="0">
                  <a:solidFill>
                    <a:srgbClr val="BF9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Read for content</a:t>
              </a:r>
              <a:endParaRPr lang="en-US" altLang="zh-CN" sz="4000" dirty="0">
                <a:solidFill>
                  <a:srgbClr val="BF9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4337050"/>
            <a:ext cx="12192000" cy="2245360"/>
          </a:xfrm>
          <a:prstGeom prst="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grpSp>
        <p:nvGrpSpPr>
          <p:cNvPr id="32" name="组合 31"/>
          <p:cNvGrpSpPr/>
          <p:nvPr/>
        </p:nvGrpSpPr>
        <p:grpSpPr>
          <a:xfrm>
            <a:off x="897890" y="4398010"/>
            <a:ext cx="8674099" cy="2061210"/>
            <a:chOff x="1488954" y="4337005"/>
            <a:chExt cx="6976727" cy="2274651"/>
          </a:xfrm>
        </p:grpSpPr>
        <p:grpSp>
          <p:nvGrpSpPr>
            <p:cNvPr id="20" name="组合 19"/>
            <p:cNvGrpSpPr/>
            <p:nvPr/>
          </p:nvGrpSpPr>
          <p:grpSpPr>
            <a:xfrm>
              <a:off x="1488954" y="4337005"/>
              <a:ext cx="6689180" cy="2274651"/>
              <a:chOff x="1652608" y="2537344"/>
              <a:chExt cx="6689180" cy="2274651"/>
            </a:xfrm>
          </p:grpSpPr>
          <p:sp>
            <p:nvSpPr>
              <p:cNvPr id="19" name="卷形: 水平 18"/>
              <p:cNvSpPr/>
              <p:nvPr/>
            </p:nvSpPr>
            <p:spPr>
              <a:xfrm>
                <a:off x="1652608" y="2537344"/>
                <a:ext cx="6688669" cy="2274651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1797148" y="3315883"/>
                <a:ext cx="6544640" cy="1323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457200" lvl="0" indent="-457200" algn="l"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sym typeface="+mn-ea"/>
                  </a:rPr>
                  <a:t>I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sym typeface="+mn-ea"/>
                  </a:rPr>
                  <a:t> ... 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sym typeface="+mn-ea"/>
                  </a:rPr>
                  <a:t>every day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sym typeface="+mn-ea"/>
                  </a:rPr>
                  <a:t>/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sym typeface="+mn-ea"/>
                  </a:rPr>
                  <a:t>once or twice a week.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sym typeface="+mn-ea"/>
                </a:endParaRPr>
              </a:p>
              <a:p>
                <a:pPr marL="457200" lvl="0" indent="-457200" algn="l">
                  <a:buClrTx/>
                  <a:buSzTx/>
                  <a:buFont typeface="Arial" panose="020B0604020202020204" pitchFamily="34" charset="0"/>
                  <a:buChar char="•"/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sym typeface="+mn-ea"/>
                  </a:rPr>
                  <a:t>I usually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sym typeface="+mn-ea"/>
                  </a:rPr>
                  <a:t> ... 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sym typeface="+mn-ea"/>
                  </a:rPr>
                  <a:t>in my free time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sym typeface="+mn-ea"/>
                  </a:rPr>
                  <a:t>.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sym typeface="+mn-ea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1633540" y="4379639"/>
              <a:ext cx="6832141" cy="6439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lvl="0" algn="l">
                <a:buClrTx/>
                <a:buSzTx/>
                <a:buFontTx/>
              </a:pPr>
              <a:r>
                <a:rPr lang="en-US" altLang="zh-CN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Useful sentence patterns:</a:t>
              </a:r>
              <a:endPara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0" y="1588135"/>
            <a:ext cx="6557010" cy="11988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did I do for my hobby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often do I do it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944252" y="3763110"/>
            <a:ext cx="1981835" cy="635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7434488" y="3763110"/>
            <a:ext cx="95758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7727090" y="4079206"/>
            <a:ext cx="1478915" cy="31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6003925" y="3361690"/>
            <a:ext cx="1038225" cy="469900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9" grpId="0" bldLvl="0" animBg="1"/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1541780" y="1223645"/>
            <a:ext cx="9091930" cy="53581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7479" y="147640"/>
            <a:ext cx="3806471" cy="1076075"/>
            <a:chOff x="108448" y="185956"/>
            <a:chExt cx="2609814" cy="916456"/>
          </a:xfrm>
        </p:grpSpPr>
        <p:sp>
          <p:nvSpPr>
            <p:cNvPr id="10" name="矩形: 圆角 9"/>
            <p:cNvSpPr/>
            <p:nvPr/>
          </p:nvSpPr>
          <p:spPr>
            <a:xfrm>
              <a:off x="108453" y="185956"/>
              <a:ext cx="2609809" cy="9164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8448" y="321158"/>
              <a:ext cx="2609621" cy="601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4000" dirty="0">
                  <a:solidFill>
                    <a:srgbClr val="BF9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Read for content</a:t>
              </a:r>
              <a:endParaRPr lang="en-US" altLang="zh-CN" sz="4000" dirty="0">
                <a:solidFill>
                  <a:srgbClr val="BF9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911860"/>
            <a:ext cx="12192000" cy="3435985"/>
          </a:xfrm>
          <a:prstGeom prst="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87960" y="2466340"/>
            <a:ext cx="3672205" cy="11988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Explaining why I like my hobby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5509895"/>
            <a:ext cx="12192000" cy="1183640"/>
          </a:xfrm>
          <a:prstGeom prst="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cxnSp>
        <p:nvCxnSpPr>
          <p:cNvPr id="6" name="直接连接符 5"/>
          <p:cNvCxnSpPr/>
          <p:nvPr/>
        </p:nvCxnSpPr>
        <p:spPr>
          <a:xfrm flipV="1">
            <a:off x="4253276" y="5134107"/>
            <a:ext cx="3431540" cy="190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392930" y="1536066"/>
            <a:ext cx="7281545" cy="2702560"/>
            <a:chOff x="-474523" y="2420776"/>
            <a:chExt cx="7281545" cy="3158584"/>
          </a:xfrm>
        </p:grpSpPr>
        <p:grpSp>
          <p:nvGrpSpPr>
            <p:cNvPr id="14" name="组合 13"/>
            <p:cNvGrpSpPr/>
            <p:nvPr/>
          </p:nvGrpSpPr>
          <p:grpSpPr>
            <a:xfrm>
              <a:off x="-474523" y="2420776"/>
              <a:ext cx="7281545" cy="3158584"/>
              <a:chOff x="-474523" y="2420776"/>
              <a:chExt cx="7281545" cy="3158584"/>
            </a:xfrm>
          </p:grpSpPr>
          <p:sp>
            <p:nvSpPr>
              <p:cNvPr id="22" name="卷形: 水平 21"/>
              <p:cNvSpPr/>
              <p:nvPr/>
            </p:nvSpPr>
            <p:spPr>
              <a:xfrm>
                <a:off x="-474523" y="2420776"/>
                <a:ext cx="7281545" cy="3158584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-474523" y="3530288"/>
                <a:ext cx="7034530" cy="204907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When I ..., I feel ...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It was + adj. + (for me) + to do </a:t>
                </a:r>
                <a:r>
                  <a:rPr lang="en-US" altLang="zh-CN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sth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Doing </a:t>
                </a:r>
                <a:r>
                  <a:rPr lang="en-US" altLang="zh-CN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sth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 was + adj. + for me.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-127989" y="2754024"/>
              <a:ext cx="6832141" cy="754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Useful sentence patterns:</a:t>
              </a:r>
              <a:endPara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83185" y="3745230"/>
            <a:ext cx="4010025" cy="26803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</a:rPr>
              <a:t>Tense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</a:endParaRP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  <a:effectLst/>
                <a:latin typeface="Calibri" panose="020F0502020204030204" charset="0"/>
              </a:rPr>
              <a:t>simple present tense</a:t>
            </a:r>
            <a:endParaRPr lang="en-US" altLang="zh-CN" sz="3600" b="1" dirty="0">
              <a:solidFill>
                <a:schemeClr val="tx1"/>
              </a:solidFill>
              <a:effectLst/>
              <a:latin typeface="Calibri" panose="020F0502020204030204" charset="0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一般现在时</a:t>
            </a:r>
            <a:endParaRPr lang="en-US" altLang="zh-CN" sz="3600" b="1" dirty="0">
              <a:solidFill>
                <a:schemeClr val="tx1"/>
              </a:solidFill>
              <a:effectLst/>
              <a:latin typeface="Calibri" panose="020F050202020403020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253230" y="5694045"/>
            <a:ext cx="3431540" cy="6451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 + effect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6" grpId="0" bldLvl="0" animBg="1"/>
      <p:bldP spid="29" grpId="0" bldLvl="0" animBg="1"/>
      <p:bldP spid="24" grpId="0" bldLvl="0" animBg="1"/>
      <p:bldP spid="24" grpId="1" animBg="1"/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1541780" y="1223645"/>
            <a:ext cx="9091930" cy="517461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7479" y="147640"/>
            <a:ext cx="3806471" cy="1076075"/>
            <a:chOff x="108448" y="185956"/>
            <a:chExt cx="2609814" cy="916456"/>
          </a:xfrm>
        </p:grpSpPr>
        <p:sp>
          <p:nvSpPr>
            <p:cNvPr id="10" name="矩形: 圆角 9"/>
            <p:cNvSpPr/>
            <p:nvPr/>
          </p:nvSpPr>
          <p:spPr>
            <a:xfrm>
              <a:off x="108453" y="185956"/>
              <a:ext cx="2609809" cy="9164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8448" y="321158"/>
              <a:ext cx="2609621" cy="601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4000" dirty="0">
                  <a:solidFill>
                    <a:srgbClr val="BF9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Read for content</a:t>
              </a:r>
              <a:endParaRPr lang="en-US" altLang="zh-CN" sz="4000" dirty="0">
                <a:solidFill>
                  <a:srgbClr val="BF9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1310640"/>
            <a:ext cx="12192000" cy="2924175"/>
          </a:xfrm>
          <a:prstGeom prst="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3261360" y="1650365"/>
            <a:ext cx="5177155" cy="645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Rewrite the sentence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3988435"/>
            <a:ext cx="12192000" cy="2352040"/>
          </a:xfrm>
          <a:prstGeom prst="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9" name="矩形: 圆角 8"/>
          <p:cNvSpPr/>
          <p:nvPr/>
        </p:nvSpPr>
        <p:spPr>
          <a:xfrm>
            <a:off x="934122" y="2465808"/>
            <a:ext cx="10344839" cy="106541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is fun to express myself with my body language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377825" y="4648200"/>
            <a:ext cx="11216640" cy="10655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xpress</a:t>
            </a:r>
            <a:r>
              <a:rPr lang="en-US" altLang="zh-CN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zh-CN" alt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myself with my body language</a:t>
            </a:r>
            <a:r>
              <a:rPr lang="en-US" altLang="zh-CN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 fun for me.</a:t>
            </a:r>
            <a:endParaRPr lang="en-US" altLang="zh-CN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444115" y="3812540"/>
            <a:ext cx="7025005" cy="6451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n-US" altLang="zh-CN" sz="3600" b="1" dirty="0">
                <a:effectLst/>
                <a:latin typeface="Times New Roman" panose="02020603050405020304" pitchFamily="18" charset="0"/>
              </a:rPr>
              <a:t>Doing </a:t>
            </a:r>
            <a:r>
              <a:rPr lang="en-US" altLang="zh-CN" sz="3600" b="1" dirty="0" err="1">
                <a:effectLst/>
                <a:latin typeface="Times New Roman" panose="02020603050405020304" pitchFamily="18" charset="0"/>
              </a:rPr>
              <a:t>sth</a:t>
            </a:r>
            <a:r>
              <a:rPr lang="en-US" altLang="zh-CN" sz="3600" b="1" dirty="0">
                <a:effectLst/>
                <a:latin typeface="Times New Roman" panose="02020603050405020304" pitchFamily="18" charset="0"/>
              </a:rPr>
              <a:t> was + adj. + for me.</a:t>
            </a:r>
            <a:endParaRPr lang="en-US" altLang="zh-CN" sz="3600" b="1" dirty="0">
              <a:effectLst/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1541780" y="1223645"/>
            <a:ext cx="9091930" cy="514477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7479" y="147640"/>
            <a:ext cx="3806471" cy="1076075"/>
            <a:chOff x="108448" y="185956"/>
            <a:chExt cx="2609814" cy="916456"/>
          </a:xfrm>
        </p:grpSpPr>
        <p:sp>
          <p:nvSpPr>
            <p:cNvPr id="10" name="矩形: 圆角 9"/>
            <p:cNvSpPr/>
            <p:nvPr/>
          </p:nvSpPr>
          <p:spPr>
            <a:xfrm>
              <a:off x="108453" y="185956"/>
              <a:ext cx="2609809" cy="9164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8448" y="321158"/>
              <a:ext cx="2609621" cy="601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4000" dirty="0">
                  <a:solidFill>
                    <a:srgbClr val="BF9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Read for content</a:t>
              </a:r>
              <a:endParaRPr lang="en-US" altLang="zh-CN" sz="4000" dirty="0">
                <a:solidFill>
                  <a:srgbClr val="BF9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1304290"/>
            <a:ext cx="12192000" cy="4956175"/>
          </a:xfrm>
          <a:prstGeom prst="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413385" y="2094230"/>
            <a:ext cx="4191000" cy="11988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Expressing my hopes for the future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759670" y="1913942"/>
            <a:ext cx="7232015" cy="3444240"/>
            <a:chOff x="163652" y="2438587"/>
            <a:chExt cx="7232015" cy="2927443"/>
          </a:xfrm>
        </p:grpSpPr>
        <p:grpSp>
          <p:nvGrpSpPr>
            <p:cNvPr id="14" name="组合 13"/>
            <p:cNvGrpSpPr/>
            <p:nvPr/>
          </p:nvGrpSpPr>
          <p:grpSpPr>
            <a:xfrm>
              <a:off x="163652" y="2438587"/>
              <a:ext cx="7232015" cy="2927443"/>
              <a:chOff x="163652" y="2438587"/>
              <a:chExt cx="7232015" cy="2927443"/>
            </a:xfrm>
          </p:grpSpPr>
          <p:sp>
            <p:nvSpPr>
              <p:cNvPr id="22" name="卷形: 水平 21"/>
              <p:cNvSpPr/>
              <p:nvPr/>
            </p:nvSpPr>
            <p:spPr>
              <a:xfrm>
                <a:off x="163652" y="2438587"/>
                <a:ext cx="7231380" cy="2927443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文本框 22"/>
              <p:cNvSpPr txBox="1"/>
              <p:nvPr/>
            </p:nvSpPr>
            <p:spPr>
              <a:xfrm>
                <a:off x="262077" y="3215784"/>
                <a:ext cx="7133590" cy="1490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I'm looking forward to ...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I hope (that) ...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indent="0">
                  <a:buFont typeface="Arial" panose="020B0604020202020204" pitchFamily="34" charset="0"/>
                  <a:buNone/>
                </a:pPr>
                <a:endParaRPr lang="en-US" altLang="zh-CN" sz="3600" dirty="0">
                  <a:solidFill>
                    <a:schemeClr val="bg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61901" y="2591715"/>
              <a:ext cx="6832141" cy="5483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Useful sentence patterns:</a:t>
              </a:r>
              <a:endPara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椭圆 1"/>
          <p:cNvSpPr/>
          <p:nvPr/>
        </p:nvSpPr>
        <p:spPr>
          <a:xfrm>
            <a:off x="247650" y="3429000"/>
            <a:ext cx="4191635" cy="25374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</a:rPr>
              <a:t>Tense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</a:endParaRP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  <a:effectLst/>
                <a:latin typeface="Calibri" panose="020F0502020204030204" charset="0"/>
              </a:rPr>
              <a:t>simple present tense</a:t>
            </a:r>
            <a:endParaRPr lang="en-US" altLang="zh-CN" sz="3600" b="1" dirty="0">
              <a:solidFill>
                <a:schemeClr val="tx1"/>
              </a:solidFill>
              <a:effectLst/>
              <a:latin typeface="Calibri" panose="020F0502020204030204" charset="0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一般现在时</a:t>
            </a:r>
            <a:endParaRPr lang="en-US" altLang="zh-CN" sz="3600" b="1" dirty="0">
              <a:solidFill>
                <a:schemeClr val="tx1"/>
              </a:solidFill>
              <a:effectLst/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思想气泡: 云 1"/>
          <p:cNvSpPr/>
          <p:nvPr/>
        </p:nvSpPr>
        <p:spPr>
          <a:xfrm>
            <a:off x="2051050" y="1259840"/>
            <a:ext cx="9769475" cy="3432175"/>
          </a:xfrm>
          <a:prstGeom prst="cloudCallout">
            <a:avLst>
              <a:gd name="adj1" fmla="val -41225"/>
              <a:gd name="adj2" fmla="val 8102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119120" y="2099310"/>
            <a:ext cx="8472170" cy="1198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Now try to draw your mind map and write down your dream!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205740" y="1753870"/>
            <a:ext cx="11753215" cy="4899025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8767" y="3794472"/>
            <a:ext cx="1296404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/>
            <a:r>
              <a:rPr lang="en-US" altLang="zh-CN" sz="3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</a:t>
            </a:r>
            <a:endParaRPr lang="en-US" altLang="zh-CN" sz="36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2086610" y="1871980"/>
            <a:ext cx="521970" cy="4528820"/>
          </a:xfrm>
          <a:prstGeom prst="leftBrace">
            <a:avLst>
              <a:gd name="adj1" fmla="val 8333"/>
              <a:gd name="adj2" fmla="val 5137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608471" y="1670072"/>
            <a:ext cx="7315396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Introducing my hobby</a:t>
            </a:r>
            <a:endParaRPr lang="en-US" altLang="zh-CN" sz="36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08471" y="2596098"/>
            <a:ext cx="4298391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Describing how I developed my hobby </a:t>
            </a:r>
            <a:endParaRPr lang="en-US" altLang="zh-CN" sz="36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608580" y="4109720"/>
            <a:ext cx="4567555" cy="119888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3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Explaining why I like my hobby</a:t>
            </a:r>
            <a:endParaRPr lang="en-US" altLang="zh-CN" sz="36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08580" y="5445125"/>
            <a:ext cx="4135755" cy="11988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3600" b="1" u="sng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Expressing my hopes for the future</a:t>
            </a:r>
            <a:endParaRPr lang="en-US" altLang="zh-CN" sz="3600" b="1" u="sng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6993255" y="2609215"/>
            <a:ext cx="269240" cy="1363980"/>
          </a:xfrm>
          <a:prstGeom prst="leftBrace">
            <a:avLst>
              <a:gd name="adj1" fmla="val 8333"/>
              <a:gd name="adj2" fmla="val 48052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7262495" y="2396490"/>
            <a:ext cx="465328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Times New Roman" panose="02020603050405020304" pitchFamily="18" charset="0"/>
              </a:rPr>
              <a:t>How did I start: ______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7262495" y="2969260"/>
            <a:ext cx="462661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Times New Roman" panose="02020603050405020304" pitchFamily="18" charset="0"/>
              </a:rPr>
              <a:t>What did I do : </a:t>
            </a:r>
            <a:r>
              <a:rPr lang="en-US" altLang="zh-CN" sz="3600" dirty="0">
                <a:latin typeface="Times New Roman" panose="02020603050405020304" pitchFamily="18" charset="0"/>
                <a:sym typeface="+mn-ea"/>
              </a:rPr>
              <a:t>______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7261860" y="3545205"/>
            <a:ext cx="469646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Times New Roman" panose="02020603050405020304" pitchFamily="18" charset="0"/>
              </a:rPr>
              <a:t>How often  : </a:t>
            </a:r>
            <a:r>
              <a:rPr lang="en-US" altLang="zh-CN" sz="3600" dirty="0">
                <a:latin typeface="Times New Roman" panose="02020603050405020304" pitchFamily="18" charset="0"/>
                <a:sym typeface="+mn-ea"/>
              </a:rPr>
              <a:t>______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7" name="左大括号 16"/>
          <p:cNvSpPr/>
          <p:nvPr/>
        </p:nvSpPr>
        <p:spPr>
          <a:xfrm>
            <a:off x="6983730" y="4512945"/>
            <a:ext cx="278765" cy="932180"/>
          </a:xfrm>
          <a:prstGeom prst="leftBrace">
            <a:avLst>
              <a:gd name="adj1" fmla="val 8333"/>
              <a:gd name="adj2" fmla="val 51373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7262495" y="4269105"/>
            <a:ext cx="37369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Times New Roman" panose="02020603050405020304" pitchFamily="18" charset="0"/>
              </a:rPr>
              <a:t>Emotion: </a:t>
            </a:r>
            <a:r>
              <a:rPr lang="en-US" altLang="zh-CN" sz="3600" dirty="0">
                <a:latin typeface="Times New Roman" panose="02020603050405020304" pitchFamily="18" charset="0"/>
                <a:sym typeface="+mn-ea"/>
              </a:rPr>
              <a:t>______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262495" y="5054600"/>
            <a:ext cx="3736975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latin typeface="Times New Roman" panose="02020603050405020304" pitchFamily="18" charset="0"/>
              </a:rPr>
              <a:t>Effect: </a:t>
            </a:r>
            <a:r>
              <a:rPr lang="en-US" altLang="zh-CN" sz="3600" dirty="0">
                <a:latin typeface="Times New Roman" panose="02020603050405020304" pitchFamily="18" charset="0"/>
                <a:sym typeface="+mn-ea"/>
              </a:rPr>
              <a:t>______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6375" y="117475"/>
            <a:ext cx="11752580" cy="16363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00000"/>
              </a:lnSpc>
            </a:pPr>
            <a:r>
              <a:rPr lang="en-US" altLang="zh-CN" sz="3600" b="1"/>
              <a:t>Step 1</a:t>
            </a:r>
            <a:r>
              <a:rPr lang="en-US" altLang="zh-CN" sz="3600"/>
              <a:t>   </a:t>
            </a:r>
            <a:r>
              <a:rPr lang="en-US" altLang="zh-CN" sz="3600" b="1">
                <a:solidFill>
                  <a:srgbClr val="FFFF00"/>
                </a:solidFill>
                <a:highlight>
                  <a:srgbClr val="800080"/>
                </a:highlight>
              </a:rPr>
              <a:t>Plan</a:t>
            </a:r>
            <a:r>
              <a:rPr lang="en-US" altLang="zh-CN" sz="3600"/>
              <a:t>  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Brainstorm ideas and make an outline to organize them. You may refer to Wang Yao's outline and article in Exercise 1.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06375" y="299085"/>
            <a:ext cx="11752580" cy="1235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00000"/>
              </a:lnSpc>
            </a:pPr>
            <a:r>
              <a:rPr lang="en-US" altLang="zh-CN" sz="3600" b="1"/>
              <a:t>Step 2</a:t>
            </a:r>
            <a:r>
              <a:rPr lang="en-US" altLang="zh-CN" sz="3600"/>
              <a:t>   </a:t>
            </a:r>
            <a:r>
              <a:rPr lang="en-US" altLang="zh-CN" sz="3600" b="1">
                <a:solidFill>
                  <a:srgbClr val="FFFF00"/>
                </a:solidFill>
                <a:highlight>
                  <a:srgbClr val="800080"/>
                </a:highlight>
              </a:rPr>
              <a:t>Write</a:t>
            </a:r>
            <a:r>
              <a:rPr lang="en-US" altLang="zh-CN" sz="3600"/>
              <a:t>  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Write about your favourite hobby. Try to give your article an eye-catching title.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/>
          <p:nvPr/>
        </p:nvPicPr>
        <p:blipFill>
          <a:blip r:embed="rId1"/>
          <a:stretch>
            <a:fillRect/>
          </a:stretch>
        </p:blipFill>
        <p:spPr>
          <a:xfrm>
            <a:off x="6732905" y="952500"/>
            <a:ext cx="5031740" cy="5477510"/>
          </a:xfrm>
          <a:prstGeom prst="rect">
            <a:avLst/>
          </a:prstGeom>
        </p:spPr>
      </p:pic>
      <p:pic>
        <p:nvPicPr>
          <p:cNvPr id="4" name="图片 3" descr="writing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970" y="1534795"/>
            <a:ext cx="3225165" cy="46075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: 圆角 10"/>
          <p:cNvSpPr/>
          <p:nvPr/>
        </p:nvSpPr>
        <p:spPr>
          <a:xfrm>
            <a:off x="325755" y="1609725"/>
            <a:ext cx="11539855" cy="471297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687705" y="1749425"/>
          <a:ext cx="10816590" cy="4419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77705"/>
                <a:gridCol w="1238885"/>
              </a:tblGrid>
              <a:tr h="64008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3600" b="1" dirty="0">
                          <a:solidFill>
                            <a:schemeClr val="accent1"/>
                          </a:solidFill>
                        </a:rPr>
                        <a:t>Check and revise</a:t>
                      </a:r>
                      <a:endParaRPr lang="zh-CN" altLang="en-US" sz="3600" b="1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 hMerge="1"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4400" dirty="0"/>
                        <a:t> </a:t>
                      </a:r>
                      <a:endParaRPr lang="zh-CN" altLang="en-US" sz="4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p"/>
                      </a:pPr>
                      <a:r>
                        <a:rPr lang="en-US" altLang="zh-CN" sz="4400" dirty="0"/>
                        <a:t> </a:t>
                      </a:r>
                      <a:endParaRPr lang="en-US" altLang="zh-CN" sz="4400" dirty="0"/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defRPr/>
                      </a:pP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p"/>
                      </a:pPr>
                      <a:r>
                        <a:rPr lang="zh-CN" altLang="en-US" sz="4400" dirty="0"/>
                        <a:t> </a:t>
                      </a:r>
                      <a:endParaRPr lang="zh-CN" altLang="en-US" sz="4400" dirty="0"/>
                    </a:p>
                  </a:txBody>
                  <a:tcPr/>
                </a:tc>
              </a:tr>
              <a:tr h="65659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p"/>
                      </a:pPr>
                      <a:r>
                        <a:rPr lang="en-US" altLang="zh-CN" sz="4400" dirty="0"/>
                        <a:t> </a:t>
                      </a:r>
                      <a:endParaRPr lang="en-US" altLang="zh-CN" sz="4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20725" y="2184400"/>
            <a:ext cx="9575800" cy="4030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my favourite hobby clearly at the beginning.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explained how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developed my hobby and why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like it.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the words and expressions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learnt in this unit.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zh-CN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correct spelling, grammar and punctuation.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9013825" y="255270"/>
            <a:ext cx="3186430" cy="754380"/>
          </a:xfrm>
          <a:prstGeom prst="rect">
            <a:avLst/>
          </a:prstGeom>
          <a:solidFill>
            <a:srgbClr val="17B1BF"/>
          </a:solidFill>
          <a:ln w="9525">
            <a:noFill/>
            <a:miter lim="800000"/>
          </a:ln>
        </p:spPr>
        <p:txBody>
          <a:bodyPr wrap="square" rtlCol="0">
            <a:noAutofit/>
          </a:bodyPr>
          <a:lstStyle/>
          <a:p>
            <a:pPr lvl="0" algn="ctr" fontAlgn="base">
              <a:buClrTx/>
              <a:buSzTx/>
              <a:buFont typeface="Arial" panose="020B0604020202020204" pitchFamily="34" charset="0"/>
              <a:defRPr/>
            </a:pPr>
            <a:r>
              <a:rPr lang="en-US" altLang="zh-CN" sz="4000" b="1" dirty="0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4000" b="1" dirty="0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ost-writing</a:t>
            </a:r>
            <a:endParaRPr lang="en-US" altLang="zh-CN" sz="4000" b="1" dirty="0">
              <a:solidFill>
                <a:srgbClr val="FFC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5120" y="369570"/>
            <a:ext cx="11540490" cy="12357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just">
              <a:lnSpc>
                <a:spcPct val="100000"/>
              </a:lnSpc>
            </a:pPr>
            <a:r>
              <a:rPr lang="en-US" altLang="zh-CN" sz="3600" b="1"/>
              <a:t>Step 3</a:t>
            </a:r>
            <a:r>
              <a:rPr lang="en-US" altLang="zh-CN" sz="3600"/>
              <a:t>   </a:t>
            </a:r>
            <a:r>
              <a:rPr lang="en-US" altLang="zh-CN" sz="3600" b="1">
                <a:solidFill>
                  <a:srgbClr val="FFFF00"/>
                </a:solidFill>
                <a:highlight>
                  <a:srgbClr val="800080"/>
                </a:highlight>
              </a:rPr>
              <a:t>Check and revise</a:t>
            </a:r>
            <a:endParaRPr lang="en-US" altLang="zh-CN" sz="3600" b="1">
              <a:solidFill>
                <a:srgbClr val="FFFF00"/>
              </a:solidFill>
              <a:highlight>
                <a:srgbClr val="800080"/>
              </a:highlight>
            </a:endParaRPr>
          </a:p>
          <a:p>
            <a:pPr algn="just">
              <a:lnSpc>
                <a:spcPct val="100000"/>
              </a:lnSpc>
            </a:pP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Tick (</a:t>
            </a:r>
            <a:r>
              <a:rPr lang="en-US" altLang="zh-CN" sz="36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✔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</a:rPr>
              <a:t>)the boxes to check your writing, and then </a:t>
            </a:r>
            <a:r>
              <a:rPr lang="en-US" altLang="zh-CN" sz="36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revise it.</a:t>
            </a:r>
            <a:endParaRPr lang="en-US" altLang="zh-C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415665" y="527050"/>
            <a:ext cx="5617210" cy="7499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标题 1"/>
          <p:cNvSpPr/>
          <p:nvPr/>
        </p:nvSpPr>
        <p:spPr>
          <a:xfrm>
            <a:off x="3415665" y="510540"/>
            <a:ext cx="5616575" cy="767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lvl="0" algn="ctr" fontAlgn="base">
              <a:buClrTx/>
              <a:buSzTx/>
              <a:buFont typeface="Arial" panose="020B0604020202020204" pitchFamily="34" charset="0"/>
              <a:defRPr/>
            </a:pPr>
            <a:r>
              <a:rPr lang="en-US" altLang="zh-CN" sz="4000" b="1" dirty="0">
                <a:solidFill>
                  <a:srgbClr val="17B1BF"/>
                </a:solidFill>
                <a:effectLst/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Useful expression</a:t>
            </a:r>
            <a:endParaRPr lang="zh-CN" altLang="en-US" sz="4000" b="1" dirty="0">
              <a:solidFill>
                <a:srgbClr val="17B1BF"/>
              </a:solidFill>
              <a:effectLst/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5"/>
          <p:cNvSpPr txBox="1"/>
          <p:nvPr/>
        </p:nvSpPr>
        <p:spPr>
          <a:xfrm>
            <a:off x="1395095" y="1966595"/>
            <a:ext cx="6100445" cy="3554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</a:t>
            </a: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altLang="zh-C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79310" y="1966595"/>
            <a:ext cx="431546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感兴趣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在舞蹈节目里表演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对</a:t>
            </a:r>
            <a:r>
              <a:rPr lang="en-US" altLang="zh-CN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感到厌倦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肢体语言</a:t>
            </a:r>
            <a:endParaRPr lang="en-US" altLang="zh-CN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screen"/>
          <a:srcRect/>
          <a:stretch>
            <a:fillRect/>
          </a:stretch>
        </p:blipFill>
        <p:spPr>
          <a:xfrm>
            <a:off x="2671164" y="279904"/>
            <a:ext cx="842620" cy="1104345"/>
          </a:xfrm>
          <a:prstGeom prst="rect">
            <a:avLst/>
          </a:prstGeom>
        </p:spPr>
      </p:pic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2124075" y="2132965"/>
            <a:ext cx="456819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get interested in ...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2124207" y="2967715"/>
            <a:ext cx="4515851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perform in dance show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2123939" y="3797287"/>
            <a:ext cx="4973857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feel bored with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123939" y="4626613"/>
            <a:ext cx="539061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sym typeface="+mn-ea"/>
              </a:rPr>
              <a:t>body language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6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7107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7108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623888"/>
            <a:ext cx="9505950" cy="56451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055" y="0"/>
            <a:ext cx="10295255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22445" y="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rgbClr val="FF0000"/>
                </a:solidFill>
              </a:rPr>
              <a:t>P123</a:t>
            </a:r>
            <a:endParaRPr lang="en-US" altLang="zh-CN" sz="32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8131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8132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0863" y="620713"/>
            <a:ext cx="8785225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49155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pic>
        <p:nvPicPr>
          <p:cNvPr id="49156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9425" y="623888"/>
            <a:ext cx="8105775" cy="5684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8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0179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50863" y="682625"/>
            <a:ext cx="10945813" cy="577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Hello, everyone! My name is Li Hua. I want to 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talk about my </a:t>
            </a:r>
            <a:r>
              <a:rPr kumimoji="0" lang="en-US" altLang="zh-CN" sz="38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favourite</a:t>
            </a: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hobby. 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0863" y="1412875"/>
            <a:ext cx="10945812" cy="4406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                                               My favourite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hobby is taking photos.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I started taking photos at the age of ten. I used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to go outside with my camera on sunny days. Now 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I take photos every day. It is interesting for me to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take photos of different things such as flowers,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Text Box 4"/>
          <p:cNvSpPr txBox="1"/>
          <p:nvPr/>
        </p:nvSpPr>
        <p:spPr>
          <a:xfrm>
            <a:off x="9336088" y="0"/>
            <a:ext cx="2592387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/>
              <a:t>七年级Unit </a:t>
            </a:r>
            <a:r>
              <a:rPr lang="en-US" altLang="zh-CN" sz="2000" b="1" dirty="0"/>
              <a:t>8</a:t>
            </a:r>
            <a:r>
              <a:rPr lang="zh-CN" altLang="en-US" sz="2000" b="1" dirty="0"/>
              <a:t> 第</a:t>
            </a:r>
            <a:r>
              <a:rPr lang="en-US" altLang="zh-CN" sz="2000" b="1" dirty="0"/>
              <a:t>14</a:t>
            </a:r>
            <a:r>
              <a:rPr lang="zh-CN" altLang="en-US" sz="2000" b="1" dirty="0"/>
              <a:t>版</a:t>
            </a:r>
            <a:endParaRPr lang="zh-CN" altLang="en-US" sz="2000" b="1" dirty="0"/>
          </a:p>
        </p:txBody>
      </p:sp>
      <p:sp>
        <p:nvSpPr>
          <p:cNvPr id="51203" name="文本框 2"/>
          <p:cNvSpPr txBox="1"/>
          <p:nvPr/>
        </p:nvSpPr>
        <p:spPr>
          <a:xfrm>
            <a:off x="1992313" y="-22225"/>
            <a:ext cx="7488237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609600" lvl="0" indent="-609600" algn="ctr">
              <a:lnSpc>
                <a:spcPct val="100000"/>
              </a:lnSpc>
              <a:spcBef>
                <a:spcPct val="0"/>
              </a:spcBef>
            </a:pPr>
            <a:r>
              <a:rPr lang="en-US" altLang="zh-CN" sz="3600" b="1" dirty="0">
                <a:solidFill>
                  <a:srgbClr val="FF0000"/>
                </a:solidFill>
              </a:rPr>
              <a:t>Unit 8 Writing </a:t>
            </a:r>
            <a:r>
              <a:rPr lang="zh-CN" altLang="en-US" sz="3600" b="1" dirty="0">
                <a:solidFill>
                  <a:srgbClr val="FF0000"/>
                </a:solidFill>
              </a:rPr>
              <a:t>语言知识讲练</a:t>
            </a:r>
            <a:endParaRPr lang="en-US" altLang="zh-CN" sz="3600" b="1" dirty="0">
              <a:solidFill>
                <a:srgbClr val="FF0000"/>
              </a:solidFill>
            </a:endParaRPr>
          </a:p>
        </p:txBody>
      </p:sp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522288" y="717550"/>
            <a:ext cx="10945813" cy="57785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________________________________________</a:t>
            </a:r>
            <a:endParaRPr kumimoji="0" lang="en-US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9600" marR="0" lvl="0" indent="-609600" algn="l" defTabSz="914400" rtl="0" eaLnBrk="0" fontAlgn="base" latinLnBrk="0" hangingPunct="0">
              <a:lnSpc>
                <a:spcPct val="115000"/>
              </a:lnSpc>
              <a:spcBef>
                <a:spcPct val="15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8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That’s all. Thanks for listening!</a:t>
            </a:r>
            <a:endParaRPr kumimoji="0" lang="zh-CN" altLang="zh-CN" sz="3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7213" y="703263"/>
            <a:ext cx="11118850" cy="44069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animals and buildings.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    In my eyes, taking photos can help me 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remember valuable moments in my life and learn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more about different places in the world. Thus, I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want to be a photographer when I grow up. I will</a:t>
            </a:r>
            <a:endParaRPr lang="en-US" altLang="zh-CN" sz="38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>
              <a:lnSpc>
                <a:spcPct val="125000"/>
              </a:lnSpc>
              <a:buNone/>
            </a:pPr>
            <a:r>
              <a:rPr lang="en-US" altLang="zh-CN" sz="3800" dirty="0">
                <a:solidFill>
                  <a:srgbClr val="FF0000"/>
                </a:solidFill>
                <a:latin typeface="Arial" panose="020B0604020202020204" pitchFamily="34" charset="0"/>
              </a:rPr>
              <a:t>work hard to achieve my dream.</a:t>
            </a:r>
            <a:endParaRPr lang="zh-CN" altLang="en-US" sz="38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545" y="1276985"/>
            <a:ext cx="12106275" cy="387667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4045" y="577850"/>
            <a:ext cx="10963275" cy="5334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2010" y="12827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>
                <a:solidFill>
                  <a:srgbClr val="FF0000"/>
                </a:solidFill>
              </a:rPr>
              <a:t>P124</a:t>
            </a:r>
            <a:endParaRPr lang="en-US" altLang="zh-CN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810" y="280670"/>
            <a:ext cx="10915650" cy="62960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1541780" y="1223645"/>
            <a:ext cx="9091930" cy="53581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7479" y="147640"/>
            <a:ext cx="3806471" cy="1076075"/>
            <a:chOff x="108448" y="185956"/>
            <a:chExt cx="2609814" cy="916456"/>
          </a:xfrm>
        </p:grpSpPr>
        <p:sp>
          <p:nvSpPr>
            <p:cNvPr id="10" name="矩形: 圆角 9"/>
            <p:cNvSpPr/>
            <p:nvPr/>
          </p:nvSpPr>
          <p:spPr>
            <a:xfrm>
              <a:off x="108453" y="185956"/>
              <a:ext cx="2609809" cy="9164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8448" y="321158"/>
              <a:ext cx="2609621" cy="601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4000" dirty="0">
                  <a:solidFill>
                    <a:srgbClr val="BF9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Read for content</a:t>
              </a:r>
              <a:endParaRPr lang="en-US" altLang="zh-CN" sz="4000" dirty="0">
                <a:solidFill>
                  <a:srgbClr val="BF9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4093845" y="695960"/>
            <a:ext cx="46704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An eye-catching title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195705" y="1602740"/>
            <a:ext cx="9438005" cy="4546600"/>
            <a:chOff x="453" y="2447681"/>
            <a:chExt cx="7471433" cy="4546852"/>
          </a:xfrm>
        </p:grpSpPr>
        <p:grpSp>
          <p:nvGrpSpPr>
            <p:cNvPr id="20" name="组合 19"/>
            <p:cNvGrpSpPr/>
            <p:nvPr/>
          </p:nvGrpSpPr>
          <p:grpSpPr>
            <a:xfrm>
              <a:off x="453" y="2447681"/>
              <a:ext cx="7213052" cy="4546852"/>
              <a:chOff x="453" y="2447681"/>
              <a:chExt cx="7213052" cy="4546852"/>
            </a:xfrm>
          </p:grpSpPr>
          <p:sp>
            <p:nvSpPr>
              <p:cNvPr id="19" name="卷形: 水平 18"/>
              <p:cNvSpPr/>
              <p:nvPr/>
            </p:nvSpPr>
            <p:spPr>
              <a:xfrm>
                <a:off x="453" y="2447681"/>
                <a:ext cx="7213052" cy="4546852"/>
              </a:xfrm>
              <a:prstGeom prst="horizontalScroll">
                <a:avLst/>
              </a:prstGeom>
              <a:solidFill>
                <a:schemeClr val="accent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639870" y="3835232"/>
                <a:ext cx="6486167" cy="2307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 algn="just">
                  <a:buFont typeface="+mj-lt"/>
                  <a:buAutoNum type="arabicPeriod"/>
                </a:pPr>
                <a:r>
                  <a:rPr lang="en-US" altLang="zh-CN" sz="3600" b="1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Reflect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(</a:t>
                </a:r>
                <a:r>
                  <a:rPr lang="zh-CN" altLang="en-US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反映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) the topic of the essay; </a:t>
                </a:r>
                <a:endParaRPr lang="en-US" altLang="zh-CN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  <a:p>
                <a:pPr marL="742950" indent="-742950" algn="just">
                  <a:buFont typeface="+mj-lt"/>
                  <a:buAutoNum type="arabicPeriod"/>
                </a:pPr>
                <a:r>
                  <a:rPr lang="en-US" altLang="zh-CN" sz="3600" b="1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Arouse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zh-CN" altLang="en-US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提高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) 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readers' interest in reading; </a:t>
                </a:r>
                <a:endParaRPr lang="en-US" altLang="zh-CN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  <a:p>
                <a:pPr marL="742950" indent="-742950" algn="just">
                  <a:buFont typeface="+mj-lt"/>
                  <a:buAutoNum type="arabicPeriod"/>
                </a:pPr>
                <a:r>
                  <a:rPr lang="en-US" altLang="zh-CN" sz="3600" b="1" i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Express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 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(</a:t>
                </a:r>
                <a:r>
                  <a:rPr lang="zh-CN" altLang="en-US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表达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  <a:sym typeface="+mn-ea"/>
                  </a:rPr>
                  <a:t>) </a:t>
                </a:r>
                <a:r>
                  <a:rPr lang="en-US" altLang="zh-CN" sz="3600" b="1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楷体" panose="02010609060101010101" charset="-122"/>
                    <a:cs typeface="Times New Roman" panose="02020603050405020304" pitchFamily="18" charset="0"/>
                  </a:rPr>
                  <a:t>the author's emotions.</a:t>
                </a:r>
                <a:endParaRPr lang="en-US" altLang="zh-CN" sz="3600" b="1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639745" y="3190228"/>
              <a:ext cx="6832141" cy="645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 good title should include:</a:t>
              </a:r>
              <a:endPara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文本框 17"/>
          <p:cNvSpPr txBox="1"/>
          <p:nvPr/>
        </p:nvSpPr>
        <p:spPr bwMode="auto">
          <a:xfrm>
            <a:off x="9180830" y="255270"/>
            <a:ext cx="3009265" cy="753110"/>
          </a:xfrm>
          <a:prstGeom prst="rect">
            <a:avLst/>
          </a:prstGeom>
          <a:solidFill>
            <a:srgbClr val="17B1BF"/>
          </a:solidFill>
          <a:ln w="9525">
            <a:noFill/>
            <a:miter lim="800000"/>
          </a:ln>
        </p:spPr>
        <p:txBody>
          <a:bodyPr wrap="square" rtlCol="0">
            <a:noAutofit/>
          </a:bodyPr>
          <a:p>
            <a:pPr lvl="0" algn="ctr" fontAlgn="base">
              <a:buClrTx/>
              <a:buSzTx/>
              <a:buFont typeface="Arial" panose="020B0604020202020204" pitchFamily="34" charset="0"/>
              <a:defRPr/>
            </a:pPr>
            <a:r>
              <a:rPr lang="en-US" altLang="zh-CN" sz="4000" b="1" dirty="0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P</a:t>
            </a:r>
            <a:r>
              <a:rPr lang="en-US" altLang="zh-CN" sz="4000" b="1" dirty="0">
                <a:solidFill>
                  <a:srgbClr val="FFC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rPr>
              <a:t>re-writing</a:t>
            </a:r>
            <a:endParaRPr lang="en-US" altLang="zh-CN" sz="4000" b="1" dirty="0">
              <a:solidFill>
                <a:srgbClr val="FFC000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1541780" y="1223645"/>
            <a:ext cx="9091930" cy="523621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7479" y="147640"/>
            <a:ext cx="3806471" cy="1076075"/>
            <a:chOff x="108448" y="185956"/>
            <a:chExt cx="2609814" cy="916456"/>
          </a:xfrm>
        </p:grpSpPr>
        <p:sp>
          <p:nvSpPr>
            <p:cNvPr id="10" name="矩形: 圆角 9"/>
            <p:cNvSpPr/>
            <p:nvPr/>
          </p:nvSpPr>
          <p:spPr>
            <a:xfrm>
              <a:off x="108453" y="185956"/>
              <a:ext cx="2609809" cy="9164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8448" y="321158"/>
              <a:ext cx="2609621" cy="601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4000" dirty="0">
                  <a:solidFill>
                    <a:srgbClr val="BF9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Read for content</a:t>
              </a:r>
              <a:endParaRPr lang="en-US" altLang="zh-CN" sz="4000" dirty="0">
                <a:solidFill>
                  <a:srgbClr val="BF9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1353185"/>
            <a:ext cx="12191365" cy="5010785"/>
          </a:xfrm>
          <a:prstGeom prst="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558212" y="1481315"/>
            <a:ext cx="683214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Introducing my hobby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72552" y="2073499"/>
            <a:ext cx="7337425" cy="4206953"/>
            <a:chOff x="163652" y="2472978"/>
            <a:chExt cx="7337425" cy="4206953"/>
          </a:xfrm>
        </p:grpSpPr>
        <p:grpSp>
          <p:nvGrpSpPr>
            <p:cNvPr id="20" name="组合 19"/>
            <p:cNvGrpSpPr/>
            <p:nvPr/>
          </p:nvGrpSpPr>
          <p:grpSpPr>
            <a:xfrm>
              <a:off x="163652" y="2526852"/>
              <a:ext cx="7337425" cy="4153079"/>
              <a:chOff x="163652" y="2526852"/>
              <a:chExt cx="7337425" cy="4153079"/>
            </a:xfrm>
          </p:grpSpPr>
          <p:sp>
            <p:nvSpPr>
              <p:cNvPr id="19" name="卷形: 水平 18"/>
              <p:cNvSpPr/>
              <p:nvPr/>
            </p:nvSpPr>
            <p:spPr>
              <a:xfrm>
                <a:off x="163652" y="2526852"/>
                <a:ext cx="7337425" cy="393255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377647" y="2895787"/>
                <a:ext cx="6976745" cy="3784144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p>
                <a:pPr>
                  <a:lnSpc>
                    <a:spcPct val="100000"/>
                  </a:lnSpc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My </a:t>
                </a:r>
                <a:r>
                  <a:rPr lang="en-US" altLang="zh-CN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favourite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 hobby is ...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Doing </a:t>
                </a:r>
                <a:r>
                  <a:rPr lang="en-US" altLang="zh-CN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sth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 is my </a:t>
                </a:r>
                <a:r>
                  <a:rPr lang="en-US" altLang="zh-CN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favourite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 hobby. </a:t>
                </a:r>
                <a:endParaRPr lang="en-US" altLang="zh-CN" sz="36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I enjoy doing ... in my free time. </a:t>
                </a:r>
                <a:endParaRPr lang="en-US" altLang="zh-CN" sz="36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It is + adj. + for me to do </a:t>
                </a:r>
                <a:r>
                  <a:rPr lang="en-US" altLang="zh-CN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sth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. </a:t>
                </a:r>
                <a:endParaRPr lang="en-US" altLang="zh-CN" sz="36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It is great fun for me to do </a:t>
                </a:r>
                <a:r>
                  <a:rPr lang="en-US" altLang="zh-CN" sz="36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sth</a:t>
                </a: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. </a:t>
                </a:r>
                <a:endParaRPr lang="en-US" altLang="zh-CN" sz="3600" dirty="0">
                  <a:solidFill>
                    <a:schemeClr val="bg1"/>
                  </a:solidFill>
                </a:endParaRPr>
              </a:p>
              <a:p>
                <a:pPr>
                  <a:lnSpc>
                    <a:spcPct val="100000"/>
                  </a:lnSpc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I am interested in ...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522886" y="2472978"/>
              <a:ext cx="6832141" cy="708148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Useful sentence patterns:</a:t>
              </a:r>
              <a:endPara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3" name="椭圆 22"/>
          <p:cNvSpPr/>
          <p:nvPr/>
        </p:nvSpPr>
        <p:spPr>
          <a:xfrm>
            <a:off x="7799705" y="2703830"/>
            <a:ext cx="4034155" cy="267779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</a:rPr>
              <a:t>Tense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</a:endParaRP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  <a:effectLst/>
                <a:latin typeface="Calibri" panose="020F0502020204030204" charset="0"/>
              </a:rPr>
              <a:t>simple present tense</a:t>
            </a:r>
            <a:endParaRPr lang="en-US" altLang="zh-CN" sz="3600" b="1" dirty="0">
              <a:solidFill>
                <a:schemeClr val="tx1"/>
              </a:solidFill>
              <a:effectLst/>
              <a:latin typeface="Calibri" panose="020F0502020204030204" charset="0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一般现在时</a:t>
            </a:r>
            <a:endParaRPr lang="zh-CN" altLang="en-US" sz="36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1541780" y="1223645"/>
            <a:ext cx="9091930" cy="514794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7479" y="147640"/>
            <a:ext cx="3806471" cy="1076075"/>
            <a:chOff x="108448" y="185956"/>
            <a:chExt cx="2609814" cy="916456"/>
          </a:xfrm>
        </p:grpSpPr>
        <p:sp>
          <p:nvSpPr>
            <p:cNvPr id="10" name="矩形: 圆角 9"/>
            <p:cNvSpPr/>
            <p:nvPr/>
          </p:nvSpPr>
          <p:spPr>
            <a:xfrm>
              <a:off x="108453" y="185956"/>
              <a:ext cx="2609809" cy="9164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8448" y="321158"/>
              <a:ext cx="2609621" cy="601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4000" dirty="0">
                  <a:solidFill>
                    <a:srgbClr val="BF9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Read for content</a:t>
              </a:r>
              <a:endParaRPr lang="en-US" altLang="zh-CN" sz="4000" dirty="0">
                <a:solidFill>
                  <a:srgbClr val="BF9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-55880" y="1327150"/>
            <a:ext cx="12247880" cy="5044440"/>
          </a:xfrm>
          <a:prstGeom prst="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04140" y="2921000"/>
            <a:ext cx="359410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buClrTx/>
              <a:buSzTx/>
              <a:buFontTx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Describing how I 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lvl="0" algn="ctr">
              <a:buClrTx/>
              <a:buSzTx/>
              <a:buFontTx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developed my hobby 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左大括号 5"/>
          <p:cNvSpPr/>
          <p:nvPr/>
        </p:nvSpPr>
        <p:spPr>
          <a:xfrm>
            <a:off x="3698240" y="2059305"/>
            <a:ext cx="269875" cy="3582035"/>
          </a:xfrm>
          <a:prstGeom prst="leftBrace">
            <a:avLst>
              <a:gd name="adj1" fmla="val 0"/>
              <a:gd name="adj2" fmla="val 53023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4093845" y="1898650"/>
            <a:ext cx="315849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How did I start my hobby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" name="TextBox 4"/>
          <p:cNvSpPr txBox="1">
            <a:spLocks noChangeArrowheads="1"/>
          </p:cNvSpPr>
          <p:nvPr/>
        </p:nvSpPr>
        <p:spPr bwMode="auto">
          <a:xfrm>
            <a:off x="4094480" y="3512185"/>
            <a:ext cx="301434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What did I do for my hobby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4093845" y="5125720"/>
            <a:ext cx="301498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How often do I do it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108825" y="1530985"/>
            <a:ext cx="4832350" cy="468693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charset="0"/>
              </a:rPr>
              <a:t>Tense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charset="0"/>
            </a:endParaRP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  <a:latin typeface="Calibri" panose="020F0502020204030204" charset="0"/>
              </a:rPr>
              <a:t>Simple past tense</a:t>
            </a:r>
            <a:endParaRPr lang="en-US" altLang="zh-CN" sz="3600" b="1" dirty="0">
              <a:solidFill>
                <a:schemeClr val="tx1"/>
              </a:solidFill>
              <a:latin typeface="Calibri" panose="020F0502020204030204" charset="0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一般</a:t>
            </a:r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过去时</a:t>
            </a:r>
            <a:endParaRPr lang="en-US" altLang="zh-CN" sz="3600" b="1" dirty="0">
              <a:solidFill>
                <a:schemeClr val="tx1"/>
              </a:solidFill>
              <a:latin typeface="Calibri" panose="020F0502020204030204" charset="0"/>
            </a:endParaRPr>
          </a:p>
          <a:p>
            <a:pPr algn="ctr"/>
            <a:r>
              <a:rPr lang="en-US" altLang="zh-CN" sz="3600" b="1" dirty="0">
                <a:solidFill>
                  <a:schemeClr val="tx1"/>
                </a:solidFill>
                <a:effectLst/>
                <a:latin typeface="Calibri" panose="020F0502020204030204" charset="0"/>
              </a:rPr>
              <a:t>simple present tense</a:t>
            </a:r>
            <a:endParaRPr lang="en-US" altLang="zh-CN" sz="3600" b="1" dirty="0">
              <a:solidFill>
                <a:schemeClr val="tx1"/>
              </a:solidFill>
              <a:effectLst/>
              <a:latin typeface="Calibri" panose="020F0502020204030204" charset="0"/>
            </a:endParaRPr>
          </a:p>
          <a:p>
            <a:pPr algn="ctr"/>
            <a:r>
              <a:rPr lang="zh-CN" altLang="en-US" sz="36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一般现在时</a:t>
            </a:r>
            <a:endParaRPr lang="en-US" altLang="zh-CN" sz="3600" b="1" dirty="0">
              <a:solidFill>
                <a:schemeClr val="tx1"/>
              </a:solidFill>
              <a:effectLst/>
              <a:latin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6" grpId="0" bldLvl="0" animBg="1"/>
      <p:bldP spid="9" grpId="0"/>
      <p:bldP spid="13" grpId="0"/>
      <p:bldP spid="14" grpId="0"/>
      <p:bldP spid="2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/>
          <p:nvPr/>
        </p:nvPicPr>
        <p:blipFill>
          <a:blip r:embed="rId1"/>
          <a:stretch>
            <a:fillRect/>
          </a:stretch>
        </p:blipFill>
        <p:spPr>
          <a:xfrm>
            <a:off x="1541780" y="1223645"/>
            <a:ext cx="9091930" cy="535813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287479" y="147640"/>
            <a:ext cx="3806471" cy="1076075"/>
            <a:chOff x="108448" y="185956"/>
            <a:chExt cx="2609814" cy="916456"/>
          </a:xfrm>
        </p:grpSpPr>
        <p:sp>
          <p:nvSpPr>
            <p:cNvPr id="10" name="矩形: 圆角 9"/>
            <p:cNvSpPr/>
            <p:nvPr/>
          </p:nvSpPr>
          <p:spPr>
            <a:xfrm>
              <a:off x="108453" y="185956"/>
              <a:ext cx="2609809" cy="91645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  <a:alpha val="69804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8448" y="321158"/>
              <a:ext cx="2609621" cy="60191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p>
              <a:pPr lvl="0" algn="ctr">
                <a:buClrTx/>
                <a:buSzTx/>
                <a:buFontTx/>
              </a:pPr>
              <a:r>
                <a:rPr lang="en-US" altLang="zh-CN" sz="4000" dirty="0">
                  <a:solidFill>
                    <a:srgbClr val="BF9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Read for content</a:t>
              </a:r>
              <a:endParaRPr lang="en-US" altLang="zh-CN" sz="4000" dirty="0">
                <a:solidFill>
                  <a:srgbClr val="BF9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0" y="3611880"/>
            <a:ext cx="12192000" cy="2907030"/>
          </a:xfrm>
          <a:prstGeom prst="rect">
            <a:avLst/>
          </a:prstGeom>
          <a:solidFill>
            <a:srgbClr val="9DC3E6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87655" y="4404995"/>
            <a:ext cx="4120515" cy="119888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pPr indent="0" algn="just"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I start my hobby</a:t>
            </a:r>
            <a:endParaRPr lang="en-US" altLang="zh-CN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682490" y="3770630"/>
            <a:ext cx="7060565" cy="2668155"/>
            <a:chOff x="163652" y="2438588"/>
            <a:chExt cx="6688560" cy="3320672"/>
          </a:xfrm>
        </p:grpSpPr>
        <p:grpSp>
          <p:nvGrpSpPr>
            <p:cNvPr id="20" name="组合 19"/>
            <p:cNvGrpSpPr/>
            <p:nvPr/>
          </p:nvGrpSpPr>
          <p:grpSpPr>
            <a:xfrm>
              <a:off x="163652" y="2438588"/>
              <a:ext cx="6688560" cy="3320672"/>
              <a:chOff x="163652" y="2438588"/>
              <a:chExt cx="6688560" cy="3320672"/>
            </a:xfrm>
          </p:grpSpPr>
          <p:sp>
            <p:nvSpPr>
              <p:cNvPr id="19" name="卷形: 水平 18"/>
              <p:cNvSpPr/>
              <p:nvPr/>
            </p:nvSpPr>
            <p:spPr>
              <a:xfrm>
                <a:off x="163652" y="2438588"/>
                <a:ext cx="6688560" cy="328230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17" name="文本框 16"/>
              <p:cNvSpPr txBox="1"/>
              <p:nvPr/>
            </p:nvSpPr>
            <p:spPr>
              <a:xfrm>
                <a:off x="295343" y="3341163"/>
                <a:ext cx="6556701" cy="2418097"/>
              </a:xfrm>
              <a:prstGeom prst="roundRect">
                <a:avLst/>
              </a:prstGeom>
              <a:noFill/>
            </p:spPr>
            <p:txBody>
              <a:bodyPr wrap="square">
                <a:spAutoFit/>
              </a:bodyPr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I started ... when I was ...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At the age of ..., I ...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36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</a:rPr>
                  <a:t>That was the beginning of ...</a:t>
                </a:r>
                <a:endParaRPr lang="en-US" altLang="zh-CN" sz="36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295343" y="2537381"/>
              <a:ext cx="6556701" cy="889007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6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Useful sentence patterns:</a:t>
              </a:r>
              <a:endPara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5" name="直接连接符 4"/>
          <p:cNvCxnSpPr/>
          <p:nvPr/>
        </p:nvCxnSpPr>
        <p:spPr>
          <a:xfrm>
            <a:off x="2509520" y="2803525"/>
            <a:ext cx="1637665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842000" y="2794635"/>
            <a:ext cx="3500120" cy="88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6634144" y="3435985"/>
            <a:ext cx="2911475" cy="698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8211185" y="1398270"/>
            <a:ext cx="2019300" cy="705485"/>
          </a:xfrm>
          <a:prstGeom prst="rect">
            <a:avLst/>
          </a:prstGeom>
          <a:solidFill>
            <a:srgbClr val="FF0000"/>
          </a:solidFill>
        </p:spPr>
        <p:txBody>
          <a:bodyPr wrap="square" rtlCol="0" anchor="ctr" anchorCtr="0">
            <a:noAutofit/>
          </a:bodyPr>
          <a:p>
            <a:pPr algn="ctr">
              <a:lnSpc>
                <a:spcPct val="14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Details</a:t>
            </a:r>
            <a:endParaRPr lang="en-US" altLang="zh-CN" sz="36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  <a:p>
            <a:pPr algn="ctr"/>
            <a:endParaRPr lang="en-US" altLang="zh-CN" sz="1100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30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TABLE_ENDDRAG_ORIGIN_RECT" val="851*351"/>
  <p:tag name="TABLE_ENDDRAG_RECT" val="54*146*851*35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3908</Words>
  <Application>WPS 演示</Application>
  <PresentationFormat>宽屏</PresentationFormat>
  <Paragraphs>246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Wingdings</vt:lpstr>
      <vt:lpstr>等线</vt:lpstr>
      <vt:lpstr>楷体</vt:lpstr>
      <vt:lpstr>Calibri</vt:lpstr>
      <vt:lpstr>微软雅黑</vt:lpstr>
      <vt:lpstr>Times New Roman</vt:lpstr>
      <vt:lpstr>黑体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Lam</cp:lastModifiedBy>
  <cp:revision>161</cp:revision>
  <dcterms:created xsi:type="dcterms:W3CDTF">2019-06-19T02:08:00Z</dcterms:created>
  <dcterms:modified xsi:type="dcterms:W3CDTF">2026-06-22T14:15:24Z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2052-12.1.0.26895</vt:lpwstr>
  </property>
  <property fmtid="{D5CDD505-2E9C-101B-9397-08002B2CF9AE}" pid="3" name="ICV">
    <vt:lpwstr>4CF553F7F24D4FAA8BD23206E506ACBB_11</vt:lpwstr>
  </property>
</Properties>
</file>