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82" r:id="rId4"/>
    <p:sldId id="262" r:id="rId5"/>
    <p:sldId id="265" r:id="rId6"/>
    <p:sldId id="256" r:id="rId7"/>
    <p:sldId id="268" r:id="rId8"/>
    <p:sldId id="269" r:id="rId9"/>
    <p:sldId id="280" r:id="rId10"/>
    <p:sldId id="270" r:id="rId11"/>
    <p:sldId id="281" r:id="rId12"/>
    <p:sldId id="271" r:id="rId13"/>
    <p:sldId id="276" r:id="rId14"/>
    <p:sldId id="278" r:id="rId15"/>
    <p:sldId id="272" r:id="rId16"/>
    <p:sldId id="273" r:id="rId17"/>
    <p:sldId id="279" r:id="rId18"/>
    <p:sldId id="283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立可 陈" initials="立陈" lastIdx="0" clrIdx="0"/>
  <p:cmAuthor id="2" name="作者" initials="A" lastIdx="0" clrIdx="1"/>
  <p:cmAuthor id="3" name="未知用户1" initials="未" lastIdx="0" clrIdx="2"/>
  <p:cmAuthor id="4" name="微软用户" initials="微" lastIdx="0" clrIdx="3"/>
  <p:cmAuthor id="5" name="Unknown User1" initials="U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2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7.png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tags" Target="../tags/tag69.xml"/><Relationship Id="rId31" Type="http://schemas.openxmlformats.org/officeDocument/2006/relationships/slideLayout" Target="../slideLayouts/slideLayout12.xml"/><Relationship Id="rId30" Type="http://schemas.openxmlformats.org/officeDocument/2006/relationships/tags" Target="../tags/tag83.xml"/><Relationship Id="rId3" Type="http://schemas.openxmlformats.org/officeDocument/2006/relationships/tags" Target="../tags/tag68.xml"/><Relationship Id="rId29" Type="http://schemas.openxmlformats.org/officeDocument/2006/relationships/image" Target="../media/image17.png"/><Relationship Id="rId28" Type="http://schemas.openxmlformats.org/officeDocument/2006/relationships/tags" Target="../tags/tag82.xml"/><Relationship Id="rId27" Type="http://schemas.openxmlformats.org/officeDocument/2006/relationships/image" Target="../media/image16.png"/><Relationship Id="rId26" Type="http://schemas.openxmlformats.org/officeDocument/2006/relationships/tags" Target="../tags/tag81.xml"/><Relationship Id="rId25" Type="http://schemas.openxmlformats.org/officeDocument/2006/relationships/image" Target="../media/image15.png"/><Relationship Id="rId24" Type="http://schemas.openxmlformats.org/officeDocument/2006/relationships/tags" Target="../tags/tag80.xml"/><Relationship Id="rId23" Type="http://schemas.openxmlformats.org/officeDocument/2006/relationships/image" Target="../media/image14.png"/><Relationship Id="rId22" Type="http://schemas.openxmlformats.org/officeDocument/2006/relationships/tags" Target="../tags/tag79.xml"/><Relationship Id="rId21" Type="http://schemas.openxmlformats.org/officeDocument/2006/relationships/tags" Target="../tags/tag78.xml"/><Relationship Id="rId20" Type="http://schemas.openxmlformats.org/officeDocument/2006/relationships/image" Target="../media/image13.png"/><Relationship Id="rId2" Type="http://schemas.openxmlformats.org/officeDocument/2006/relationships/image" Target="../media/image5.png"/><Relationship Id="rId19" Type="http://schemas.openxmlformats.org/officeDocument/2006/relationships/tags" Target="../tags/tag77.xml"/><Relationship Id="rId18" Type="http://schemas.openxmlformats.org/officeDocument/2006/relationships/image" Target="../media/image12.png"/><Relationship Id="rId17" Type="http://schemas.openxmlformats.org/officeDocument/2006/relationships/tags" Target="../tags/tag76.xml"/><Relationship Id="rId16" Type="http://schemas.openxmlformats.org/officeDocument/2006/relationships/image" Target="../media/image11.png"/><Relationship Id="rId15" Type="http://schemas.openxmlformats.org/officeDocument/2006/relationships/tags" Target="../tags/tag75.xml"/><Relationship Id="rId14" Type="http://schemas.openxmlformats.org/officeDocument/2006/relationships/image" Target="../media/image10.png"/><Relationship Id="rId13" Type="http://schemas.openxmlformats.org/officeDocument/2006/relationships/tags" Target="../tags/tag74.xml"/><Relationship Id="rId12" Type="http://schemas.openxmlformats.org/officeDocument/2006/relationships/image" Target="../media/image9.png"/><Relationship Id="rId11" Type="http://schemas.openxmlformats.org/officeDocument/2006/relationships/tags" Target="../tags/tag73.xml"/><Relationship Id="rId10" Type="http://schemas.openxmlformats.org/officeDocument/2006/relationships/image" Target="../media/image8.png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../media/image7.png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6.png"/><Relationship Id="rId4" Type="http://schemas.openxmlformats.org/officeDocument/2006/relationships/tags" Target="../tags/tag86.xml"/><Relationship Id="rId32" Type="http://schemas.openxmlformats.org/officeDocument/2006/relationships/slideLayout" Target="../slideLayouts/slideLayout12.xml"/><Relationship Id="rId31" Type="http://schemas.openxmlformats.org/officeDocument/2006/relationships/image" Target="../media/image18.jpeg"/><Relationship Id="rId30" Type="http://schemas.openxmlformats.org/officeDocument/2006/relationships/tags" Target="../tags/tag102.xml"/><Relationship Id="rId3" Type="http://schemas.openxmlformats.org/officeDocument/2006/relationships/tags" Target="../tags/tag85.xml"/><Relationship Id="rId29" Type="http://schemas.openxmlformats.org/officeDocument/2006/relationships/image" Target="../media/image16.png"/><Relationship Id="rId28" Type="http://schemas.openxmlformats.org/officeDocument/2006/relationships/tags" Target="../tags/tag101.xml"/><Relationship Id="rId27" Type="http://schemas.openxmlformats.org/officeDocument/2006/relationships/tags" Target="../tags/tag100.xml"/><Relationship Id="rId26" Type="http://schemas.openxmlformats.org/officeDocument/2006/relationships/tags" Target="../tags/tag99.xml"/><Relationship Id="rId25" Type="http://schemas.openxmlformats.org/officeDocument/2006/relationships/tags" Target="../tags/tag98.xml"/><Relationship Id="rId24" Type="http://schemas.openxmlformats.org/officeDocument/2006/relationships/image" Target="../media/image15.png"/><Relationship Id="rId23" Type="http://schemas.openxmlformats.org/officeDocument/2006/relationships/tags" Target="../tags/tag97.xml"/><Relationship Id="rId22" Type="http://schemas.openxmlformats.org/officeDocument/2006/relationships/image" Target="../media/image14.png"/><Relationship Id="rId21" Type="http://schemas.openxmlformats.org/officeDocument/2006/relationships/tags" Target="../tags/tag96.xml"/><Relationship Id="rId20" Type="http://schemas.openxmlformats.org/officeDocument/2006/relationships/tags" Target="../tags/tag95.xml"/><Relationship Id="rId2" Type="http://schemas.openxmlformats.org/officeDocument/2006/relationships/image" Target="../media/image5.png"/><Relationship Id="rId19" Type="http://schemas.openxmlformats.org/officeDocument/2006/relationships/tags" Target="../tags/tag94.xml"/><Relationship Id="rId18" Type="http://schemas.openxmlformats.org/officeDocument/2006/relationships/image" Target="../media/image13.png"/><Relationship Id="rId17" Type="http://schemas.openxmlformats.org/officeDocument/2006/relationships/tags" Target="../tags/tag93.xml"/><Relationship Id="rId16" Type="http://schemas.openxmlformats.org/officeDocument/2006/relationships/image" Target="../media/image11.png"/><Relationship Id="rId15" Type="http://schemas.openxmlformats.org/officeDocument/2006/relationships/tags" Target="../tags/tag92.xml"/><Relationship Id="rId14" Type="http://schemas.openxmlformats.org/officeDocument/2006/relationships/image" Target="../media/image10.png"/><Relationship Id="rId13" Type="http://schemas.openxmlformats.org/officeDocument/2006/relationships/tags" Target="../tags/tag91.xml"/><Relationship Id="rId12" Type="http://schemas.openxmlformats.org/officeDocument/2006/relationships/image" Target="../media/image9.png"/><Relationship Id="rId11" Type="http://schemas.openxmlformats.org/officeDocument/2006/relationships/tags" Target="../tags/tag90.xml"/><Relationship Id="rId10" Type="http://schemas.openxmlformats.org/officeDocument/2006/relationships/image" Target="../media/image8.png"/><Relationship Id="rId1" Type="http://schemas.openxmlformats.org/officeDocument/2006/relationships/tags" Target="../tags/tag8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4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8d45c987-80a6-4b9d-a28f-cbe22051da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4910" y="1720850"/>
            <a:ext cx="4691380" cy="2431415"/>
          </a:xfrm>
          <a:prstGeom prst="rect">
            <a:avLst/>
          </a:prstGeom>
        </p:spPr>
      </p:pic>
      <p:pic>
        <p:nvPicPr>
          <p:cNvPr id="2" name="图片 1" descr="C:/Users/GFS/Desktop/08.26 课件/（新）课件/课件封面色块2.png课件封面色块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6633" r="6391" b="36633"/>
          <a:stretch>
            <a:fillRect/>
          </a:stretch>
        </p:blipFill>
        <p:spPr>
          <a:xfrm flipH="1">
            <a:off x="381635" y="436880"/>
            <a:ext cx="8130540" cy="9309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25475" y="509270"/>
            <a:ext cx="7089775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>
                <a:solidFill>
                  <a:sysClr val="window" lastClr="FFFFFF"/>
                </a:solidFill>
              </a:rPr>
              <a:t>Unit 8  Follow your interests</a:t>
            </a:r>
            <a:endParaRPr lang="en-US" altLang="zh-CN" sz="4000" b="1">
              <a:solidFill>
                <a:sysClr val="window" lastClr="FFFFFF"/>
              </a:solidFill>
            </a:endParaRPr>
          </a:p>
          <a:p>
            <a:endParaRPr lang="en-US" altLang="zh-CN" sz="4000" b="1">
              <a:solidFill>
                <a:sysClr val="window" lastClr="FFFFFF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428625" y="1482090"/>
            <a:ext cx="4466590" cy="282384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p>
            <a:pPr algn="just"/>
            <a:r>
              <a:rPr lang="zh-CN" altLang="en-US" sz="2800" b="1">
                <a:solidFill>
                  <a:sysClr val="windowText" lastClr="000000"/>
                </a:solidFill>
                <a:latin typeface="等线" panose="02010600030101010101" charset="-122"/>
              </a:rPr>
              <a:t>主题范畴：</a:t>
            </a:r>
            <a:endParaRPr lang="zh-CN" altLang="en-US" sz="2800" b="1">
              <a:solidFill>
                <a:sysClr val="windowText" lastClr="000000"/>
              </a:solidFill>
              <a:latin typeface="等线" panose="02010600030101010101" charset="-122"/>
            </a:endParaRPr>
          </a:p>
          <a:p>
            <a:pPr algn="just"/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人与</a:t>
            </a:r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自我</a:t>
            </a:r>
            <a:endParaRPr lang="zh-CN" altLang="en-US" sz="280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zh-CN" altLang="en-US" sz="2800" b="1">
                <a:solidFill>
                  <a:sysClr val="windowText" lastClr="000000"/>
                </a:solidFill>
                <a:latin typeface="等线" panose="02010600030101010101" charset="-122"/>
              </a:rPr>
              <a:t>主题群：</a:t>
            </a:r>
            <a:endParaRPr lang="zh-CN" altLang="en-US" sz="2800" b="1">
              <a:solidFill>
                <a:sysClr val="windowText" lastClr="000000"/>
              </a:solidFill>
              <a:latin typeface="等线" panose="02010600030101010101" charset="-122"/>
            </a:endParaRPr>
          </a:p>
          <a:p>
            <a:pPr algn="just"/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做人</a:t>
            </a:r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与做事</a:t>
            </a:r>
            <a:endParaRPr lang="zh-CN" altLang="en-US" sz="280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zh-CN" altLang="en-US" sz="2800" b="1">
                <a:solidFill>
                  <a:sysClr val="windowText" lastClr="000000"/>
                </a:solidFill>
                <a:latin typeface="等线" panose="02010600030101010101" charset="-122"/>
              </a:rPr>
              <a:t>子主题：</a:t>
            </a:r>
            <a:endParaRPr lang="zh-CN" altLang="en-US" sz="2800" b="1">
              <a:solidFill>
                <a:sysClr val="windowText" lastClr="000000"/>
              </a:solidFill>
              <a:latin typeface="等线" panose="02010600030101010101" charset="-122"/>
            </a:endParaRPr>
          </a:p>
          <a:p>
            <a:pPr algn="just"/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职业启蒙，职业精神</a:t>
            </a:r>
            <a:endParaRPr lang="zh-CN" altLang="en-US" sz="280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Box 17"/>
          <p:cNvSpPr txBox="1"/>
          <p:nvPr>
            <p:custDataLst>
              <p:tags r:id="rId6"/>
            </p:custDataLst>
          </p:nvPr>
        </p:nvSpPr>
        <p:spPr bwMode="auto">
          <a:xfrm>
            <a:off x="381635" y="4592955"/>
            <a:ext cx="5066665" cy="16598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p>
            <a:pPr marL="0" lvl="1" algn="ctr"/>
            <a:r>
              <a:rPr lang="en-US" altLang="zh-CN" sz="4000" b="1" dirty="0">
                <a:solidFill>
                  <a:srgbClr val="0070C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Key question:</a:t>
            </a:r>
            <a:endParaRPr lang="en-US" altLang="zh-CN" sz="4000" b="1" dirty="0">
              <a:solidFill>
                <a:srgbClr val="0070C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marL="0" lvl="1" algn="ctr"/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How can we turn our</a:t>
            </a:r>
            <a:endParaRPr lang="en-US" altLang="zh-CN" sz="3600" b="1" dirty="0">
              <a:solidFill>
                <a:srgbClr val="0070C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marL="0" lvl="1" algn="ctr"/>
            <a:r>
              <a:rPr lang="en-US" altLang="zh-CN" sz="3600" b="1" dirty="0">
                <a:solidFill>
                  <a:srgbClr val="0070C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interests into a career?</a:t>
            </a:r>
            <a:endParaRPr lang="en-US" altLang="zh-CN" sz="3600" b="1" dirty="0">
              <a:solidFill>
                <a:srgbClr val="0070C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pic>
        <p:nvPicPr>
          <p:cNvPr id="3" name="图片 2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385" y="4427855"/>
            <a:ext cx="6710680" cy="14331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363220" y="484505"/>
            <a:ext cx="7042150" cy="69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sz="3200"/>
              <a:t>What do you think of Jane Goodall</a:t>
            </a:r>
            <a:r>
              <a:rPr lang="zh-CN" altLang="en-US" sz="3200"/>
              <a:t>？</a:t>
            </a:r>
            <a:r>
              <a:rPr lang="en-US" altLang="zh-CN" sz="3200"/>
              <a:t>  </a:t>
            </a:r>
            <a:endParaRPr lang="en-US" altLang="zh-CN" sz="3200"/>
          </a:p>
          <a:p>
            <a:endParaRPr lang="en-US" altLang="zh-CN" sz="3200">
              <a:solidFill>
                <a:srgbClr val="FF0000"/>
              </a:solidFill>
            </a:endParaRPr>
          </a:p>
          <a:p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220" y="15017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  <a:sym typeface="+mn-ea"/>
              </a:rPr>
              <a:t>I think Jane Goodall was...because...</a:t>
            </a:r>
            <a:endParaRPr lang="en-US" altLang="zh-CN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3220" y="2531110"/>
            <a:ext cx="6559550" cy="1568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</a:rPr>
              <a:t>tough</a:t>
            </a:r>
            <a:r>
              <a:rPr lang="zh-CN" altLang="en-US" sz="3200">
                <a:solidFill>
                  <a:schemeClr val="tx1"/>
                </a:solidFill>
              </a:rPr>
              <a:t>，</a:t>
            </a:r>
            <a:r>
              <a:rPr lang="en-US" altLang="zh-CN" sz="3200">
                <a:solidFill>
                  <a:schemeClr val="tx1"/>
                </a:solidFill>
              </a:rPr>
              <a:t>brave</a:t>
            </a:r>
            <a:r>
              <a:rPr lang="zh-CN" altLang="en-US" sz="3200">
                <a:solidFill>
                  <a:schemeClr val="tx1"/>
                </a:solidFill>
              </a:rPr>
              <a:t>，</a:t>
            </a:r>
            <a:r>
              <a:rPr lang="en-US" altLang="zh-CN" sz="3200">
                <a:solidFill>
                  <a:schemeClr val="tx1"/>
                </a:solidFill>
              </a:rPr>
              <a:t> determined</a:t>
            </a:r>
            <a:r>
              <a:rPr lang="zh-CN" altLang="en-US" sz="3200">
                <a:solidFill>
                  <a:schemeClr val="tx1"/>
                </a:solidFill>
              </a:rPr>
              <a:t>，</a:t>
            </a:r>
            <a:endParaRPr lang="zh-CN" altLang="en-US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hard-working</a:t>
            </a:r>
            <a:r>
              <a:rPr lang="zh-CN" altLang="en-US" sz="3200">
                <a:solidFill>
                  <a:schemeClr val="tx1"/>
                </a:solidFill>
              </a:rPr>
              <a:t>，</a:t>
            </a:r>
            <a:r>
              <a:rPr lang="en-US" altLang="zh-CN" sz="3200">
                <a:solidFill>
                  <a:schemeClr val="tx1"/>
                </a:solidFill>
              </a:rPr>
              <a:t>patient</a:t>
            </a:r>
            <a:r>
              <a:rPr lang="zh-CN" altLang="en-US" sz="3200">
                <a:solidFill>
                  <a:schemeClr val="tx1"/>
                </a:solidFill>
              </a:rPr>
              <a:t>，</a:t>
            </a:r>
            <a:r>
              <a:rPr lang="en-US" altLang="zh-CN" sz="3200">
                <a:solidFill>
                  <a:schemeClr val="tx1"/>
                </a:solidFill>
              </a:rPr>
              <a:t>friendly</a:t>
            </a:r>
            <a:r>
              <a:rPr lang="zh-CN" altLang="en-US" sz="3200">
                <a:solidFill>
                  <a:schemeClr val="tx1"/>
                </a:solidFill>
              </a:rPr>
              <a:t>，</a:t>
            </a:r>
            <a:r>
              <a:rPr lang="en-US" altLang="zh-CN" sz="3200">
                <a:solidFill>
                  <a:schemeClr val="tx1"/>
                </a:solidFill>
              </a:rPr>
              <a:t>careful......</a:t>
            </a:r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7051056" y="0"/>
            <a:ext cx="5140929" cy="685800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6970" y="0"/>
            <a:ext cx="10201275" cy="17049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96010" y="2378075"/>
            <a:ext cx="9305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</a:t>
            </a:r>
            <a:r>
              <a:rPr lang="zh-CN" altLang="zh-CN" sz="2400"/>
              <a:t>、</a:t>
            </a:r>
            <a:r>
              <a:rPr lang="en-US" altLang="zh-CN" sz="2400"/>
              <a:t>What do you think made Jane Goodall bacome well-known</a:t>
            </a:r>
            <a:r>
              <a:rPr lang="en-US" altLang="zh-CN" sz="2400"/>
              <a:t> 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096010" y="3806190"/>
            <a:ext cx="9305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</a:t>
            </a:r>
            <a:r>
              <a:rPr lang="zh-CN" altLang="zh-CN" sz="2400"/>
              <a:t>、</a:t>
            </a:r>
            <a:r>
              <a:rPr lang="en-US" altLang="zh-CN" sz="2400"/>
              <a:t>What did her life story inspire many young people to do 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393190" y="1734185"/>
            <a:ext cx="2812415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/>
                </a:solidFill>
              </a:rPr>
              <a:t>Further think</a:t>
            </a:r>
            <a:r>
              <a:rPr lang="zh-CN" altLang="en-US" sz="2800">
                <a:solidFill>
                  <a:schemeClr val="tx1"/>
                </a:solidFill>
              </a:rPr>
              <a:t>：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93190" y="2838450"/>
            <a:ext cx="9649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Her long-term research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her famous discoevries about the chimpanzees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and her contributions to the wildlife protection.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3190" y="4333875"/>
            <a:ext cx="6972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Her life story inspired people to...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1610" y="154940"/>
            <a:ext cx="1367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Para.7</a:t>
            </a:r>
            <a:endParaRPr lang="en-US" altLang="zh-CN" sz="280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65" y="4801870"/>
            <a:ext cx="9450070" cy="1841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4975225"/>
            <a:ext cx="11099800" cy="14871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根与芽的介绍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3395" y="277495"/>
            <a:ext cx="11205210" cy="605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 bwMode="auto">
          <a:xfrm>
            <a:off x="8540115" y="189230"/>
            <a:ext cx="3651885" cy="735330"/>
          </a:xfrm>
          <a:prstGeom prst="rect">
            <a:avLst/>
          </a:prstGeom>
          <a:solidFill>
            <a:srgbClr val="17B1BF"/>
          </a:solidFill>
          <a:ln w="9525">
            <a:noFill/>
            <a:miter lim="800000"/>
          </a:ln>
        </p:spPr>
        <p:txBody>
          <a:bodyPr wrap="square" rtlCol="0">
            <a:noAutofit/>
          </a:bodyPr>
          <a:lstStyle/>
          <a:p>
            <a:pPr lvl="0" algn="ctr" fontAlgn="base">
              <a:lnSpc>
                <a:spcPct val="100000"/>
              </a:lnSpc>
              <a:buClrTx/>
              <a:buSzTx/>
              <a:buFont typeface="Arial" panose="020B0604020202020204" pitchFamily="34" charset="0"/>
              <a:defRPr/>
            </a:pPr>
            <a:r>
              <a:rPr lang="en-US" altLang="zh-CN" sz="4000" b="1" dirty="0">
                <a:solidFill>
                  <a:srgbClr val="FFC000"/>
                </a:solidFill>
                <a:effectLst/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Post-reading</a:t>
            </a:r>
            <a:endParaRPr lang="en-US" altLang="zh-CN" sz="4000" b="1" dirty="0">
              <a:solidFill>
                <a:srgbClr val="FFC000"/>
              </a:solidFill>
              <a:effectLst/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7834191" y="67310"/>
            <a:ext cx="1138330" cy="1138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" y="742315"/>
            <a:ext cx="11403965" cy="4675505"/>
          </a:xfrm>
          <a:prstGeom prst="rect">
            <a:avLst/>
          </a:prstGeom>
        </p:spPr>
      </p:pic>
      <p:pic>
        <p:nvPicPr>
          <p:cNvPr id="2" name="图片 1" descr="15058174148239"/>
          <p:cNvPicPr>
            <a:picLocks noChangeAspect="1"/>
          </p:cNvPicPr>
          <p:nvPr/>
        </p:nvPicPr>
        <p:blipFill>
          <a:blip r:embed="rId3"/>
          <a:srcRect l="16320" t="25472" r="16837" b="34676"/>
          <a:stretch>
            <a:fillRect/>
          </a:stretch>
        </p:blipFill>
        <p:spPr>
          <a:xfrm>
            <a:off x="6193155" y="3148965"/>
            <a:ext cx="5487670" cy="264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840" y="676910"/>
            <a:ext cx="10267950" cy="971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81610" y="154940"/>
            <a:ext cx="1367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Para.8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7840" y="2091055"/>
            <a:ext cx="10194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How did she never give up in her life </a:t>
            </a:r>
            <a:r>
              <a:rPr lang="zh-CN" altLang="en-US" sz="2400"/>
              <a:t>？</a:t>
            </a:r>
            <a:r>
              <a:rPr lang="en-US" altLang="zh-CN" sz="2400"/>
              <a:t>Fine some details in the passages.</a:t>
            </a:r>
            <a:endParaRPr lang="en-US" altLang="zh-CN" sz="2400"/>
          </a:p>
        </p:txBody>
      </p:sp>
      <p:sp>
        <p:nvSpPr>
          <p:cNvPr id="7" name="文本框 6"/>
          <p:cNvSpPr txBox="1"/>
          <p:nvPr/>
        </p:nvSpPr>
        <p:spPr>
          <a:xfrm>
            <a:off x="463550" y="2858770"/>
            <a:ext cx="6680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0070C0"/>
                </a:solidFill>
              </a:rPr>
              <a:t>She never gave up when she...</a:t>
            </a:r>
            <a:endParaRPr lang="en-US" altLang="zh-CN" sz="240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2265" y="3448685"/>
            <a:ext cx="113366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C00000"/>
                </a:solidFill>
              </a:rPr>
              <a:t>参考：</a:t>
            </a:r>
            <a:endParaRPr lang="zh-CN" altLang="en-US" sz="2400">
              <a:solidFill>
                <a:srgbClr val="C00000"/>
              </a:solidFill>
            </a:endParaRPr>
          </a:p>
          <a:p>
            <a:r>
              <a:rPr lang="en-US" altLang="zh-CN" sz="2400">
                <a:solidFill>
                  <a:srgbClr val="C00000"/>
                </a:solidFill>
              </a:rPr>
              <a:t>1</a:t>
            </a:r>
            <a:r>
              <a:rPr lang="zh-CN" altLang="en-US" sz="2400">
                <a:solidFill>
                  <a:srgbClr val="C00000"/>
                </a:solidFill>
              </a:rPr>
              <a:t>、</a:t>
            </a:r>
            <a:r>
              <a:rPr lang="en-US" altLang="zh-CN" sz="2400">
                <a:solidFill>
                  <a:srgbClr val="C00000"/>
                </a:solidFill>
              </a:rPr>
              <a:t>She  never gave up when she worked hard to make her dream job come true.</a:t>
            </a:r>
            <a:endParaRPr lang="en-US" altLang="zh-CN" sz="2400">
              <a:solidFill>
                <a:srgbClr val="C00000"/>
              </a:solidFill>
            </a:endParaRPr>
          </a:p>
          <a:p>
            <a:r>
              <a:rPr lang="en-US" altLang="zh-CN" sz="2400">
                <a:solidFill>
                  <a:srgbClr val="C00000"/>
                </a:solidFill>
              </a:rPr>
              <a:t>2</a:t>
            </a:r>
            <a:r>
              <a:rPr lang="zh-CN" altLang="en-US" sz="2400">
                <a:solidFill>
                  <a:srgbClr val="C00000"/>
                </a:solidFill>
              </a:rPr>
              <a:t>、</a:t>
            </a:r>
            <a:r>
              <a:rPr lang="en-US" altLang="zh-CN" sz="2400">
                <a:solidFill>
                  <a:srgbClr val="C00000"/>
                </a:solidFill>
              </a:rPr>
              <a:t>When she worked in Africa</a:t>
            </a:r>
            <a:r>
              <a:rPr lang="zh-CN" altLang="en-US" sz="2400">
                <a:solidFill>
                  <a:srgbClr val="C00000"/>
                </a:solidFill>
              </a:rPr>
              <a:t>，</a:t>
            </a:r>
            <a:r>
              <a:rPr lang="en-US" altLang="zh-CN" sz="2400">
                <a:solidFill>
                  <a:srgbClr val="C00000"/>
                </a:solidFill>
              </a:rPr>
              <a:t>she never gave up studying chimpanzees in the difficult environment.</a:t>
            </a:r>
            <a:endParaRPr lang="en-US" altLang="zh-CN" sz="2400">
              <a:solidFill>
                <a:srgbClr val="C00000"/>
              </a:solidFill>
            </a:endParaRPr>
          </a:p>
          <a:p>
            <a:r>
              <a:rPr lang="en-US" altLang="zh-CN" sz="2400">
                <a:solidFill>
                  <a:srgbClr val="C00000"/>
                </a:solidFill>
              </a:rPr>
              <a:t>3</a:t>
            </a:r>
            <a:r>
              <a:rPr lang="zh-CN" altLang="en-US" sz="2400">
                <a:solidFill>
                  <a:srgbClr val="C00000"/>
                </a:solidFill>
              </a:rPr>
              <a:t>、</a:t>
            </a:r>
            <a:r>
              <a:rPr lang="en-US" altLang="zh-CN" sz="2400">
                <a:solidFill>
                  <a:srgbClr val="C00000"/>
                </a:solidFill>
              </a:rPr>
              <a:t>When she faced the questions from some people</a:t>
            </a:r>
            <a:r>
              <a:rPr lang="zh-CN" altLang="en-US" sz="2400">
                <a:solidFill>
                  <a:srgbClr val="C00000"/>
                </a:solidFill>
              </a:rPr>
              <a:t>，</a:t>
            </a:r>
            <a:r>
              <a:rPr lang="en-US" altLang="zh-CN" sz="2400">
                <a:solidFill>
                  <a:srgbClr val="C00000"/>
                </a:solidFill>
              </a:rPr>
              <a:t>she never gave up.</a:t>
            </a:r>
            <a:endParaRPr lang="en-US" altLang="zh-CN" sz="2400">
              <a:solidFill>
                <a:srgbClr val="C00000"/>
              </a:solidFill>
            </a:endParaRPr>
          </a:p>
          <a:p>
            <a:r>
              <a:rPr lang="en-US" altLang="zh-CN" sz="2400">
                <a:solidFill>
                  <a:srgbClr val="C00000"/>
                </a:solidFill>
              </a:rPr>
              <a:t>......</a:t>
            </a:r>
            <a:endParaRPr lang="en-US" altLang="zh-CN" sz="2400">
              <a:solidFill>
                <a:srgbClr val="C0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190" y="212090"/>
            <a:ext cx="10465435" cy="62738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020060" y="2807335"/>
            <a:ext cx="2444115" cy="196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308850" y="3267710"/>
            <a:ext cx="1377315" cy="38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066280" y="6065520"/>
            <a:ext cx="3024505" cy="241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36650" y="4520565"/>
            <a:ext cx="1135380" cy="38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199255" y="22161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从那天起</a:t>
            </a:r>
            <a:endParaRPr lang="zh-CN" altLang="en-US" sz="2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77635" y="32715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dream of doing sth.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梦想做某事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72030" y="42926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give up doing sth.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放弃做某事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69405" y="54641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greet ...with...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用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...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问候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  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80195" y="602551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one another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互相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" y="221615"/>
            <a:ext cx="11966575" cy="592899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7010400" y="1170305"/>
            <a:ext cx="4120515" cy="6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060055" y="2898140"/>
            <a:ext cx="3353435" cy="298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8969375" y="2069465"/>
            <a:ext cx="1686560" cy="1016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0171430" y="3847465"/>
            <a:ext cx="863600" cy="1016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575945" y="4321810"/>
            <a:ext cx="1251585" cy="6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2757170" y="5706110"/>
            <a:ext cx="4272915" cy="1016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764655" y="5245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compare...to...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把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...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比作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...   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13520" y="1390015"/>
            <a:ext cx="39249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最后</a:t>
            </a:r>
            <a:endParaRPr lang="zh-CN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16290" y="2898140"/>
            <a:ext cx="46221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和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...</a:t>
            </a:r>
            <a:r>
              <a:rPr 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有许多相同之处</a:t>
            </a:r>
            <a:endParaRPr lang="zh-CN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57170" y="4939030"/>
            <a:ext cx="67925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make one’s dream come true 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使某人梦想实现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  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4085" y="368363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 dirty="0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做演讲</a:t>
            </a:r>
            <a:endParaRPr lang="zh-CN" sz="2400" b="1" dirty="0">
              <a:solidFill>
                <a:srgbClr val="C00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5945" y="3328670"/>
            <a:ext cx="696595" cy="31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/>
          <a:srcRect t="1761" b="4120"/>
          <a:stretch>
            <a:fillRect/>
          </a:stretch>
        </p:blipFill>
        <p:spPr>
          <a:xfrm>
            <a:off x="769620" y="1047750"/>
            <a:ext cx="10525125" cy="53098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0840" y="226060"/>
            <a:ext cx="1132205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25780" lvl="0" indent="-525780" algn="just" fontAlgn="auto">
              <a:lnSpc>
                <a:spcPct val="80000"/>
              </a:lnSpc>
              <a:buClrTx/>
              <a:buSzTx/>
              <a:buFont typeface="+mj-lt"/>
              <a:buAutoNum type="arabicPeriod" startAt="3"/>
            </a:pPr>
            <a:r>
              <a:rPr lang="en-US" altLang="zh-CN" sz="3600" i="1">
                <a:sym typeface="+mn-ea"/>
              </a:rPr>
              <a:t>Complete the sentences with the words and the phrase below. Change the form if necessary.</a:t>
            </a:r>
            <a:endParaRPr lang="en-US" altLang="zh-CN" sz="3600" i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24750" y="1951990"/>
            <a:ext cx="192341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kiss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3140" y="3207385"/>
            <a:ext cx="244983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nowadays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77135" y="4091305"/>
            <a:ext cx="18700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lecture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1555" y="4561840"/>
            <a:ext cx="318008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Human beings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39130" y="5358130"/>
            <a:ext cx="20218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inspired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653415"/>
            <a:ext cx="11774170" cy="44088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2" name="image 4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0720" y="3173095"/>
            <a:ext cx="6967855" cy="3222625"/>
          </a:xfrm>
          <a:prstGeom prst="rect">
            <a:avLst/>
          </a:prstGeom>
        </p:spPr>
      </p:pic>
      <p:grpSp>
        <p:nvGrpSpPr>
          <p:cNvPr id="403" name="组合 403"/>
          <p:cNvGrpSpPr/>
          <p:nvPr>
            <p:custDataLst>
              <p:tags r:id="rId3"/>
            </p:custDataLst>
          </p:nvPr>
        </p:nvGrpSpPr>
        <p:grpSpPr>
          <a:xfrm>
            <a:off x="-15240" y="-31286"/>
            <a:ext cx="11573098" cy="7260278"/>
            <a:chOff x="-15113" y="-17272"/>
            <a:chExt cx="11573002" cy="6381623"/>
          </a:xfrm>
        </p:grpSpPr>
        <p:sp>
          <p:nvSpPr>
            <p:cNvPr id="405" name="Object 405"/>
            <p:cNvSpPr txBox="1"/>
            <p:nvPr>
              <p:custDataLst>
                <p:tags r:id="rId4"/>
              </p:custDataLst>
            </p:nvPr>
          </p:nvSpPr>
          <p:spPr>
            <a:xfrm>
              <a:off x="-15113" y="-17272"/>
              <a:ext cx="1961642" cy="496697"/>
            </a:xfrm>
            <a:prstGeom prst="rect">
              <a:avLst/>
            </a:prstGeom>
            <a:blipFill dpi="0" rotWithShape="1">
              <a:blip r:embed="rId5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  <p:grpSp>
          <p:nvGrpSpPr>
            <p:cNvPr id="406" name="组合 406"/>
            <p:cNvGrpSpPr/>
            <p:nvPr>
              <p:custDataLst>
                <p:tags r:id="rId6"/>
              </p:custDataLst>
            </p:nvPr>
          </p:nvGrpSpPr>
          <p:grpSpPr>
            <a:xfrm>
              <a:off x="0" y="38353"/>
              <a:ext cx="1624076" cy="437006"/>
              <a:chOff x="0" y="38353"/>
              <a:chExt cx="1624076" cy="437006"/>
            </a:xfrm>
          </p:grpSpPr>
          <p:sp>
            <p:nvSpPr>
              <p:cNvPr id="407" name="Object 40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-19050" y="72516"/>
                <a:ext cx="1662176" cy="421894"/>
              </a:xfrm>
              <a:prstGeom prst="rect">
                <a:avLst/>
              </a:prstGeom>
              <a:blipFill dpi="0" rotWithShape="1">
                <a:blip r:embed="rId8"/>
                <a:stretch>
                  <a:fillRect/>
                </a:stretch>
              </a:blipFill>
            </p:spPr>
            <p:txBody>
              <a:bodyPr wrap="square" lIns="0" tIns="0" rIns="0" bIns="0" rtlCol="0" anchorCtr="0">
                <a:noAutofit/>
              </a:bodyPr>
              <a:lstStyle/>
              <a:p/>
            </p:txBody>
          </p:sp>
          <p:sp>
            <p:nvSpPr>
              <p:cNvPr id="408" name="Object 40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-8889" y="19303"/>
                <a:ext cx="1622933" cy="421894"/>
              </a:xfrm>
              <a:prstGeom prst="rect">
                <a:avLst/>
              </a:prstGeom>
              <a:blipFill dpi="0" rotWithShape="1">
                <a:blip r:embed="rId10"/>
                <a:stretch>
                  <a:fillRect/>
                </a:stretch>
              </a:blipFill>
            </p:spPr>
            <p:txBody>
              <a:bodyPr wrap="square" lIns="0" tIns="0" rIns="0" bIns="0" rtlCol="0" anchorCtr="0">
                <a:noAutofit/>
              </a:bodyPr>
              <a:lstStyle/>
              <a:p/>
            </p:txBody>
          </p:sp>
        </p:grpSp>
        <p:sp>
          <p:nvSpPr>
            <p:cNvPr id="4011" name="Object 4011"/>
            <p:cNvSpPr txBox="1"/>
            <p:nvPr>
              <p:custDataLst>
                <p:tags r:id="rId11"/>
              </p:custDataLst>
            </p:nvPr>
          </p:nvSpPr>
          <p:spPr>
            <a:xfrm>
              <a:off x="654050" y="6216650"/>
              <a:ext cx="10833100" cy="38100"/>
            </a:xfrm>
            <a:prstGeom prst="rect">
              <a:avLst/>
            </a:prstGeom>
            <a:blipFill dpi="0" rotWithShape="1">
              <a:blip r:embed="rId12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  <p:sp>
          <p:nvSpPr>
            <p:cNvPr id="4012" name="Object 4012"/>
            <p:cNvSpPr txBox="1"/>
            <p:nvPr>
              <p:custDataLst>
                <p:tags r:id="rId13"/>
              </p:custDataLst>
            </p:nvPr>
          </p:nvSpPr>
          <p:spPr>
            <a:xfrm>
              <a:off x="663067" y="6223889"/>
              <a:ext cx="10894822" cy="38100"/>
            </a:xfrm>
            <a:prstGeom prst="rect">
              <a:avLst/>
            </a:prstGeom>
            <a:blipFill dpi="0" rotWithShape="1">
              <a:blip r:embed="rId14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  <p:sp>
          <p:nvSpPr>
            <p:cNvPr id="4013" name="Object 4013"/>
            <p:cNvSpPr txBox="1"/>
            <p:nvPr>
              <p:custDataLst>
                <p:tags r:id="rId15"/>
              </p:custDataLst>
            </p:nvPr>
          </p:nvSpPr>
          <p:spPr>
            <a:xfrm>
              <a:off x="663067" y="6326251"/>
              <a:ext cx="10894822" cy="38100"/>
            </a:xfrm>
            <a:prstGeom prst="rect">
              <a:avLst/>
            </a:prstGeom>
            <a:blipFill dpi="0" rotWithShape="1">
              <a:blip r:embed="rId16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</p:grpSp>
      <p:pic>
        <p:nvPicPr>
          <p:cNvPr id="94015" name="image 401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62025" y="2443226"/>
            <a:ext cx="10229342" cy="798068"/>
          </a:xfrm>
          <a:prstGeom prst="rect">
            <a:avLst/>
          </a:prstGeom>
        </p:spPr>
      </p:pic>
      <p:pic>
        <p:nvPicPr>
          <p:cNvPr id="94020" name="image 402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18820" y="2843530"/>
            <a:ext cx="1630680" cy="72326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1"/>
            </p:custDataLst>
          </p:nvPr>
        </p:nvSpPr>
        <p:spPr>
          <a:xfrm>
            <a:off x="808990" y="944245"/>
            <a:ext cx="6833235" cy="1751965"/>
          </a:xfrm>
          <a:prstGeom prst="rect">
            <a:avLst/>
          </a:prstGeom>
          <a:ln w="28575" cap="flat" cmpd="sng" algn="ctr">
            <a:solidFill>
              <a:srgbClr val="C00000"/>
            </a:solidFill>
            <a:prstDash val="lgDash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ker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comparison</a:t>
            </a:r>
            <a:r>
              <a:rPr lang="en-US" sz="3200" b="1" kern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n</a:t>
            </a:r>
            <a:r>
              <a:rPr lang="zh-CN" altLang="en-US" sz="3200" b="1" kern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</a:t>
            </a:r>
            <a:r>
              <a:rPr lang="zh-CN" altLang="en-US" sz="2800" b="1" kern="0">
                <a:solidFill>
                  <a:prstClr val="black"/>
                </a:solidFill>
                <a:latin typeface="Times New Roman Regular" panose="02020503050405090304" charset="0"/>
                <a:ea typeface="宋体" panose="02010600030101010101" pitchFamily="2" charset="-122"/>
                <a:cs typeface="Times New Roman" panose="02020603050405020304" charset="0"/>
              </a:rPr>
              <a:t>比较；对照</a:t>
            </a:r>
            <a:endParaRPr lang="zh-CN" altLang="en-US" sz="2800" b="1" kern="0">
              <a:solidFill>
                <a:prstClr val="black"/>
              </a:solidFill>
              <a:latin typeface="Times New Roman Regular" panose="0202050305040509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ker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comparable</a:t>
            </a:r>
            <a:r>
              <a:rPr lang="en-US" sz="3200" b="1" kern="0">
                <a:solidFill>
                  <a:srgbClr val="0EAC5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</a:t>
            </a:r>
            <a:r>
              <a:rPr lang="en-US" sz="3200" b="1" kern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adj</a:t>
            </a:r>
            <a:r>
              <a:rPr sz="3200" b="1" kern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</a:t>
            </a:r>
            <a:r>
              <a:rPr sz="2800" b="1" kern="0">
                <a:solidFill>
                  <a:prstClr val="black"/>
                </a:solidFill>
                <a:latin typeface="Times New Roman Regular" panose="02020503050405090304" charset="0"/>
                <a:ea typeface="宋体" panose="02010600030101010101" pitchFamily="2" charset="-122"/>
                <a:cs typeface="Times New Roman" panose="02020603050405020304" charset="0"/>
              </a:rPr>
              <a:t>可比较的</a:t>
            </a:r>
            <a:endParaRPr sz="2800" b="1" kern="0">
              <a:solidFill>
                <a:prstClr val="black"/>
              </a:solidFill>
              <a:latin typeface="Times New Roman Regular" panose="0202050305040509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7" y="2888646"/>
            <a:ext cx="1183215" cy="662600"/>
          </a:xfrm>
          <a:prstGeom prst="rect">
            <a:avLst/>
          </a:prstGeom>
        </p:spPr>
      </p:pic>
      <p:pic>
        <p:nvPicPr>
          <p:cNvPr id="8" name="image 13035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10439400" y="5194300"/>
            <a:ext cx="1752600" cy="17526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6"/>
            </p:custDataLst>
          </p:nvPr>
        </p:nvSpPr>
        <p:spPr>
          <a:xfrm>
            <a:off x="1134621" y="72225"/>
            <a:ext cx="854011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l">
              <a:lnSpc>
                <a:spcPct val="110000"/>
              </a:lnSpc>
              <a:buBlip>
                <a:blip r:embed="rId27"/>
              </a:buBlip>
            </a:pPr>
            <a:r>
              <a:rPr lang="en-US" altLang="zh-CN" sz="4000" b="1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compare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/kəmˈpeə(r)/       v</a:t>
            </a:r>
            <a:r>
              <a:rPr sz="2800" b="1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. </a:t>
            </a:r>
            <a:r>
              <a:rPr lang="zh-CN" sz="2800" b="1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对比；比较</a:t>
            </a:r>
            <a:r>
              <a:rPr lang="en-US" altLang="zh-CN" sz="2800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  </a:t>
            </a:r>
            <a:endParaRPr lang="en-US" altLang="zh-CN" sz="2800">
              <a:solidFill>
                <a:prstClr val="black"/>
              </a:solidFill>
              <a:latin typeface="Arial" panose="020B0604020202020204"/>
              <a:ea typeface="楷体" panose="02010609060101010101" charset="-122"/>
              <a:cs typeface="Arial" panose="020B0604020202020204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b="25867"/>
          <a:stretch>
            <a:fillRect/>
          </a:stretch>
        </p:blipFill>
        <p:spPr>
          <a:xfrm>
            <a:off x="7867015" y="1457960"/>
            <a:ext cx="4101465" cy="394208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0"/>
            </p:custDataLst>
          </p:nvPr>
        </p:nvSpPr>
        <p:spPr>
          <a:xfrm>
            <a:off x="923925" y="3863975"/>
            <a:ext cx="990790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sz="2800" b="1">
                <a:solidFill>
                  <a:srgbClr val="C00000"/>
                </a:solidFill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compare with 与…相比</a:t>
            </a:r>
            <a:r>
              <a:rPr lang="en-US" sz="2800" b="1"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  </a:t>
            </a:r>
            <a:endParaRPr lang="en-US" sz="2800" b="1"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  <a:sym typeface="+mn-ea"/>
            </a:endParaRP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sz="2800" b="1">
                <a:solidFill>
                  <a:schemeClr val="tx1"/>
                </a:solidFill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compare to 把…比作</a:t>
            </a:r>
            <a:endParaRPr sz="2800" b="1">
              <a:solidFill>
                <a:schemeClr val="tx1"/>
              </a:solidFill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  <a:sym typeface="+mn-ea"/>
            </a:endParaRPr>
          </a:p>
          <a:p>
            <a:pPr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endParaRPr sz="2800" b="1">
              <a:solidFill>
                <a:schemeClr val="tx1"/>
              </a:solidFill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2" name="image 4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0720" y="2370455"/>
            <a:ext cx="7092950" cy="2521585"/>
          </a:xfrm>
          <a:prstGeom prst="rect">
            <a:avLst/>
          </a:prstGeom>
        </p:spPr>
      </p:pic>
      <p:grpSp>
        <p:nvGrpSpPr>
          <p:cNvPr id="403" name="组合 403"/>
          <p:cNvGrpSpPr/>
          <p:nvPr>
            <p:custDataLst>
              <p:tags r:id="rId3"/>
            </p:custDataLst>
          </p:nvPr>
        </p:nvGrpSpPr>
        <p:grpSpPr>
          <a:xfrm>
            <a:off x="-15240" y="-31286"/>
            <a:ext cx="11573098" cy="7260278"/>
            <a:chOff x="-15113" y="-17272"/>
            <a:chExt cx="11573002" cy="6381623"/>
          </a:xfrm>
        </p:grpSpPr>
        <p:sp>
          <p:nvSpPr>
            <p:cNvPr id="405" name="Object 405"/>
            <p:cNvSpPr txBox="1"/>
            <p:nvPr>
              <p:custDataLst>
                <p:tags r:id="rId4"/>
              </p:custDataLst>
            </p:nvPr>
          </p:nvSpPr>
          <p:spPr>
            <a:xfrm>
              <a:off x="-15113" y="-17272"/>
              <a:ext cx="1961642" cy="496697"/>
            </a:xfrm>
            <a:prstGeom prst="rect">
              <a:avLst/>
            </a:prstGeom>
            <a:blipFill dpi="0" rotWithShape="1">
              <a:blip r:embed="rId5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  <p:grpSp>
          <p:nvGrpSpPr>
            <p:cNvPr id="406" name="组合 406"/>
            <p:cNvGrpSpPr/>
            <p:nvPr>
              <p:custDataLst>
                <p:tags r:id="rId6"/>
              </p:custDataLst>
            </p:nvPr>
          </p:nvGrpSpPr>
          <p:grpSpPr>
            <a:xfrm>
              <a:off x="0" y="38353"/>
              <a:ext cx="1624076" cy="437006"/>
              <a:chOff x="0" y="38353"/>
              <a:chExt cx="1624076" cy="437006"/>
            </a:xfrm>
          </p:grpSpPr>
          <p:sp>
            <p:nvSpPr>
              <p:cNvPr id="407" name="Object 407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-19050" y="72516"/>
                <a:ext cx="1662176" cy="421894"/>
              </a:xfrm>
              <a:prstGeom prst="rect">
                <a:avLst/>
              </a:prstGeom>
              <a:blipFill dpi="0" rotWithShape="1">
                <a:blip r:embed="rId8"/>
                <a:stretch>
                  <a:fillRect/>
                </a:stretch>
              </a:blipFill>
            </p:spPr>
            <p:txBody>
              <a:bodyPr wrap="square" lIns="0" tIns="0" rIns="0" bIns="0" rtlCol="0" anchorCtr="0">
                <a:noAutofit/>
              </a:bodyPr>
              <a:lstStyle/>
              <a:p/>
            </p:txBody>
          </p:sp>
          <p:sp>
            <p:nvSpPr>
              <p:cNvPr id="408" name="Object 40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-8889" y="19303"/>
                <a:ext cx="1622933" cy="421894"/>
              </a:xfrm>
              <a:prstGeom prst="rect">
                <a:avLst/>
              </a:prstGeom>
              <a:blipFill dpi="0" rotWithShape="1">
                <a:blip r:embed="rId10"/>
                <a:stretch>
                  <a:fillRect/>
                </a:stretch>
              </a:blipFill>
            </p:spPr>
            <p:txBody>
              <a:bodyPr wrap="square" lIns="0" tIns="0" rIns="0" bIns="0" rtlCol="0" anchorCtr="0">
                <a:noAutofit/>
              </a:bodyPr>
              <a:lstStyle/>
              <a:p/>
            </p:txBody>
          </p:sp>
        </p:grpSp>
        <p:sp>
          <p:nvSpPr>
            <p:cNvPr id="4011" name="Object 4011"/>
            <p:cNvSpPr txBox="1"/>
            <p:nvPr>
              <p:custDataLst>
                <p:tags r:id="rId11"/>
              </p:custDataLst>
            </p:nvPr>
          </p:nvSpPr>
          <p:spPr>
            <a:xfrm>
              <a:off x="654050" y="6216650"/>
              <a:ext cx="10833100" cy="38100"/>
            </a:xfrm>
            <a:prstGeom prst="rect">
              <a:avLst/>
            </a:prstGeom>
            <a:blipFill dpi="0" rotWithShape="1">
              <a:blip r:embed="rId12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  <p:sp>
          <p:nvSpPr>
            <p:cNvPr id="4012" name="Object 4012"/>
            <p:cNvSpPr txBox="1"/>
            <p:nvPr>
              <p:custDataLst>
                <p:tags r:id="rId13"/>
              </p:custDataLst>
            </p:nvPr>
          </p:nvSpPr>
          <p:spPr>
            <a:xfrm>
              <a:off x="663067" y="6223889"/>
              <a:ext cx="10894822" cy="38100"/>
            </a:xfrm>
            <a:prstGeom prst="rect">
              <a:avLst/>
            </a:prstGeom>
            <a:blipFill dpi="0" rotWithShape="1">
              <a:blip r:embed="rId14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  <p:sp>
          <p:nvSpPr>
            <p:cNvPr id="4013" name="Object 4013"/>
            <p:cNvSpPr txBox="1"/>
            <p:nvPr>
              <p:custDataLst>
                <p:tags r:id="rId15"/>
              </p:custDataLst>
            </p:nvPr>
          </p:nvSpPr>
          <p:spPr>
            <a:xfrm>
              <a:off x="663067" y="6326251"/>
              <a:ext cx="10894822" cy="38100"/>
            </a:xfrm>
            <a:prstGeom prst="rect">
              <a:avLst/>
            </a:prstGeom>
            <a:blipFill dpi="0" rotWithShape="1">
              <a:blip r:embed="rId16"/>
              <a:stretch>
                <a:fillRect/>
              </a:stretch>
            </a:blipFill>
          </p:spPr>
          <p:txBody>
            <a:bodyPr wrap="square" lIns="0" tIns="0" rIns="0" bIns="0" rtlCol="0" anchorCtr="0">
              <a:noAutofit/>
            </a:bodyPr>
            <a:lstStyle/>
            <a:p/>
          </p:txBody>
        </p:sp>
      </p:grpSp>
      <p:pic>
        <p:nvPicPr>
          <p:cNvPr id="94020" name="image 402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18820" y="2108835"/>
            <a:ext cx="1630680" cy="72326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19"/>
            </p:custDataLst>
          </p:nvPr>
        </p:nvSpPr>
        <p:spPr>
          <a:xfrm>
            <a:off x="808990" y="927100"/>
            <a:ext cx="6964045" cy="1047115"/>
          </a:xfrm>
          <a:prstGeom prst="rect">
            <a:avLst/>
          </a:prstGeom>
          <a:ln w="28575" cap="flat" cmpd="sng" algn="ctr">
            <a:solidFill>
              <a:srgbClr val="C00000"/>
            </a:solidFill>
            <a:prstDash val="lgDash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ker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lecturer</a:t>
            </a:r>
            <a:r>
              <a:rPr lang="en-US" sz="3200" b="1" kern="0">
                <a:solidFill>
                  <a:srgbClr val="0EAC5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3200" b="1" kern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n. </a:t>
            </a:r>
            <a:r>
              <a:rPr lang="zh-CN" altLang="en-US" sz="2800" b="1" kern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讲师；演讲者</a:t>
            </a:r>
            <a:endParaRPr lang="zh-CN" altLang="en-US" sz="2800" b="1" kern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0"/>
            </p:custDataLst>
          </p:nvPr>
        </p:nvSpPr>
        <p:spPr>
          <a:xfrm>
            <a:off x="1197610" y="2646045"/>
            <a:ext cx="635952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sz="2800" b="1"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attend a lecture 参加讲座 </a:t>
            </a:r>
            <a:r>
              <a:rPr lang="en-US" sz="2800" b="1"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   </a:t>
            </a:r>
            <a:endParaRPr lang="en-US" sz="2800" b="1"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  <a:sym typeface="+mn-ea"/>
            </a:endParaRP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sz="2800" b="1"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give a lecture 做讲座</a:t>
            </a:r>
            <a:endParaRPr sz="2800" b="1"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  <a:sym typeface="+mn-ea"/>
            </a:endParaRP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sz="2800" b="1"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lecture hall 演讲厅</a:t>
            </a:r>
            <a:endParaRPr sz="2800" b="1"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7" y="2153951"/>
            <a:ext cx="1183215" cy="662600"/>
          </a:xfrm>
          <a:prstGeom prst="rect">
            <a:avLst/>
          </a:prstGeom>
        </p:spPr>
      </p:pic>
      <p:pic>
        <p:nvPicPr>
          <p:cNvPr id="8" name="image 1303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10439400" y="5194300"/>
            <a:ext cx="1752600" cy="17526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5"/>
            </p:custDataLst>
          </p:nvPr>
        </p:nvSpPr>
        <p:spPr>
          <a:xfrm>
            <a:off x="824230" y="4787265"/>
            <a:ext cx="1115949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Aft>
                <a:spcPct val="0"/>
              </a:spcAft>
              <a:buNone/>
            </a:pPr>
            <a:r>
              <a:rPr lang="en-US" altLang="zh-CN" sz="2800" b="1" i="0">
                <a:solidFill>
                  <a:schemeClr val="tx1"/>
                </a:solidFill>
                <a:latin typeface="Times New Roman Bold" panose="02020803070505020304" charset="0"/>
                <a:ea typeface="Helvetica"/>
                <a:cs typeface="Times New Roman Bold" panose="02020803070505020304" charset="0"/>
              </a:rPr>
              <a:t>eg. </a:t>
            </a:r>
            <a:r>
              <a:rPr lang="en-US" altLang="zh-CN" sz="2800" b="1" i="1">
                <a:latin typeface="Times New Roman Bold Italic" panose="02020703060505090304" charset="0"/>
                <a:ea typeface="Helvetica"/>
                <a:cs typeface="Times New Roman Bold Italic" panose="02020703060505090304" charset="0"/>
                <a:sym typeface="+mn-ea"/>
              </a:rPr>
              <a:t>She </a:t>
            </a:r>
            <a:r>
              <a:rPr lang="en-US" altLang="zh-CN" sz="2800" b="1" i="1">
                <a:solidFill>
                  <a:srgbClr val="C00000"/>
                </a:solidFill>
                <a:latin typeface="Times New Roman Bold Italic" panose="02020703060505090304" charset="0"/>
                <a:ea typeface="Helvetica"/>
                <a:cs typeface="Times New Roman Bold Italic" panose="02020703060505090304" charset="0"/>
                <a:sym typeface="+mn-ea"/>
              </a:rPr>
              <a:t>lectured</a:t>
            </a:r>
            <a:r>
              <a:rPr lang="en-US" altLang="zh-CN" sz="2800" b="1" i="1">
                <a:latin typeface="Times New Roman Bold Italic" panose="02020703060505090304" charset="0"/>
                <a:ea typeface="Helvetica"/>
                <a:cs typeface="Times New Roman Bold Italic" panose="02020703060505090304" charset="0"/>
                <a:sym typeface="+mn-ea"/>
              </a:rPr>
              <a:t> the class about safety rules.</a:t>
            </a:r>
            <a:endParaRPr lang="en-US" altLang="zh-CN" sz="2800" b="1" i="1">
              <a:latin typeface="Times New Roman Bold Italic" panose="02020703060505090304" charset="0"/>
              <a:ea typeface="Helvetica"/>
              <a:cs typeface="Times New Roman Bold Italic" panose="02020703060505090304" charset="0"/>
              <a:sym typeface="+mn-ea"/>
            </a:endParaRPr>
          </a:p>
          <a:p>
            <a:pPr marL="0" indent="0">
              <a:lnSpc>
                <a:spcPct val="150000"/>
              </a:lnSpc>
              <a:spcAft>
                <a:spcPct val="0"/>
              </a:spcAft>
              <a:buNone/>
            </a:pPr>
            <a:r>
              <a:rPr lang="en-US" altLang="zh-CN" sz="2800" b="1" i="0">
                <a:solidFill>
                  <a:srgbClr val="444444"/>
                </a:solidFill>
                <a:latin typeface="Times New Roman Bold" panose="02020803070505020304" charset="0"/>
                <a:ea typeface="Helvetica"/>
                <a:cs typeface="Times New Roman Bold" panose="02020803070505020304" charset="0"/>
              </a:rPr>
              <a:t>eg. </a:t>
            </a:r>
            <a:r>
              <a:rPr lang="en-US" altLang="zh-CN" sz="2800" b="1" i="1">
                <a:latin typeface="Times New Roman Bold Italic" panose="02020703060505090304" charset="0"/>
                <a:ea typeface="Helvetica"/>
                <a:cs typeface="Times New Roman Bold Italic" panose="02020703060505090304" charset="0"/>
              </a:rPr>
              <a:t>The professor gave a </a:t>
            </a:r>
            <a:r>
              <a:rPr lang="en-US" altLang="zh-CN" sz="2800" b="1" i="1">
                <a:solidFill>
                  <a:srgbClr val="C00000"/>
                </a:solidFill>
                <a:latin typeface="Times New Roman Bold Italic" panose="02020703060505090304" charset="0"/>
                <a:ea typeface="Helvetica"/>
                <a:cs typeface="Times New Roman Bold Italic" panose="02020703060505090304" charset="0"/>
              </a:rPr>
              <a:t>lecture</a:t>
            </a:r>
            <a:r>
              <a:rPr lang="en-US" altLang="zh-CN" sz="2800" b="1" i="1">
                <a:latin typeface="Times New Roman Bold Italic" panose="02020703060505090304" charset="0"/>
                <a:ea typeface="Helvetica"/>
                <a:cs typeface="Times New Roman Bold Italic" panose="02020703060505090304" charset="0"/>
              </a:rPr>
              <a:t> on climate change.</a:t>
            </a:r>
            <a:endParaRPr lang="en-US" altLang="zh-CN" sz="2800" b="1" i="1">
              <a:latin typeface="Times New Roman Bold Italic" panose="02020703060505090304" charset="0"/>
              <a:ea typeface="Helvetica"/>
              <a:cs typeface="Times New Roman Bold Italic" panose="0202070306050509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26"/>
            </p:custDataLst>
          </p:nvPr>
        </p:nvSpPr>
        <p:spPr>
          <a:xfrm>
            <a:off x="7557135" y="5003800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她给班级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讲了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安全规则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7"/>
            </p:custDataLst>
          </p:nvPr>
        </p:nvSpPr>
        <p:spPr>
          <a:xfrm>
            <a:off x="3159125" y="6188075"/>
            <a:ext cx="60750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教授做了一个关于气候变化的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讲座</a:t>
            </a:r>
            <a:endParaRPr lang="zh-CN" altLang="en-US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28"/>
            </p:custDataLst>
          </p:nvPr>
        </p:nvSpPr>
        <p:spPr>
          <a:xfrm>
            <a:off x="1134621" y="72225"/>
            <a:ext cx="104190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l">
              <a:lnSpc>
                <a:spcPct val="110000"/>
              </a:lnSpc>
              <a:buBlip>
                <a:blip r:embed="rId29"/>
              </a:buBlip>
            </a:pPr>
            <a:r>
              <a:rPr lang="en-US" altLang="zh-CN" sz="4000" b="1">
                <a:solidFill>
                  <a:srgbClr val="C0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lecture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 /ˈlektʃə(r)/       </a:t>
            </a:r>
            <a:r>
              <a:rPr lang="en-US" sz="2800" b="1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n</a:t>
            </a:r>
            <a:r>
              <a:rPr sz="2800" b="1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. 讲座；讲课；演讲</a:t>
            </a:r>
            <a:r>
              <a:rPr lang="zh-CN" sz="2800" b="1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；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v. </a:t>
            </a:r>
            <a:r>
              <a:rPr lang="zh-CN" altLang="en-US" sz="2800" b="1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讲课</a:t>
            </a:r>
            <a:r>
              <a:rPr lang="en-US" altLang="zh-CN" sz="2800">
                <a:solidFill>
                  <a:prstClr val="black"/>
                </a:solidFill>
                <a:latin typeface="Arial" panose="020B0604020202020204"/>
                <a:ea typeface="楷体" panose="02010609060101010101" charset="-122"/>
                <a:cs typeface="Arial" panose="020B0604020202020204"/>
                <a:sym typeface="+mn-ea"/>
              </a:rPr>
              <a:t>  </a:t>
            </a:r>
            <a:endParaRPr lang="en-US" altLang="zh-CN" sz="2800">
              <a:solidFill>
                <a:prstClr val="black"/>
              </a:solidFill>
              <a:latin typeface="Arial" panose="020B0604020202020204"/>
              <a:ea typeface="楷体" panose="02010609060101010101" charset="-122"/>
              <a:cs typeface="Arial" panose="020B0604020202020204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l="7269" t="5741" r="50474" b="3028"/>
          <a:stretch>
            <a:fillRect/>
          </a:stretch>
        </p:blipFill>
        <p:spPr>
          <a:xfrm>
            <a:off x="7986395" y="906780"/>
            <a:ext cx="3218815" cy="39096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375">
            <a:off x="491490" y="457835"/>
            <a:ext cx="3938905" cy="2648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5" y="2912110"/>
            <a:ext cx="3587115" cy="2285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7" name="文本框 26"/>
          <p:cNvSpPr txBox="1"/>
          <p:nvPr/>
        </p:nvSpPr>
        <p:spPr>
          <a:xfrm>
            <a:off x="74295" y="4986020"/>
            <a:ext cx="5327650" cy="849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txBody>
          <a:bodyPr wrap="square">
            <a:noAutofit/>
          </a:bodyPr>
          <a:lstStyle/>
          <a:p>
            <a:pPr algn="just">
              <a:lnSpc>
                <a:spcPct val="8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Jane Goodall(1934-2015), 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zoologist (a person who studies animals)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6073"/>
          <a:stretch>
            <a:fillRect/>
          </a:stretch>
        </p:blipFill>
        <p:spPr>
          <a:xfrm>
            <a:off x="5690235" y="9525"/>
            <a:ext cx="5954395" cy="67583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" y="5835650"/>
            <a:ext cx="5165725" cy="6762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5758815" y="9525"/>
            <a:ext cx="5648325" cy="53975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810885" y="972185"/>
            <a:ext cx="4691380" cy="45275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61485" y="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P126</a:t>
            </a:r>
            <a:endParaRPr lang="en-US" altLang="zh-CN" sz="3200"/>
          </a:p>
        </p:txBody>
      </p:sp>
      <p:sp>
        <p:nvSpPr>
          <p:cNvPr id="5" name="文本框 4"/>
          <p:cNvSpPr txBox="1"/>
          <p:nvPr/>
        </p:nvSpPr>
        <p:spPr>
          <a:xfrm>
            <a:off x="5690235" y="906780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1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90235" y="1432560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2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90235" y="2060575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3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90235" y="2521585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4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90235" y="2982595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5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90235" y="3970655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6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90235" y="5419725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7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90235" y="6276340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8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49085" y="3510280"/>
            <a:ext cx="303466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/>
              <a:t>Mark all paragraphs</a:t>
            </a:r>
            <a:endParaRPr lang="en-US" altLang="zh-CN" sz="2400"/>
          </a:p>
        </p:txBody>
      </p:sp>
      <p:sp>
        <p:nvSpPr>
          <p:cNvPr id="18" name="文本框 17"/>
          <p:cNvSpPr txBox="1"/>
          <p:nvPr/>
        </p:nvSpPr>
        <p:spPr>
          <a:xfrm>
            <a:off x="908685" y="996950"/>
            <a:ext cx="4850130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400"/>
              <a:t>Why was she world-famous</a:t>
            </a:r>
            <a:r>
              <a:rPr lang="zh-CN" altLang="en-US" sz="2400"/>
              <a:t>？</a:t>
            </a:r>
            <a:endParaRPr lang="zh-CN" altLang="en-US" sz="2400"/>
          </a:p>
          <a:p>
            <a:r>
              <a:rPr lang="en-US" altLang="zh-CN" sz="2400"/>
              <a:t>How did she make her dream come true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19" name="文本框 18"/>
          <p:cNvSpPr txBox="1"/>
          <p:nvPr/>
        </p:nvSpPr>
        <p:spPr>
          <a:xfrm>
            <a:off x="321945" y="9208"/>
            <a:ext cx="5080000" cy="521970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Jane Goodall 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珍</a:t>
            </a:r>
            <a:r>
              <a:rPr lang="en-US" altLang="zh-CN" sz="2800" b="1" i="0">
                <a:solidFill>
                  <a:srgbClr val="C00000"/>
                </a:solidFill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·</a:t>
            </a:r>
            <a:r>
              <a:rPr lang="zh-CN" altLang="en-US" sz="2800" b="1" i="0">
                <a:solidFill>
                  <a:srgbClr val="C00000"/>
                </a:solidFill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古道尔</a:t>
            </a:r>
            <a:endParaRPr lang="zh-CN" altLang="en-US" sz="2800" b="1" i="0">
              <a:solidFill>
                <a:srgbClr val="C00000"/>
              </a:solidFill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10" grpId="0" animBg="1"/>
      <p:bldP spid="10" grpId="1" animBg="1"/>
      <p:bldP spid="5" grpId="0"/>
      <p:bldP spid="2" grpId="0"/>
      <p:bldP spid="3" grpId="0"/>
      <p:bldP spid="12" grpId="0"/>
      <p:bldP spid="13" grpId="0"/>
      <p:bldP spid="14" grpId="0"/>
      <p:bldP spid="15" grpId="0"/>
      <p:bldP spid="16" grpId="0"/>
      <p:bldP spid="5" grpId="1"/>
      <p:bldP spid="2" grpId="1"/>
      <p:bldP spid="3" grpId="1"/>
      <p:bldP spid="12" grpId="1"/>
      <p:bldP spid="13" grpId="1"/>
      <p:bldP spid="14" grpId="1"/>
      <p:bldP spid="15" grpId="1"/>
      <p:bldP spid="16" grpId="1"/>
      <p:bldP spid="17" grpId="0" animBg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" y="676910"/>
            <a:ext cx="6409055" cy="4828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1610" y="1549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Para.1-4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365" y="1710690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1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365" y="2604135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2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6365" y="3858260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3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6365" y="4794885"/>
            <a:ext cx="55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4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06235" y="361315"/>
            <a:ext cx="5236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</a:t>
            </a:r>
            <a:r>
              <a:rPr lang="zh-CN" altLang="zh-CN" sz="2400"/>
              <a:t>、</a:t>
            </a:r>
            <a:r>
              <a:rPr lang="en-US" altLang="zh-CN" sz="2400"/>
              <a:t>What was Jane Goodall’s interest</a:t>
            </a:r>
            <a:r>
              <a:rPr lang="zh-CN" altLang="en-US" sz="2400"/>
              <a:t>？</a:t>
            </a:r>
            <a:endParaRPr lang="zh-CN" altLang="en-US" sz="2400"/>
          </a:p>
          <a:p>
            <a:r>
              <a:rPr lang="en-US" altLang="zh-CN" sz="2400"/>
              <a:t>How did she start her interest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6710045" y="1755775"/>
            <a:ext cx="5111750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2</a:t>
            </a:r>
            <a:r>
              <a:rPr lang="zh-CN" altLang="en-US" sz="2400"/>
              <a:t>、</a:t>
            </a:r>
            <a:r>
              <a:rPr lang="en-US" altLang="zh-CN" sz="2400"/>
              <a:t>What was her dream job</a:t>
            </a:r>
            <a:r>
              <a:rPr lang="zh-CN" altLang="en-US" sz="2400"/>
              <a:t>？</a:t>
            </a:r>
            <a:endParaRPr lang="zh-CN" altLang="en-US" sz="2400"/>
          </a:p>
          <a:p>
            <a:endParaRPr lang="en-US" altLang="zh-CN" sz="2400"/>
          </a:p>
          <a:p>
            <a:endParaRPr lang="en-US" altLang="zh-CN" sz="2400"/>
          </a:p>
          <a:p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>
            <a:off x="280670" y="2867660"/>
            <a:ext cx="6210935" cy="79565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713855" y="3167380"/>
            <a:ext cx="4993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She encouraged her to work hard and never give up.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10045" y="2707005"/>
            <a:ext cx="52400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、</a:t>
            </a:r>
            <a:r>
              <a:rPr lang="en-US" altLang="zh-CN" sz="2400">
                <a:sym typeface="+mn-ea"/>
              </a:rPr>
              <a:t>What did her mother do</a:t>
            </a:r>
            <a:r>
              <a:rPr lang="zh-CN" altLang="en-US" sz="2400">
                <a:sym typeface="+mn-ea"/>
              </a:rPr>
              <a:t>？</a:t>
            </a:r>
            <a:endParaRPr lang="zh-CN" altLang="en-US" sz="2400">
              <a:sym typeface="+mn-ea"/>
            </a:endParaRPr>
          </a:p>
        </p:txBody>
      </p:sp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8849360" y="3663315"/>
            <a:ext cx="3272155" cy="319468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8" grpId="1"/>
      <p:bldP spid="9" grpId="1"/>
      <p:bldP spid="15" grpId="0" bldLvl="0" animBg="1"/>
      <p:bldP spid="15" grpId="1" animBg="1"/>
      <p:bldP spid="16" grpId="0"/>
      <p:bldP spid="1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265" y="0"/>
            <a:ext cx="9728835" cy="2044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1610" y="154940"/>
            <a:ext cx="1367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Para.5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00455" y="3164840"/>
            <a:ext cx="8467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</a:t>
            </a:r>
            <a:r>
              <a:rPr lang="en-US" sz="2400"/>
              <a:t>What did she do in East Africa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1100455" y="4119245"/>
            <a:ext cx="8467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</a:t>
            </a:r>
            <a:r>
              <a:rPr lang="en-US" sz="2400"/>
              <a:t>What did she find out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8533130" y="2043430"/>
            <a:ext cx="3658870" cy="48145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文本框 14"/>
          <p:cNvSpPr txBox="1"/>
          <p:nvPr/>
        </p:nvSpPr>
        <p:spPr>
          <a:xfrm>
            <a:off x="1100455" y="2210435"/>
            <a:ext cx="8467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en-US" sz="2400"/>
              <a:t>When did she get her dream job</a:t>
            </a:r>
            <a:r>
              <a:rPr lang="zh-CN" altLang="en-US" sz="2400"/>
              <a:t>？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video_20260620_13571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22935"/>
            <a:ext cx="12192000" cy="56121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710" y="0"/>
            <a:ext cx="10115550" cy="2695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1610" y="154940"/>
            <a:ext cx="1367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Para.6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9810" y="2968625"/>
            <a:ext cx="8467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</a:t>
            </a:r>
            <a:r>
              <a:rPr lang="zh-CN" altLang="zh-CN" sz="2400"/>
              <a:t>、</a:t>
            </a:r>
            <a:r>
              <a:rPr lang="en-US" altLang="zh-CN" sz="2400"/>
              <a:t>Did people agree with her discoveries at first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019810" y="3817620"/>
            <a:ext cx="8467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</a:t>
            </a:r>
            <a:r>
              <a:rPr lang="zh-CN" altLang="zh-CN" sz="2400"/>
              <a:t>、</a:t>
            </a:r>
            <a:r>
              <a:rPr lang="en-US" altLang="zh-CN" sz="2400"/>
              <a:t>What were “</a:t>
            </a:r>
            <a:r>
              <a:rPr lang="en-US" altLang="zh-CN" sz="2400">
                <a:solidFill>
                  <a:srgbClr val="FF0000"/>
                </a:solidFill>
              </a:rPr>
              <a:t>the methods</a:t>
            </a:r>
            <a:r>
              <a:rPr lang="en-US" altLang="zh-CN" sz="2400"/>
              <a:t>” used in Jane’s research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019810" y="4636770"/>
            <a:ext cx="8467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</a:t>
            </a:r>
            <a:r>
              <a:rPr lang="zh-CN" altLang="zh-CN" sz="2400"/>
              <a:t>、</a:t>
            </a:r>
            <a:r>
              <a:rPr lang="en-US" altLang="zh-CN" sz="2400"/>
              <a:t>What did Jane do when facing people’s questions 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1019810" y="5400040"/>
            <a:ext cx="8467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</a:t>
            </a:r>
            <a:r>
              <a:rPr lang="zh-CN" altLang="zh-CN" sz="2400"/>
              <a:t>、</a:t>
            </a:r>
            <a:r>
              <a:rPr lang="en-US" altLang="zh-CN" sz="2400"/>
              <a:t>What do</a:t>
            </a:r>
            <a:r>
              <a:rPr lang="en-US" altLang="zh-CN" sz="2400"/>
              <a:t> people believe now </a:t>
            </a:r>
            <a:r>
              <a:rPr lang="zh-CN" altLang="en-US" sz="2400"/>
              <a:t>？</a:t>
            </a:r>
            <a:endParaRPr lang="zh-CN" altLang="en-US" sz="2400"/>
          </a:p>
        </p:txBody>
      </p:sp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8728710" y="3009265"/>
            <a:ext cx="3343275" cy="384873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2500"/>
</p:tagLst>
</file>

<file path=ppt/tags/tag101.xml><?xml version="1.0" encoding="utf-8"?>
<p:tagLst xmlns:p="http://schemas.openxmlformats.org/presentationml/2006/main">
  <p:tag name="AS_UNIQUEID" val="268"/>
  <p:tag name="KSO_WM_BEAUTIFY_FLAG" val=""/>
</p:tagLst>
</file>

<file path=ppt/tags/tag102.xml><?xml version="1.0" encoding="utf-8"?>
<p:tagLst xmlns:p="http://schemas.openxmlformats.org/presentationml/2006/main">
  <p:tag name="AS_UNIQUEID" val="2501"/>
</p:tagLst>
</file>

<file path=ppt/tags/tag1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AS_UNIQUEID" val="2420"/>
</p:tagLst>
</file>

<file path=ppt/tags/tag68.xml><?xml version="1.0" encoding="utf-8"?>
<p:tagLst xmlns:p="http://schemas.openxmlformats.org/presentationml/2006/main">
  <p:tag name="AS_UNIQUEID" val="2421"/>
</p:tagLst>
</file>

<file path=ppt/tags/tag69.xml><?xml version="1.0" encoding="utf-8"?>
<p:tagLst xmlns:p="http://schemas.openxmlformats.org/presentationml/2006/main">
  <p:tag name="AS_UNIQUEID" val="242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2423"/>
</p:tagLst>
</file>

<file path=ppt/tags/tag71.xml><?xml version="1.0" encoding="utf-8"?>
<p:tagLst xmlns:p="http://schemas.openxmlformats.org/presentationml/2006/main">
  <p:tag name="AS_UNIQUEID" val="2424"/>
</p:tagLst>
</file>

<file path=ppt/tags/tag72.xml><?xml version="1.0" encoding="utf-8"?>
<p:tagLst xmlns:p="http://schemas.openxmlformats.org/presentationml/2006/main">
  <p:tag name="AS_UNIQUEID" val="2425"/>
</p:tagLst>
</file>

<file path=ppt/tags/tag73.xml><?xml version="1.0" encoding="utf-8"?>
<p:tagLst xmlns:p="http://schemas.openxmlformats.org/presentationml/2006/main">
  <p:tag name="AS_UNIQUEID" val="2426"/>
</p:tagLst>
</file>

<file path=ppt/tags/tag74.xml><?xml version="1.0" encoding="utf-8"?>
<p:tagLst xmlns:p="http://schemas.openxmlformats.org/presentationml/2006/main">
  <p:tag name="AS_UNIQUEID" val="2427"/>
</p:tagLst>
</file>

<file path=ppt/tags/tag75.xml><?xml version="1.0" encoding="utf-8"?>
<p:tagLst xmlns:p="http://schemas.openxmlformats.org/presentationml/2006/main">
  <p:tag name="AS_UNIQUEID" val="2428"/>
</p:tagLst>
</file>

<file path=ppt/tags/tag76.xml><?xml version="1.0" encoding="utf-8"?>
<p:tagLst xmlns:p="http://schemas.openxmlformats.org/presentationml/2006/main">
  <p:tag name="AS_UNIQUEID" val="2429"/>
</p:tagLst>
</file>

<file path=ppt/tags/tag77.xml><?xml version="1.0" encoding="utf-8"?>
<p:tagLst xmlns:p="http://schemas.openxmlformats.org/presentationml/2006/main">
  <p:tag name="AS_UNIQUEID" val="2430"/>
</p:tagLst>
</file>

<file path=ppt/tags/tag78.xml><?xml version="1.0" encoding="utf-8"?>
<p:tagLst xmlns:p="http://schemas.openxmlformats.org/presentationml/2006/main">
  <p:tag name="AS_UNIQUEID" val="339"/>
</p:tagLst>
</file>

<file path=ppt/tags/tag79.xml><?xml version="1.0" encoding="utf-8"?>
<p:tagLst xmlns:p="http://schemas.openxmlformats.org/presentationml/2006/main">
  <p:tag name="AS_UNIQUEID" val="188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2432"/>
  <p:tag name="KSO_WM_BEAUTIFY_FLAG" val=""/>
</p:tagLst>
</file>

<file path=ppt/tags/tag81.xml><?xml version="1.0" encoding="utf-8"?>
<p:tagLst xmlns:p="http://schemas.openxmlformats.org/presentationml/2006/main">
  <p:tag name="AS_UNIQUEID" val="268"/>
  <p:tag name="KSO_WM_BEAUTIFY_FLAG" val=""/>
</p:tagLst>
</file>

<file path=ppt/tags/tag82.xml><?xml version="1.0" encoding="utf-8"?>
<p:tagLst xmlns:p="http://schemas.openxmlformats.org/presentationml/2006/main">
  <p:tag name="AS_UNIQUEID" val="2433"/>
</p:tagLst>
</file>

<file path=ppt/tags/tag83.xml><?xml version="1.0" encoding="utf-8"?>
<p:tagLst xmlns:p="http://schemas.openxmlformats.org/presentationml/2006/main">
  <p:tag name="AS_UNIQUEID" val="2431"/>
</p:tagLst>
</file>

<file path=ppt/tags/tag84.xml><?xml version="1.0" encoding="utf-8"?>
<p:tagLst xmlns:p="http://schemas.openxmlformats.org/presentationml/2006/main">
  <p:tag name="AS_UNIQUEID" val="2486"/>
</p:tagLst>
</file>

<file path=ppt/tags/tag85.xml><?xml version="1.0" encoding="utf-8"?>
<p:tagLst xmlns:p="http://schemas.openxmlformats.org/presentationml/2006/main">
  <p:tag name="AS_UNIQUEID" val="2487"/>
</p:tagLst>
</file>

<file path=ppt/tags/tag86.xml><?xml version="1.0" encoding="utf-8"?>
<p:tagLst xmlns:p="http://schemas.openxmlformats.org/presentationml/2006/main">
  <p:tag name="AS_UNIQUEID" val="2488"/>
</p:tagLst>
</file>

<file path=ppt/tags/tag87.xml><?xml version="1.0" encoding="utf-8"?>
<p:tagLst xmlns:p="http://schemas.openxmlformats.org/presentationml/2006/main">
  <p:tag name="AS_UNIQUEID" val="2489"/>
</p:tagLst>
</file>

<file path=ppt/tags/tag88.xml><?xml version="1.0" encoding="utf-8"?>
<p:tagLst xmlns:p="http://schemas.openxmlformats.org/presentationml/2006/main">
  <p:tag name="AS_UNIQUEID" val="2490"/>
</p:tagLst>
</file>

<file path=ppt/tags/tag89.xml><?xml version="1.0" encoding="utf-8"?>
<p:tagLst xmlns:p="http://schemas.openxmlformats.org/presentationml/2006/main">
  <p:tag name="AS_UNIQUEID" val="249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2492"/>
</p:tagLst>
</file>

<file path=ppt/tags/tag91.xml><?xml version="1.0" encoding="utf-8"?>
<p:tagLst xmlns:p="http://schemas.openxmlformats.org/presentationml/2006/main">
  <p:tag name="AS_UNIQUEID" val="2493"/>
</p:tagLst>
</file>

<file path=ppt/tags/tag92.xml><?xml version="1.0" encoding="utf-8"?>
<p:tagLst xmlns:p="http://schemas.openxmlformats.org/presentationml/2006/main">
  <p:tag name="AS_UNIQUEID" val="2494"/>
</p:tagLst>
</file>

<file path=ppt/tags/tag93.xml><?xml version="1.0" encoding="utf-8"?>
<p:tagLst xmlns:p="http://schemas.openxmlformats.org/presentationml/2006/main">
  <p:tag name="AS_UNIQUEID" val="2495"/>
</p:tagLst>
</file>

<file path=ppt/tags/tag94.xml><?xml version="1.0" encoding="utf-8"?>
<p:tagLst xmlns:p="http://schemas.openxmlformats.org/presentationml/2006/main">
  <p:tag name="AS_UNIQUEID" val="339"/>
</p:tagLst>
</file>

<file path=ppt/tags/tag95.xml><?xml version="1.0" encoding="utf-8"?>
<p:tagLst xmlns:p="http://schemas.openxmlformats.org/presentationml/2006/main">
  <p:tag name="AS_UNIQUEID" val="2496"/>
</p:tagLst>
</file>

<file path=ppt/tags/tag96.xml><?xml version="1.0" encoding="utf-8"?>
<p:tagLst xmlns:p="http://schemas.openxmlformats.org/presentationml/2006/main">
  <p:tag name="AS_UNIQUEID" val="1889"/>
</p:tagLst>
</file>

<file path=ppt/tags/tag97.xml><?xml version="1.0" encoding="utf-8"?>
<p:tagLst xmlns:p="http://schemas.openxmlformats.org/presentationml/2006/main">
  <p:tag name="AS_UNIQUEID" val="2497"/>
  <p:tag name="KSO_WM_BEAUTIFY_FLAG" val=""/>
</p:tagLst>
</file>

<file path=ppt/tags/tag98.xml><?xml version="1.0" encoding="utf-8"?>
<p:tagLst xmlns:p="http://schemas.openxmlformats.org/presentationml/2006/main">
  <p:tag name="AS_UNIQUEID" val="2498"/>
</p:tagLst>
</file>

<file path=ppt/tags/tag99.xml><?xml version="1.0" encoding="utf-8"?>
<p:tagLst xmlns:p="http://schemas.openxmlformats.org/presentationml/2006/main">
  <p:tag name="AS_UNIQUEID" val="2499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2239</Words>
  <Application>WPS 演示</Application>
  <PresentationFormat>宽屏</PresentationFormat>
  <Paragraphs>172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等线</vt:lpstr>
      <vt:lpstr>楷体</vt:lpstr>
      <vt:lpstr>Calibri</vt:lpstr>
      <vt:lpstr>微软雅黑</vt:lpstr>
      <vt:lpstr>Times New Roman</vt:lpstr>
      <vt:lpstr>Times New Roman Regular</vt:lpstr>
      <vt:lpstr>Arial</vt:lpstr>
      <vt:lpstr>Times New Roman Bold</vt:lpstr>
      <vt:lpstr>Helvetica</vt:lpstr>
      <vt:lpstr>Times New Roman Bold Italic</vt:lpstr>
      <vt:lpstr>-apple-system</vt:lpstr>
      <vt:lpstr>Segoe Print</vt:lpstr>
      <vt:lpstr>黑体</vt:lpstr>
      <vt:lpstr>Arial Unicode MS</vt:lpstr>
      <vt:lpstr>-apple-system</vt:lpstr>
      <vt:lpstr>Helvetica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Lam</cp:lastModifiedBy>
  <cp:revision>166</cp:revision>
  <dcterms:created xsi:type="dcterms:W3CDTF">2019-06-19T02:08:00Z</dcterms:created>
  <dcterms:modified xsi:type="dcterms:W3CDTF">2026-06-22T13:55:18Z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EF34E6C8DE4C4D80BD06887DF1968E4B_13</vt:lpwstr>
  </property>
</Properties>
</file>