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5" r:id="rId3"/>
    <p:sldId id="288" r:id="rId4"/>
    <p:sldId id="287" r:id="rId5"/>
    <p:sldId id="286" r:id="rId6"/>
    <p:sldId id="283" r:id="rId7"/>
    <p:sldId id="284" r:id="rId8"/>
    <p:sldId id="282" r:id="rId9"/>
    <p:sldId id="281" r:id="rId10"/>
    <p:sldId id="280" r:id="rId11"/>
    <p:sldId id="279" r:id="rId12"/>
    <p:sldId id="277" r:id="rId13"/>
    <p:sldId id="278" r:id="rId14"/>
    <p:sldId id="275" r:id="rId15"/>
    <p:sldId id="276" r:id="rId16"/>
    <p:sldId id="274" r:id="rId17"/>
    <p:sldId id="273" r:id="rId18"/>
    <p:sldId id="271" r:id="rId19"/>
    <p:sldId id="272" r:id="rId20"/>
    <p:sldId id="269" r:id="rId21"/>
    <p:sldId id="270" r:id="rId22"/>
    <p:sldId id="267" r:id="rId23"/>
    <p:sldId id="268" r:id="rId24"/>
    <p:sldId id="265" r:id="rId25"/>
    <p:sldId id="266" r:id="rId26"/>
    <p:sldId id="264" r:id="rId27"/>
    <p:sldId id="263" r:id="rId28"/>
    <p:sldId id="261" r:id="rId29"/>
    <p:sldId id="260" r:id="rId30"/>
    <p:sldId id="258" r:id="rId31"/>
    <p:sldId id="259" r:id="rId32"/>
    <p:sldId id="256" r:id="rId33"/>
    <p:sldId id="257" r:id="rId3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3" userDrawn="1">
          <p15:clr>
            <a:srgbClr val="A4A3A4"/>
          </p15:clr>
        </p15:guide>
        <p15:guide id="2" pos="3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43"/>
        <p:guide pos="3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80.xml"/><Relationship Id="rId8" Type="http://schemas.openxmlformats.org/officeDocument/2006/relationships/tags" Target="../tags/tag79.xml"/><Relationship Id="rId7" Type="http://schemas.openxmlformats.org/officeDocument/2006/relationships/tags" Target="../tags/tag78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4" Type="http://schemas.openxmlformats.org/officeDocument/2006/relationships/tags" Target="../tags/tag75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1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90.xml"/><Relationship Id="rId8" Type="http://schemas.openxmlformats.org/officeDocument/2006/relationships/tags" Target="../tags/tag89.xml"/><Relationship Id="rId7" Type="http://schemas.openxmlformats.org/officeDocument/2006/relationships/tags" Target="../tags/tag88.xml"/><Relationship Id="rId6" Type="http://schemas.openxmlformats.org/officeDocument/2006/relationships/tags" Target="../tags/tag87.xml"/><Relationship Id="rId5" Type="http://schemas.openxmlformats.org/officeDocument/2006/relationships/tags" Target="../tags/tag86.xml"/><Relationship Id="rId4" Type="http://schemas.openxmlformats.org/officeDocument/2006/relationships/tags" Target="../tags/tag85.xml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6" Type="http://schemas.openxmlformats.org/officeDocument/2006/relationships/slideLayout" Target="../slideLayouts/slideLayout2.xml"/><Relationship Id="rId15" Type="http://schemas.openxmlformats.org/officeDocument/2006/relationships/tags" Target="../tags/tag96.xml"/><Relationship Id="rId14" Type="http://schemas.openxmlformats.org/officeDocument/2006/relationships/tags" Target="../tags/tag95.xml"/><Relationship Id="rId13" Type="http://schemas.openxmlformats.org/officeDocument/2006/relationships/tags" Target="../tags/tag94.xml"/><Relationship Id="rId12" Type="http://schemas.openxmlformats.org/officeDocument/2006/relationships/tags" Target="../tags/tag93.xml"/><Relationship Id="rId11" Type="http://schemas.openxmlformats.org/officeDocument/2006/relationships/tags" Target="../tags/tag92.xml"/><Relationship Id="rId10" Type="http://schemas.openxmlformats.org/officeDocument/2006/relationships/tags" Target="../tags/tag91.xml"/><Relationship Id="rId1" Type="http://schemas.openxmlformats.org/officeDocument/2006/relationships/tags" Target="../tags/tag8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7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tags" Target="../tags/tag104.xml"/><Relationship Id="rId6" Type="http://schemas.openxmlformats.org/officeDocument/2006/relationships/tags" Target="../tags/tag10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08.xml"/><Relationship Id="rId10" Type="http://schemas.openxmlformats.org/officeDocument/2006/relationships/tags" Target="../tags/tag107.xml"/><Relationship Id="rId1" Type="http://schemas.openxmlformats.org/officeDocument/2006/relationships/tags" Target="../tags/tag9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9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118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7" Type="http://schemas.openxmlformats.org/officeDocument/2006/relationships/slideLayout" Target="../slideLayouts/slideLayout2.xml"/><Relationship Id="rId16" Type="http://schemas.openxmlformats.org/officeDocument/2006/relationships/tags" Target="../tags/tag125.xml"/><Relationship Id="rId15" Type="http://schemas.openxmlformats.org/officeDocument/2006/relationships/tags" Target="../tags/tag124.xml"/><Relationship Id="rId14" Type="http://schemas.openxmlformats.org/officeDocument/2006/relationships/tags" Target="../tags/tag123.xml"/><Relationship Id="rId13" Type="http://schemas.openxmlformats.org/officeDocument/2006/relationships/tags" Target="../tags/tag122.xml"/><Relationship Id="rId12" Type="http://schemas.openxmlformats.org/officeDocument/2006/relationships/tags" Target="../tags/tag121.xml"/><Relationship Id="rId11" Type="http://schemas.openxmlformats.org/officeDocument/2006/relationships/tags" Target="../tags/tag120.xml"/><Relationship Id="rId10" Type="http://schemas.openxmlformats.org/officeDocument/2006/relationships/tags" Target="../tags/tag119.xml"/><Relationship Id="rId1" Type="http://schemas.openxmlformats.org/officeDocument/2006/relationships/tags" Target="../tags/tag1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6.xml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tags" Target="../tags/tag135.xml"/><Relationship Id="rId8" Type="http://schemas.openxmlformats.org/officeDocument/2006/relationships/tags" Target="../tags/tag134.xml"/><Relationship Id="rId7" Type="http://schemas.openxmlformats.org/officeDocument/2006/relationships/tags" Target="../tags/tag133.xml"/><Relationship Id="rId6" Type="http://schemas.openxmlformats.org/officeDocument/2006/relationships/tags" Target="../tags/tag132.xml"/><Relationship Id="rId5" Type="http://schemas.openxmlformats.org/officeDocument/2006/relationships/tags" Target="../tags/tag131.xml"/><Relationship Id="rId4" Type="http://schemas.openxmlformats.org/officeDocument/2006/relationships/tags" Target="../tags/tag130.xml"/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37.xml"/><Relationship Id="rId10" Type="http://schemas.openxmlformats.org/officeDocument/2006/relationships/tags" Target="../tags/tag136.xml"/><Relationship Id="rId1" Type="http://schemas.openxmlformats.org/officeDocument/2006/relationships/tags" Target="../tags/tag12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tags" Target="../tags/tag147.xml"/><Relationship Id="rId8" Type="http://schemas.openxmlformats.org/officeDocument/2006/relationships/tags" Target="../tags/tag146.xml"/><Relationship Id="rId7" Type="http://schemas.openxmlformats.org/officeDocument/2006/relationships/tags" Target="../tags/tag145.xml"/><Relationship Id="rId6" Type="http://schemas.openxmlformats.org/officeDocument/2006/relationships/tags" Target="../tags/tag144.xml"/><Relationship Id="rId5" Type="http://schemas.openxmlformats.org/officeDocument/2006/relationships/tags" Target="../tags/tag143.xml"/><Relationship Id="rId4" Type="http://schemas.openxmlformats.org/officeDocument/2006/relationships/tags" Target="../tags/tag142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148.xml"/><Relationship Id="rId1" Type="http://schemas.openxmlformats.org/officeDocument/2006/relationships/tags" Target="../tags/tag13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9.xml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tags" Target="../tags/tag158.xml"/><Relationship Id="rId8" Type="http://schemas.openxmlformats.org/officeDocument/2006/relationships/tags" Target="../tags/tag157.xml"/><Relationship Id="rId7" Type="http://schemas.openxmlformats.org/officeDocument/2006/relationships/tags" Target="../tags/tag156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4" Type="http://schemas.openxmlformats.org/officeDocument/2006/relationships/tags" Target="../tags/tag153.xml"/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2" Type="http://schemas.openxmlformats.org/officeDocument/2006/relationships/slideLayout" Target="../slideLayouts/slideLayout2.xml"/><Relationship Id="rId11" Type="http://schemas.openxmlformats.org/officeDocument/2006/relationships/tags" Target="../tags/tag160.xml"/><Relationship Id="rId10" Type="http://schemas.openxmlformats.org/officeDocument/2006/relationships/tags" Target="../tags/tag159.xml"/><Relationship Id="rId1" Type="http://schemas.openxmlformats.org/officeDocument/2006/relationships/tags" Target="../tags/tag15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U4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烟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消防员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类型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海豚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失明的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sz="2000"/>
              <a:t>v.</a:t>
            </a:r>
            <a:r>
              <a:rPr lang="zh-CN" altLang="en-US" sz="2000"/>
              <a:t>允许进入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道歉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v</a:t>
            </a:r>
            <a:r>
              <a:rPr lang="en-US" altLang="zh-CN" sz="2000"/>
              <a:t>.</a:t>
            </a:r>
            <a:r>
              <a:rPr lang="zh-CN" altLang="en-US" sz="2000"/>
              <a:t>运输，运送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守卫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灾难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带着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到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、睡着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、蹲下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，趴下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、消防车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、醒来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、在某人的帮助下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开始做某事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、到达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、导盲犬可以为盲人带路（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lead the way for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、动物可以为人们提供食物。例如，母鸡给我们提供鸡蛋。（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provide sb. with sth.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、动物还可以帮我们工作。例如，警犬（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police’s dogs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）闻人们的包来找到危险物品。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270510"/>
            <a:ext cx="11837670" cy="5539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一、语法填空（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范围：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U</a:t>
            </a:r>
            <a:r>
              <a:rPr 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  <a:endParaRPr 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“Turn that tap off.”said an angry voice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_________(sudden). “You are ______(waste) water.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__________(a few/ few) days ago, I __________(be) in a cloud.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When the cloud cooled down, it started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(rain). I became one of the 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(raindrop)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_______(fall) into a river and ________(eventual) ended up in a reservoire.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Then I went to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(a/ the)special place. There, people cleaned me and________(add)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some chemicals _______me beacause I was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 bit ______(dirt).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Then I travelled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_______the pipes under the streets and came to the house.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Remember not__________(waste) or pollute me. I am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_________(value).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5371465" y="662940"/>
            <a:ext cx="63900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suddenly                           wasting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681355" y="1322070"/>
            <a:ext cx="75819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 few                                           was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3"/>
            </p:custDataLst>
          </p:nvPr>
        </p:nvSpPr>
        <p:spPr>
          <a:xfrm>
            <a:off x="5440045" y="1844040"/>
            <a:ext cx="63988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raining                                      raindrops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4"/>
            </p:custDataLst>
          </p:nvPr>
        </p:nvSpPr>
        <p:spPr>
          <a:xfrm>
            <a:off x="875030" y="2907030"/>
            <a:ext cx="79114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fell                                    eventually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5"/>
            </p:custDataLst>
          </p:nvPr>
        </p:nvSpPr>
        <p:spPr>
          <a:xfrm>
            <a:off x="2512695" y="3550920"/>
            <a:ext cx="94126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                                                                                 added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6"/>
            </p:custDataLst>
          </p:nvPr>
        </p:nvSpPr>
        <p:spPr>
          <a:xfrm>
            <a:off x="2280285" y="4072890"/>
            <a:ext cx="8289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                                          dirty 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7"/>
            </p:custDataLst>
          </p:nvPr>
        </p:nvSpPr>
        <p:spPr>
          <a:xfrm>
            <a:off x="2580640" y="45948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through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8"/>
            </p:custDataLst>
          </p:nvPr>
        </p:nvSpPr>
        <p:spPr>
          <a:xfrm>
            <a:off x="2440305" y="5151120"/>
            <a:ext cx="83966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waste                                         valuable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0"/>
            <a:ext cx="11450320" cy="64623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一、语法填空（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范围：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U4</a:t>
            </a:r>
            <a:endParaRPr lang="zh-CN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We don’t allow pets __________(come) here.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It’s hard for me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__________(get) around by __________(I)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The receptionist apologized and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(lead) them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their room.</a:t>
            </a:r>
            <a:endParaRPr lang="en-US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John was tired. He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_______(go) to bed and soon ________(fall) asleep.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Suddenly, the dog started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(bark). Then John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________(wake)up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_________(smell)smoke.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With the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_________(dog) help, John put some wet clothes _______ the bottom of the door.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Then he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__________(get)down and _________(wait).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Finally, the fireman got them out of the building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__________(safe).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0"/>
            <a:ext cx="11450320" cy="64623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一、语法填空（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范围：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U4</a:t>
            </a:r>
            <a:endParaRPr lang="zh-CN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We don’t allow pets __________(come) here.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It’s hard for me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__________(get) around by __________(I)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The receptionist apologized and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(lead) them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their room.</a:t>
            </a:r>
            <a:endParaRPr lang="en-US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John was tired. He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_______(go) to bed and soon ________(fall) asleep.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Suddenly, the dog started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(bark). Then John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________(wake)up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_________(smell)smoke.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With the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_________(dog) help, John put some wet clothes _______ the bottom of the door.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Then he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__________(get)down and _________(wait).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Finally, the fireman got them out of the building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__________(safe).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3608070" y="6629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come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2948940" y="13411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get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3"/>
            </p:custDataLst>
          </p:nvPr>
        </p:nvSpPr>
        <p:spPr>
          <a:xfrm>
            <a:off x="7012940" y="13411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myself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5313680" y="20193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led                              to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317240" y="26974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went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7629525" y="26974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fell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4324985" y="31102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barking/ to bark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8388985" y="33756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woke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864870" y="37452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smelt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1911985" y="453009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dog’s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8938260" y="453009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along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2"/>
            </p:custDataLst>
          </p:nvPr>
        </p:nvSpPr>
        <p:spPr>
          <a:xfrm>
            <a:off x="4324985" y="52177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got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3"/>
            </p:custDataLst>
          </p:nvPr>
        </p:nvSpPr>
        <p:spPr>
          <a:xfrm>
            <a:off x="8260080" y="51003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waited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14"/>
            </p:custDataLst>
          </p:nvPr>
        </p:nvSpPr>
        <p:spPr>
          <a:xfrm>
            <a:off x="7629525" y="56845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safely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0"/>
            <a:ext cx="11450320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(7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Trees use their roots to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__________with each other.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Before planting a tree, we should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a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We can use a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support the sapling(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小树苗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To protect trees</a:t>
            </a: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can buy forest-friendly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To save paper</a:t>
            </a: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write on both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of a piece of paper or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books from library.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二、完成句子（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首先，我们应该号召人们保护树木。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_______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_______people to protect trees.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环顾房间四周，很多家居有木头制成。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_________the room. Lots of furniture _______ _______ _______ wood.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很多东西来自树木，比如纸张和铅笔。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Many things _________ _________trees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 paper and pencils.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根据报道，他是意外死亡。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report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died _________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0"/>
            <a:ext cx="11450320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(7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Trees use their roots to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__________with each other.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Before planting a tree, we should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a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first.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We can use a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support the sapling(</a:t>
            </a:r>
            <a:r>
              <a:rPr lang="zh-CN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小树苗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To protect trees</a:t>
            </a: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can buy forest-friendly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p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To save paper</a:t>
            </a:r>
            <a:r>
              <a:rPr lang="zh-CN" altLang="en-US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write on both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of a piece of paper or </a:t>
            </a:r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books from library.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二、完成句子（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首先，我们应该号召人们保护树木。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_______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_______people to protect trees.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环顾房间四周，很多家居有木头制成。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_________the room. Lots of furniture _______ _______ _______ wood.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很多东西来自树木，比如纸张和铅笔。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Many things _________ _________trees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 paper and pencils.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根据报道，他是意外死亡。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_________ the report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he died _________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4092575" y="2946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ommunicate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5689600" y="74993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ig               ole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2697480" y="12052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tick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7214235" y="16427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roducts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6652260" y="20466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ides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497840" y="24371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orrow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7"/>
            </p:custDataLst>
          </p:nvPr>
        </p:nvSpPr>
        <p:spPr>
          <a:xfrm>
            <a:off x="372110" y="3580765"/>
            <a:ext cx="93065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To            begin   with                     call        on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8"/>
            </p:custDataLst>
          </p:nvPr>
        </p:nvSpPr>
        <p:spPr>
          <a:xfrm>
            <a:off x="372110" y="4278630"/>
            <a:ext cx="89090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Look         around                                       is       made     of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9"/>
            </p:custDataLst>
          </p:nvPr>
        </p:nvSpPr>
        <p:spPr>
          <a:xfrm>
            <a:off x="1903730" y="4976495"/>
            <a:ext cx="75241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come          from                 such          as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0"/>
            </p:custDataLst>
          </p:nvPr>
        </p:nvSpPr>
        <p:spPr>
          <a:xfrm>
            <a:off x="372110" y="5674360"/>
            <a:ext cx="98698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According   to                                      by            accident</a:t>
            </a:r>
            <a:endParaRPr lang="en-US" altLang="zh-CN" sz="28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94615"/>
            <a:ext cx="11450320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(9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We can see some birds sitting on the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Trees are our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friends, but we often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them.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Trees are good for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because they help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a clean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Trees also make our lives more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A lot of furniture is made of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People are not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trees in a kind way.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二、语法填空（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People are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________(cut) down trees and they are ________(pollute) the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air and the water.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Look! Miss Li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____________(communicate) with Tom.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Amy usually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________(go) to library after school. But now she ____________(run) on the playground.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Now I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________(know) what he plans to do this weekend.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94615"/>
            <a:ext cx="11450320" cy="63087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(9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1. We can see some birds sitting on the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2. Trees are our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s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friends, but we often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them.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3. Trees are good for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h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because they help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a clean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Trees also make our lives more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A lot of furniture is made of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People are not </a:t>
            </a:r>
            <a:r>
              <a:rPr lang="en-US" altLang="zh-CN" sz="28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 trees in a kind way.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二、语法填空（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People are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________(cut) down trees and they are ________(pollute) the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air and the water.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Look! Miss Li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____________(communicate) with Tom.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Amy usually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________(go) to library after school. But now she ____________(run) on the playground.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Now I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________(know) what he plans to do this weekend.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6096000" y="4108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ranches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2722245" y="8108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ilent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7780020" y="8108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verlook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3465195" y="12757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umans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>
          <a:xfrm>
            <a:off x="7915275" y="12757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reate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6"/>
            </p:custDataLst>
          </p:nvPr>
        </p:nvSpPr>
        <p:spPr>
          <a:xfrm>
            <a:off x="458470" y="16681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nvironment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5322570" y="20872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onvenient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8"/>
            </p:custDataLst>
          </p:nvPr>
        </p:nvSpPr>
        <p:spPr>
          <a:xfrm>
            <a:off x="4932045" y="25444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ood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2893695" y="29876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reating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文本框 13"/>
          <p:cNvSpPr txBox="1"/>
          <p:nvPr>
            <p:custDataLst>
              <p:tags r:id="rId10"/>
            </p:custDataLst>
          </p:nvPr>
        </p:nvSpPr>
        <p:spPr>
          <a:xfrm>
            <a:off x="2169795" y="37103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cutting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1"/>
            </p:custDataLst>
          </p:nvPr>
        </p:nvSpPr>
        <p:spPr>
          <a:xfrm>
            <a:off x="7722870" y="37255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polluting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12"/>
            </p:custDataLst>
          </p:nvPr>
        </p:nvSpPr>
        <p:spPr>
          <a:xfrm>
            <a:off x="2722245" y="43408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is communicating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13"/>
            </p:custDataLst>
          </p:nvPr>
        </p:nvSpPr>
        <p:spPr>
          <a:xfrm>
            <a:off x="2493645" y="49714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14"/>
            </p:custDataLst>
          </p:nvPr>
        </p:nvSpPr>
        <p:spPr>
          <a:xfrm>
            <a:off x="306070" y="53867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is running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5"/>
            </p:custDataLst>
          </p:nvPr>
        </p:nvSpPr>
        <p:spPr>
          <a:xfrm>
            <a:off x="1788795" y="57829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know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6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79070" y="58420"/>
            <a:ext cx="11833860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一、完成句子：</a:t>
            </a:r>
            <a:r>
              <a:rPr lang="en-US" altLang="zh-CN" sz="2400"/>
              <a:t>(10</a:t>
            </a:r>
            <a:r>
              <a:rPr lang="zh-CN" altLang="en-US" sz="2400"/>
              <a:t>分</a:t>
            </a:r>
            <a:r>
              <a:rPr lang="en-US" altLang="zh-CN" sz="2400"/>
              <a:t>)</a:t>
            </a:r>
            <a:endParaRPr lang="zh-CN" altLang="en-US" sz="2400"/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如果你想游览一些著名的百货商店，你可以去香榭丽舍大道。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If you want to visit some famous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go to the Champs-Elysee.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我更喜欢在秋天去远足。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________ ________ ________ ________in autumn.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尼斯是一个观光的绝佳圣地。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is a perfect place to __________ __________.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我计划今年暑假去北京旅行。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plan to _______ ________ _______ _______ to Beijing this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为什么不在今年游览上海呢？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________ ________Shanghai this year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？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二、语法填空：（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used to ____6____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work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 a school. He is strict ____7_____ my schoolwork. But he always _____8_____(encourage) me not______9____(give) up when I have problems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gives me some tips ____10____ how to work them out.                                                                                           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79070" y="58420"/>
            <a:ext cx="11833860" cy="60007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一、完成句子：</a:t>
            </a:r>
            <a:r>
              <a:rPr lang="en-US" altLang="zh-CN" sz="2400"/>
              <a:t>(10</a:t>
            </a:r>
            <a:r>
              <a:rPr lang="zh-CN" altLang="en-US" sz="2400"/>
              <a:t>分</a:t>
            </a:r>
            <a:r>
              <a:rPr lang="en-US" altLang="zh-CN" sz="2400"/>
              <a:t>)</a:t>
            </a:r>
            <a:endParaRPr lang="zh-CN" altLang="en-US" sz="2400"/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如果你想游览一些著名的百货商店，你可以去香榭丽舍大道。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If you want to visit some famous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 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go to the Champs-Elysee.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我更喜欢在秋天去远足。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________ ________ ________ ________in autumn.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尼斯是一个观光的绝佳圣地。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is a perfect place to __________ __________.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我计划今年暑假去北京旅行。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plan to _______ ________ _______ _______ to Beijing.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为什么不在今年游览上海呢？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________ ________Shanghai this year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？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二、语法填空：（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used to ____6____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work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 a school. He is strict ____7_____ my schoolwork. But he always _____8_____(encourage) me not______9____(give) up when I have problems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and gives me some tips ____10____ how to work them out.                                                                                            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4370070" y="8108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department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stores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746125" y="1489075"/>
            <a:ext cx="56534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prefer     to  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hiking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3478530" y="22256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   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sightseeing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1356360" y="2962275"/>
            <a:ext cx="581787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           on          a 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trip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306070" y="37084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Why        not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visit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2635885" y="4610100"/>
            <a:ext cx="40640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work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8128000" y="45516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about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2233295" y="504126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encourages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6115050" y="504126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give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3982720" y="55448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语法填空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·)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France is one of the most-visited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_______(country) in the world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It is a beautiful country rich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history and culture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3.Paris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_______(lie) in the north of France.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Champs-Elysees is ____________(famous) street in Paris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There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_______(be) many vineyards in the Loire Valley.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The local farmers grow great grapes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_______(make) excellent French wine.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Don’t forget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___________(explore) the beautiful castles there.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Nice is famous__________ its wonderful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beaches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France has something for everyone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_______(and/ but/ so) why not _______(visit)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France this year?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U4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烟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消防员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类型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海豚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失明的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sz="2000"/>
              <a:t>v.</a:t>
            </a:r>
            <a:r>
              <a:rPr lang="zh-CN" altLang="en-US" sz="2000"/>
              <a:t>允许进入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道歉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v</a:t>
            </a:r>
            <a:r>
              <a:rPr lang="en-US" altLang="zh-CN" sz="2000"/>
              <a:t>.</a:t>
            </a:r>
            <a:r>
              <a:rPr lang="zh-CN" altLang="en-US" sz="2000"/>
              <a:t>运输，运送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守卫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灾难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带着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到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、睡着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、蹲下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，趴下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、消防车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、醒来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、在某人的帮助下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开始做某事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、到达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、导盲犬可以为盲人带路（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lead the way for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、动物可以为人们提供食物。例如，母鸡给我们提供鸡蛋。（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provide sb. with sth.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、动物还可以帮我们工作。例如，马可以运输货物（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goods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3355" y="70612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smoke                     fireman                  type                     dolphin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16125" y="1166495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blind                      allow                 apologize                     transport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28775" y="1501775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guard                   disaster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89760" y="215138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lead...to         fall asleep                 get down              fire engine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60195" y="2611755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wake up                                                 with one’s help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268220" y="2968625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start doing sth.             arrive at/in</a:t>
            </a:r>
            <a:endParaRPr lang="zh-CN" altLang="en-US" sz="2400" b="1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88340" y="385699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A guide dog can lead the way for the blind.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88340" y="4657725"/>
            <a:ext cx="1023493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Animals can provide people with food. For example, hens provide us with eggs.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44195" y="5701030"/>
            <a:ext cx="115811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Animals can also help us work. For example, horses can tranport goods.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语法填空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·)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France is one of the most visited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_______(country) in the world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It is a beautiful country rich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history and culture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3.Paris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_______(lie) in the north of France.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The Champs-Elysees is ____________(famous) street in Paris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There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_______(be) many vineyards in the Loire Valley.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The local farmers grow great grapes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_______(make) excellent French wine.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Don’t forget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___________(explore) the beautiful castles there.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Nice is famous__________ its wonderful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beaches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France has something for everyone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_______(and/ but/ so) why not _______(visit)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France this year?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4796790" y="374650"/>
            <a:ext cx="406400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countries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4253865" y="104330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1376045" y="16541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lies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3818255" y="20497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the most famous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1598930" y="283845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are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5194300" y="334962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make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2364740" y="38715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explore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2839085" y="445452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for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5368290" y="4982210"/>
            <a:ext cx="58959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so                                          visit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87655" y="13589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单词：根据提示默写单词，注意使用正确形式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The Eiffel Tower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（保持不变）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the tallest building for 41 years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Beijing is a popular travel 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（目的地）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is a 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（关键的）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question.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hate going up and down 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（楼梯）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.It’s so tiring.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can’t 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（想象）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a world without trees.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have to walk up more than1600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the top.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take a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the 15th floor.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want to visit him. Do you know his home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？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plan to go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_______in Shanghai this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 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ˈɡ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ʌ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nm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nt]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will set up a new school this year.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87655" y="13589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单词：根据提示默写单词，注意使用正确形式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The Eiffel Tower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（保持不变）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the tallest building for 41 years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Beijing is a popular travel 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（目的地）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It is a 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（关键的）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question.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hate going up and down 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（楼梯）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.It’s so tiring.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can’t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（想象）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a world without trees.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have to walk up more than1600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the top.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You can take a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to the 15th floor.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want to visit him. Do you know his home 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？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plan to go </a:t>
            </a:r>
            <a:r>
              <a:rPr 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Shanghai this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 The 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ˈɡ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ʌ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v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nm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nt]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will set up a new school this year.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2839085" y="69469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remain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ed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3905885" y="12757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destination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1472565" y="179768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key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>
          <a:xfrm>
            <a:off x="4302760" y="24003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stair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1472565" y="29489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imagine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5349875" y="347091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tep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2558415" y="39928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ift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8"/>
            </p:custDataLst>
          </p:nvPr>
        </p:nvSpPr>
        <p:spPr>
          <a:xfrm>
            <a:off x="6096000" y="454152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ddress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2558415" y="50901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ightseeing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1386840" y="56388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government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87655" y="13589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单词：根据提示默写单词，注意使用正确形式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Franch is famous for its French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葡萄酒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China is a beautiful country_______(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丰富多彩的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history and culture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Eiffel Tower is painted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（主要地）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by hand.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Please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（配对）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these countries with their capital cities.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is a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（正合适的）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place for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It 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ˈ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eks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nt]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take a walk along the River Seine.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Guangzhou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in the south of China.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like going to a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drink some coffee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hometown is near the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and it is famous for its wonderful beaches.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Beijing is a popular city and it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millions of visitors each year.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87655" y="13589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U2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单词：根据提示默写单词，注意使用正确形式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Franch is famous for its French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葡萄酒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China is a beautiful country_______(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丰富多彩的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history and culture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Eiffel Tower is painted 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（主要地）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by hand.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Please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（配对）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these countries with their capital cities.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is a 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（正合适的）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place for summer holiday.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It 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[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ˈ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eks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nt]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to take a walk along the River Seine.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Guangzhou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in the south of China.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like going to a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to drink some coffee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hometown is near the </a:t>
            </a:r>
            <a:r>
              <a:rPr 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c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and it is famous for its wonderful beaches.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Beijing is a popular city and it 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r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millions of visitors each year.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584065" y="66548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wine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64000" y="13239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rich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985895" y="18459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mostly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502410" y="23679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match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753870" y="29070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perfect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017905" y="3281045"/>
            <a:ext cx="22225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excellent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209800" y="39681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ie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914775" y="51155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oast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693670" y="458089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afe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41850" y="56375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eceive</a:t>
            </a:r>
            <a:r>
              <a:rPr lang="en-US" altLang="zh-CN" sz="280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s</a:t>
            </a:r>
            <a:endParaRPr lang="en-US" altLang="zh-CN" sz="280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friend Lihua is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活跃的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the community.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He always uses his time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明智地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Old people had better learn how to use 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智能手机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is a  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超人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my heart.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Don’t  ________________(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担心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)the kids. They are safe now.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It  is easy for us to go shopping   _______(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线上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Last week, Li Hua won the English speaking  c_______ in our school.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The road is so n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that we can not walk side by side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works in a building s 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often take a s _______ after dinner.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单词填空，注意用正确形式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(10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friend Lihua is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活跃的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the community.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He always uses his time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明智地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Old people had better learn how to use 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智能手机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is a   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超人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 in my heart.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Don’t  ________________(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担心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)the kids. They are safe now.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It  is easy for us to go shopping   _______(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线上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Last week, Li Hua won the English speaking  c_______ in our school.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The road is so n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that we can not walk side by side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My father works in a building s 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often take a s _______ after dinner.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149600" y="48133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active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731260" y="10033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wisely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542915" y="144780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smartphones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81580" y="209677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superman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78915" y="27457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 worried about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594225" y="319024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online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545580" y="362013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competition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713990" y="428371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narrow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594225" y="494728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ite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713990" y="546925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shower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81610" y="64135"/>
            <a:ext cx="11816715" cy="66776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00000"/>
              </a:lnSpc>
            </a:pPr>
            <a:r>
              <a:rPr lang="zh-CN" altLang="en-US" sz="2000">
                <a:highlight>
                  <a:srgbClr val="FFFF00"/>
                </a:highlight>
              </a:rPr>
              <a:t>一、完成句子（</a:t>
            </a:r>
            <a:r>
              <a:rPr lang="en-US" altLang="zh-CN" sz="2000">
                <a:highlight>
                  <a:srgbClr val="FFFF00"/>
                </a:highlight>
              </a:rPr>
              <a:t>10</a:t>
            </a:r>
            <a:r>
              <a:rPr lang="zh-CN" altLang="en-US" sz="2000">
                <a:highlight>
                  <a:srgbClr val="FFFF00"/>
                </a:highlight>
              </a:rPr>
              <a:t>分）</a:t>
            </a:r>
            <a:endParaRPr lang="zh-CN" altLang="en-US" sz="2000">
              <a:highlight>
                <a:srgbClr val="FFFF00"/>
              </a:highlight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永不放弃，那么你就会成功！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and you will be successful！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ct val="15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我希望在将来我们的梦想可以实现。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 hope our dreams can come true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 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我妈妈总是对我的学习要求严格。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My mother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_______always  _______  _______ my schoolwork.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奶奶把我们照顾得很好。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Gramma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 _______  _______us.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如果我们遇到困难，老师会鼓励我们努力学习。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If we have difficulties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our teacher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_______us _______ _______hard.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zh-CN" altLang="en-US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二、连词成句（</a:t>
            </a:r>
            <a:r>
              <a:rPr lang="en-US" altLang="zh-CN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6</a:t>
            </a:r>
            <a:r>
              <a:rPr lang="zh-CN" altLang="en-US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am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worried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study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never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my.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___________________________________________________________________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helps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solve 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always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friend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me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problems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maths.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___________________________________________________________________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81610" y="64135"/>
            <a:ext cx="11816715" cy="66776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00000"/>
              </a:lnSpc>
            </a:pPr>
            <a:r>
              <a:rPr lang="zh-CN" altLang="en-US" sz="2000">
                <a:highlight>
                  <a:srgbClr val="FFFF00"/>
                </a:highlight>
              </a:rPr>
              <a:t>一、完成句子（</a:t>
            </a:r>
            <a:r>
              <a:rPr lang="en-US" altLang="zh-CN" sz="2000">
                <a:highlight>
                  <a:srgbClr val="FFFF00"/>
                </a:highlight>
              </a:rPr>
              <a:t>10</a:t>
            </a:r>
            <a:r>
              <a:rPr lang="zh-CN" altLang="en-US" sz="2000">
                <a:highlight>
                  <a:srgbClr val="FFFF00"/>
                </a:highlight>
              </a:rPr>
              <a:t>分）</a:t>
            </a:r>
            <a:endParaRPr lang="zh-CN" altLang="en-US" sz="2000">
              <a:highlight>
                <a:srgbClr val="FFFF00"/>
              </a:highlight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 永不放弃，那么你就会成功！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ct val="10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and you will be successful！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algn="l" fontAlgn="auto">
              <a:lnSpc>
                <a:spcPct val="150000"/>
              </a:lnSpc>
              <a:buClrTx/>
              <a:buSzTx/>
              <a:buNone/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我希望在将来我们的梦想可以实现。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 hope our dreams can come true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 _______.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我妈妈总是对我的学习要求严格。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My mother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_______always  _______  _______ my schoolwork.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奶奶把我们照顾得很好。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Gramma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  _______  _______us.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5.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如果我们遇到困难，老师会鼓励我们努力学习。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If we have difficulties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our teacher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  _______us _______ _______hard.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zh-CN" altLang="en-US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二、连词成句（</a:t>
            </a:r>
            <a:r>
              <a:rPr lang="en-US" altLang="zh-CN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6</a:t>
            </a:r>
            <a:r>
              <a:rPr lang="zh-CN" altLang="en-US" sz="2000"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highlight>
                <a:srgbClr val="FFFF00"/>
              </a:highlight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am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I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worried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study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never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my.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___________________________________________________________________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helps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solve 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My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 always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friend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me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problems</a:t>
            </a:r>
            <a:r>
              <a:rPr lang="zh-CN" altLang="en-US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maths.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20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___________________________________________________________________</a:t>
            </a: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00000"/>
              </a:lnSpc>
            </a:pPr>
            <a:endParaRPr lang="en-US" altLang="zh-CN" sz="20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6860" y="678815"/>
            <a:ext cx="7341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Never      give     up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41825" y="1544955"/>
            <a:ext cx="38525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           the      future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685290" y="2486025"/>
            <a:ext cx="53244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is                    strict       about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451610" y="3434715"/>
            <a:ext cx="67792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takes        good     care       of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802505" y="4293235"/>
            <a:ext cx="60255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will    encourage     to        study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0045" y="5324475"/>
            <a:ext cx="87356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 am never worried about my study.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76860" y="5846445"/>
            <a:ext cx="86233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My  friend always helps me solve maths problems.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语法填空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·)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grandma used to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_______(be) a doctor, but she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_______(retire) many years ago.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She is kind  _______ everyone and is patient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people.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3.Grandma  _______(help) many people in the community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their medical problems.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She gives tips  _______ how to stay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_______(health).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Her  _______(dish) are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_______(good) in the world.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Mr. Li’s lessons are always  _______(interest), so I seldom feel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_______(bore)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He knows how to keep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_______(we) attention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If we cannot work out a difficult maths problem, he  _______(encourage) us  ___________(think) about it in a new way.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U3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树枝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人类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氧气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木头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沉默的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便利的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忽略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v</a:t>
            </a:r>
            <a:r>
              <a:rPr lang="en-US" altLang="zh-CN" sz="2000"/>
              <a:t>.</a:t>
            </a:r>
            <a:r>
              <a:rPr lang="zh-CN" altLang="en-US" sz="2000"/>
              <a:t>创造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借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挖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吸收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、温室气体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、环顾四周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、例如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、首先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、号召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与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意外地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、树木可以吸收二氧化碳并产生氧气。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许多家具由木材制成。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、树木还给我们提供水果和饮料。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84175" y="0"/>
            <a:ext cx="11460480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语法填空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(15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·)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grandma used to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_______(be) a doctor, but she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_______(retire) many years ago.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She is kind  _______ everyone and is patient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people.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3.Grandma  _______(help) many people in the community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their medical problems.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She gives tips  _______ how to stay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_______(health).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Her  _______(dish) are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_______(good) in the world.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Mr. Li’s lessons are always  _______(interest), so I seldom feel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_______(bore)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He knows how to keep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_______(we) attention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If we cannot work out a difficult maths problem, he  _______(encourage) us  ___________(think) about it in a new way.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376930" y="384175"/>
            <a:ext cx="73412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be                                       retired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06625" y="1136015"/>
            <a:ext cx="71793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                                           with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910080" y="1657985"/>
            <a:ext cx="82715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helps                                                         with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52065" y="2717800"/>
            <a:ext cx="57696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on                            healthy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325245" y="331152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dishes                the best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63365" y="3720465"/>
            <a:ext cx="6488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interesting                                 bored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3653790" y="436626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our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047230" y="480695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will encourage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84175" y="542099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to think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52780" y="0"/>
            <a:ext cx="11191875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单词检测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</a:rPr>
              <a:t>根据句意与汉语提示填写单词与词组。注意使用正确形式。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My mom often ____________( 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</a:rPr>
              <a:t>鼓励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) me to study hard.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My grandma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（退休）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many years ago.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Teachers can give us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（建议）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on how to learn well.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She is always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（快乐的）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I like eating ____________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（油炸的）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food.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People in my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（社区）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are very friendly.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I hope our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（将来）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can be better.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Doctors help us with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（医疗的）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problems.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（各处，处处）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I go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will stay with you.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I will come back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（很快，不久）</a:t>
            </a:r>
            <a:endParaRPr lang="zh-CN" alt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839720" y="90614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encourages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35885" y="15551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retired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76650" y="207708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advice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77490" y="259905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cheerful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59685" y="316801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fried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777490" y="373697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community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379345" y="429196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future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76650" y="4819650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medical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045210" y="539686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Wherever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326765" y="591883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soon</a:t>
            </a:r>
            <a:endParaRPr lang="en-US" altLang="zh-CN" sz="2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00380" y="0"/>
            <a:ext cx="11191875" cy="61995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ct val="150000"/>
              </a:lnSpc>
            </a:pP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七下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U1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</a:rPr>
              <a:t>单词检测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</a:rPr>
              <a:t>根据句意、中文或首字母填写单词与词组。注意使用正确形式。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He is a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（聪明的）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boy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__________ (</a:t>
            </a:r>
            <a:r>
              <a:rPr lang="zh-CN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标题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)of this article is interesting.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I never feel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（无聊的）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Maths class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My mom is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（严格的）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about my study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I like eating ____________ 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（油炸的）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food.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____________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（很少）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go out at night.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We should wear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u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in school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8.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She always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pays  a____________to what tearchers say in class.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9. She has a sweet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lively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____________[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p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ɜ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ː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ˈ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æ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ɪ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ɪ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]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10.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visited my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____________[rel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ə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't</a:t>
            </a:r>
            <a:r>
              <a:rPr lang="en-US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ɪ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vz] during the Spring Festival.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U3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树枝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人类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氧气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木头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沉默的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便利的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忽略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v</a:t>
            </a:r>
            <a:r>
              <a:rPr lang="en-US" altLang="zh-CN" sz="2000"/>
              <a:t>.</a:t>
            </a:r>
            <a:r>
              <a:rPr lang="zh-CN" altLang="en-US" sz="2000"/>
              <a:t>创造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借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挖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吸收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、温室气体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、环顾四周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、例如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、首先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、号召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与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交流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意外地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、树木可以吸收二氧化碳并产生氧气。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许多家具由木材制成。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、树木还给我们提供水果和饮料。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443355" y="70612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branch                     human                  oxygen                   wood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57070" y="1094105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silent                    convenient         overlook           create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43355" y="155448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borrow               dig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443355" y="226695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take in                                                                           for example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387725" y="2088515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greenhouse gas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56020" y="1951990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 b="1">
                <a:solidFill>
                  <a:srgbClr val="FF0000"/>
                </a:solidFill>
                <a:sym typeface="+mn-ea"/>
              </a:rPr>
              <a:t>look around  </a:t>
            </a:r>
            <a:endParaRPr lang="en-US" altLang="zh-CN" sz="2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537335" y="2609215"/>
            <a:ext cx="1849755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to begin with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658360" y="2609215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call  on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957070" y="301625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communicate with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346065" y="301625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by accident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78485" y="382778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Trees can take in CO2 and produce oxygen.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810260" y="480314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A lot of furniture is made of wood.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10260" y="5694680"/>
            <a:ext cx="6096000" cy="3937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 b="1">
                <a:solidFill>
                  <a:srgbClr val="FF0000"/>
                </a:solidFill>
                <a:sym typeface="+mn-ea"/>
              </a:rPr>
              <a:t>Trees also provide us with fruit and drinks.</a:t>
            </a:r>
            <a:endParaRPr lang="en-US" altLang="zh-CN" sz="2000" b="1">
              <a:solidFill>
                <a:srgbClr val="FF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U2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葡萄酒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海岸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丰富多彩的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优秀的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正合适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关键的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仍然是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濒危的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发现，了解到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想象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、位于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内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、去观光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、去旅行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、建立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、在野外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名胜古迹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因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而闻名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更喜欢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、如果你喜欢艺术，你可以去卢浮宫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Louvre Museum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因它美丽的海岸而闻名。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、北京路是一个适合购物的地方。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U2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zh-CN" sz="2000"/>
              <a:t>葡萄酒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海岸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丰富多彩的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4</a:t>
            </a:r>
            <a:r>
              <a:rPr lang="zh-CN" altLang="en-US" sz="2000"/>
              <a:t>、</a:t>
            </a:r>
            <a:r>
              <a:rPr lang="en-US" altLang="zh-CN" sz="2000"/>
              <a:t>adj</a:t>
            </a:r>
            <a:r>
              <a:rPr lang="en-US" altLang="zh-CN" sz="2000"/>
              <a:t>.</a:t>
            </a:r>
            <a:r>
              <a:rPr lang="zh-CN" altLang="en-US" sz="2000"/>
              <a:t>优秀的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正合适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关键的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v.</a:t>
            </a:r>
            <a:r>
              <a:rPr lang="zh-CN" altLang="en-US" sz="2000"/>
              <a:t>仍然是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濒危的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发现，了解到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想象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、位于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内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、去观光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                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、去旅行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、建立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、在野外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名胜古迹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因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而闻名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 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更喜欢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、如果你喜欢艺术，你可以去卢浮宫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（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the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Louvre Museum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Nice 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因它美丽的海岸而闻名。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、北京路是一个适合购物的地方。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50390" y="706120"/>
            <a:ext cx="102349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wine                      coast                                rich                         excellent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50390" y="1106805"/>
            <a:ext cx="9990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perfect                    key                      remain                     endangered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38425" y="1567180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discover                 imagine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850390" y="2087880"/>
            <a:ext cx="91852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lie in                  go sightseeing              go on a trip          set up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50390" y="2608580"/>
            <a:ext cx="90538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in the wild                                     place of interest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193925" y="2968625"/>
            <a:ext cx="8407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be famous for                   prefer to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07695" y="3849370"/>
            <a:ext cx="89630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If you like art</a:t>
            </a:r>
            <a:r>
              <a:rPr lang="zh-CN" altLang="en-US" sz="2400" b="1">
                <a:solidFill>
                  <a:srgbClr val="FF0000"/>
                </a:solidFill>
              </a:rPr>
              <a:t>，</a:t>
            </a:r>
            <a:r>
              <a:rPr lang="en-US" altLang="zh-CN" sz="2400" b="1">
                <a:solidFill>
                  <a:srgbClr val="FF0000"/>
                </a:solidFill>
              </a:rPr>
              <a:t> you can go to the Louvre Museum.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08660" y="4730115"/>
            <a:ext cx="80841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Nice is famous for its wonderful coast.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08660" y="5610860"/>
            <a:ext cx="7578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Beijing Road is a perfect place for shopping.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U1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建议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注意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社区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亲属、亲戚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快乐的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zh-CN" sz="2000"/>
              <a:t>枯燥的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活跃的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adv.</a:t>
            </a:r>
            <a:r>
              <a:rPr lang="zh-CN" altLang="en-US" sz="2000"/>
              <a:t>不久、很快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adv. </a:t>
            </a:r>
            <a:r>
              <a:rPr lang="zh-CN" altLang="en-US" sz="2000"/>
              <a:t>不常，很少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退休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、放弃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、在未来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、曾经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、好好照顾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、给予我们许多支持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友善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有耐心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、我的老师经常鼓励我们努力学习（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encourage sb. to do sth.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、李老师对我们的学习要求严格。（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 strict about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、她经常给予我们关于如何学好语文的建议。（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give advice on...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77190" y="132715"/>
            <a:ext cx="11564620" cy="63163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ts val="2360"/>
              </a:lnSpc>
            </a:pPr>
            <a:r>
              <a:rPr lang="en-US" altLang="zh-CN" sz="2000"/>
              <a:t>U1 </a:t>
            </a:r>
            <a:r>
              <a:rPr lang="zh-CN" altLang="zh-CN" sz="2000"/>
              <a:t>复习小测：</a:t>
            </a:r>
            <a:endParaRPr lang="zh-CN" altLang="zh-CN" sz="2000"/>
          </a:p>
          <a:p>
            <a:pPr indent="0" fontAlgn="auto">
              <a:lnSpc>
                <a:spcPts val="2360"/>
              </a:lnSpc>
            </a:pPr>
            <a:r>
              <a:rPr lang="zh-CN" altLang="zh-CN" sz="2000"/>
              <a:t>一、默写单词：（</a:t>
            </a:r>
            <a:r>
              <a:rPr lang="en-US" altLang="zh-CN" sz="2000"/>
              <a:t>10</a:t>
            </a:r>
            <a:r>
              <a:rPr lang="zh-CN" altLang="en-US" sz="2000"/>
              <a:t>分</a:t>
            </a:r>
            <a:r>
              <a:rPr lang="zh-CN" altLang="zh-CN" sz="2000"/>
              <a:t>）</a:t>
            </a:r>
            <a:endParaRPr lang="zh-CN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1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建议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2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注意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3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社区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       4</a:t>
            </a:r>
            <a:r>
              <a:rPr lang="zh-CN" altLang="en-US" sz="2000"/>
              <a:t>、</a:t>
            </a:r>
            <a:r>
              <a:rPr lang="en-US" altLang="zh-CN" sz="2000"/>
              <a:t>n.</a:t>
            </a:r>
            <a:r>
              <a:rPr lang="zh-CN" altLang="en-US" sz="2000"/>
              <a:t>亲属、亲戚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5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快乐的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6</a:t>
            </a:r>
            <a:r>
              <a:rPr lang="zh-CN" altLang="zh-CN" sz="2000"/>
              <a:t>、</a:t>
            </a:r>
            <a:r>
              <a:rPr lang="en-US" altLang="zh-CN" sz="2000"/>
              <a:t>adj.</a:t>
            </a:r>
            <a:r>
              <a:rPr lang="zh-CN" altLang="zh-CN" sz="2000"/>
              <a:t>枯燥的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 7</a:t>
            </a:r>
            <a:r>
              <a:rPr lang="zh-CN" altLang="en-US" sz="2000"/>
              <a:t>、</a:t>
            </a:r>
            <a:r>
              <a:rPr lang="en-US" altLang="zh-CN" sz="2000"/>
              <a:t>adj.</a:t>
            </a:r>
            <a:r>
              <a:rPr lang="zh-CN" altLang="en-US" sz="2000"/>
              <a:t>活跃的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8</a:t>
            </a:r>
            <a:r>
              <a:rPr lang="zh-CN" altLang="en-US" sz="2000"/>
              <a:t>、</a:t>
            </a:r>
            <a:r>
              <a:rPr lang="en-US" altLang="zh-CN" sz="2000"/>
              <a:t>adv.</a:t>
            </a:r>
            <a:r>
              <a:rPr lang="zh-CN" altLang="en-US" sz="2000"/>
              <a:t>不久、很快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</a:t>
            </a:r>
            <a:endParaRPr lang="en-US" altLang="zh-CN" sz="2000"/>
          </a:p>
          <a:p>
            <a:pPr indent="0" fontAlgn="auto">
              <a:lnSpc>
                <a:spcPts val="3060"/>
              </a:lnSpc>
            </a:pPr>
            <a:r>
              <a:rPr lang="en-US" altLang="zh-CN" sz="2000"/>
              <a:t>9</a:t>
            </a:r>
            <a:r>
              <a:rPr lang="zh-CN" altLang="en-US" sz="2000"/>
              <a:t>、</a:t>
            </a:r>
            <a:r>
              <a:rPr lang="en-US" altLang="zh-CN" sz="2000"/>
              <a:t>adv. </a:t>
            </a:r>
            <a:r>
              <a:rPr lang="zh-CN" altLang="en-US" sz="2000"/>
              <a:t>不常，很少</a:t>
            </a:r>
            <a:r>
              <a:rPr lang="en-US" altLang="zh-CN" sz="2000"/>
              <a:t> 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r>
              <a:rPr lang="en-US" altLang="zh-CN" sz="2000"/>
              <a:t> 10</a:t>
            </a:r>
            <a:r>
              <a:rPr lang="zh-CN" altLang="en-US" sz="2000"/>
              <a:t>、</a:t>
            </a:r>
            <a:r>
              <a:rPr lang="en-US" altLang="zh-CN" sz="2000"/>
              <a:t>v. </a:t>
            </a:r>
            <a:r>
              <a:rPr lang="zh-CN" altLang="en-US" sz="2000"/>
              <a:t>退休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二、短语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&amp;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语言点（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11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、放弃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________12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、在未来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______________13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、曾经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________14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、好好照顾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、给予我们许多支持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________________________16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友善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7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17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、对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有耐心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三、翻译句子（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18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、我的老师经常鼓励我们努力学习（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encourage sb. to do sth.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19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、李老师对我们的学习要求严格。（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be strict about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20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、她经常给予我们关于如何学好语文的建议。（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give advice on...</a:t>
            </a:r>
            <a:r>
              <a:rPr lang="zh-CN" alt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________________________________________________________________</a:t>
            </a: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ts val="2360"/>
              </a:lnSpc>
            </a:pPr>
            <a:endParaRPr lang="en-US" altLang="zh-CN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617980" y="75374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advice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27500" y="687070"/>
            <a:ext cx="78143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attention                  community                      relative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90395" y="1214120"/>
            <a:ext cx="98209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cheerful                  bored                       active                            soon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2675255" y="1597660"/>
            <a:ext cx="46259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seldom                 retire 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454150" y="2189480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give up              in the future             used to                 take good care of        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947670" y="2649855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give us lots of support                 be kind to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2084705" y="2968625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be patient with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24510" y="3879215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My teacher always encourages us to study hard.  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24510" y="4789805"/>
            <a:ext cx="106635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Mr. Li is strict about our schoolwork.  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93090" y="5700395"/>
            <a:ext cx="87934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</a:rPr>
              <a:t>She usually gives us advice on how to learn Chinese well.</a:t>
            </a:r>
            <a:endParaRPr lang="en-US" altLang="zh-CN" sz="2400" b="1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43205" y="270510"/>
            <a:ext cx="11837670" cy="5539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>
                <a:latin typeface="Times New Roman" panose="02020603050405020304" charset="0"/>
                <a:cs typeface="Times New Roman" panose="02020603050405020304" charset="0"/>
                <a:sym typeface="+mn-ea"/>
              </a:rPr>
              <a:t>一、语法填空（</a:t>
            </a:r>
            <a:r>
              <a:rPr lang="en-US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15</a:t>
            </a:r>
            <a:r>
              <a:rPr lang="zh-CN" altLang="zh-CN">
                <a:latin typeface="Times New Roman" panose="02020603050405020304" charset="0"/>
                <a:cs typeface="Times New Roman" panose="02020603050405020304" charset="0"/>
                <a:sym typeface="+mn-ea"/>
              </a:rPr>
              <a:t>分）</a:t>
            </a:r>
            <a:r>
              <a:rPr lang="zh-CN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范围：</a:t>
            </a:r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U</a:t>
            </a:r>
            <a:r>
              <a:rPr lang="en-US" sz="20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</a:t>
            </a:r>
            <a:endParaRPr lang="en-US" sz="20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1. “Turn that tap off.”said an angry voice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_________(sudden). “You are ______(waste) water.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2.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__________(a few/ few) days ago, I __________(be) in a cloud.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3. When the cloud cooled down, it started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 (rain). I became one of the _______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(raindrop)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.</a:t>
            </a:r>
            <a:endParaRPr lang="en-US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4.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I 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_______(fall) into a river and ________(eventual) ended up in a reservoire.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5. Then I went to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 (a/ the)special place. There, people cleaned me and________(add)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some chemicals _______me beacause I was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a bit ______(dirt).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6. Then I travelled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_______the pipes under the streets and came to the house.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7. Remember not__________(waste) or pollute me. I am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_________(value).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1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2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2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2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3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3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3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4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4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5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7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6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7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8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1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2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3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4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5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8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ags/tag99.xml><?xml version="1.0" encoding="utf-8"?>
<p:tagLst xmlns:p="http://schemas.openxmlformats.org/presentationml/2006/main">
  <p:tag name="KSO_WM_DIAGRAM_VIRTUALLY_FRAME" val="{&quot;height&quot;:430.4,&quot;left&quot;:109.2,&quot;top&quot;:54.7,&quot;width&quot;:690.8}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24398</Words>
  <Application>WPS 演示</Application>
  <PresentationFormat>宽屏</PresentationFormat>
  <Paragraphs>798</Paragraphs>
  <Slides>32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41" baseType="lpstr">
      <vt:lpstr>Arial</vt:lpstr>
      <vt:lpstr>宋体</vt:lpstr>
      <vt:lpstr>Wingdings</vt:lpstr>
      <vt:lpstr>Wingdings</vt:lpstr>
      <vt:lpstr>Times New Roman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Lam</cp:lastModifiedBy>
  <cp:revision>209</cp:revision>
  <dcterms:created xsi:type="dcterms:W3CDTF">2019-06-19T02:08:00Z</dcterms:created>
  <dcterms:modified xsi:type="dcterms:W3CDTF">2026-06-21T12:24:17Z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66D3A75826E34E8B8343C4CD685174FC_11</vt:lpwstr>
  </property>
</Properties>
</file>