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71" r:id="rId4"/>
    <p:sldId id="267" r:id="rId5"/>
    <p:sldId id="268" r:id="rId6"/>
    <p:sldId id="269" r:id="rId7"/>
    <p:sldId id="264" r:id="rId8"/>
    <p:sldId id="265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GFS" initials="G" lastIdx="0" clrIdx="1"/>
  <p:cmAuthor id="3" name="未知用户1" initials="未" lastIdx="0" clrIdx="2"/>
  <p:cmAuthor id="4" name="微软用户" initials="微" lastIdx="0" clrIdx="3"/>
  <p:cmAuthor id="5" name="Unknown User1" initials="U" lastIdx="0" clrIdx="4"/>
  <p:cmAuthor id="6" name="作者" initials="A" lastIdx="0" clrIdx="5"/>
  <p:cmAuthor id="7" name="AutoBVT" initials="A" lastIdx="0" clrIdx="6"/>
  <p:cmAuthor id="8" name="iizoey" initials="authorId_193999965" lastIdx="0" clrIdx="7"/>
  <p:cmAuthor id="9" name="zoey" initials="authorId_193999965" lastIdx="0" clrIdx="8"/>
  <p:cmAuthor id="10" name="a9991" initials="a" lastIdx="0" clrIdx="9"/>
  <p:cmAuthor id="11" name="幸全" initials="幸全" lastIdx="0" clrIdx="10"/>
  <p:cmAuthor id="12" name="samsung" initials="s" lastIdx="0" clrIdx="11"/>
  <p:cmAuthor id="13" name="雨林木风" initials="雨" lastIdx="0" clrIdx="12"/>
  <p:cmAuthor id="14" name="ming qiu" initials="m" lastIdx="0" clrIdx="13"/>
  <p:cmAuthor id="15" name="aiko" initials="a" lastIdx="0" clrIdx="14"/>
  <p:cmAuthor id="16" name="新用户" initials="新" lastIdx="0" clrIdx="15"/>
  <p:cmAuthor id="17" name="Lenovo User" initials="L" lastIdx="0" clrIdx="16"/>
  <p:cmAuthor id="18" name="fafa" initials="f" lastIdx="0" clrIdx="17"/>
  <p:cmAuthor id="19" name="王习习" initials="王" lastIdx="0" clrIdx="18"/>
  <p:cmAuthor id="20" name="新课标第一网" initials="新" lastIdx="0" clrIdx="19"/>
  <p:cmAuthor id="21" name="于洋" initials="于" lastIdx="0" clrIdx="20"/>
  <p:cmAuthor id="22" name="一一" initials="一" lastIdx="0" clrIdx="21"/>
  <p:cmAuthor id="23" name="立可 陈" initials="立陈" lastIdx="0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8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../media/image4.png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0" y="-16510"/>
            <a:ext cx="10118725" cy="687514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7181215" y="4625340"/>
            <a:ext cx="525145" cy="1587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571115" y="1852930"/>
            <a:ext cx="3155950" cy="2476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727065" y="2332355"/>
            <a:ext cx="1898650" cy="1587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722120" y="2741930"/>
            <a:ext cx="1388745" cy="1460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18250" y="3772535"/>
            <a:ext cx="2853055" cy="444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474470" y="4657725"/>
            <a:ext cx="4919345" cy="762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520190" y="5014595"/>
            <a:ext cx="3101340" cy="1016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646295" y="5307965"/>
            <a:ext cx="2007870" cy="1397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726690" y="544195"/>
            <a:ext cx="3101340" cy="1016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706360" y="5332095"/>
            <a:ext cx="113157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287780" y="5732145"/>
            <a:ext cx="459105" cy="444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298055" y="6766560"/>
            <a:ext cx="1539875" cy="127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802890" y="620395"/>
            <a:ext cx="298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一生的兴趣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05375" y="1296670"/>
            <a:ext cx="298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...</a:t>
            </a:r>
            <a:r>
              <a:rPr lang="zh-CN" altLang="en-US" sz="2400" b="1">
                <a:solidFill>
                  <a:srgbClr val="C00000"/>
                </a:solidFill>
              </a:rPr>
              <a:t>的开始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6890" y="2554605"/>
            <a:ext cx="298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看起来像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95995" y="3702050"/>
            <a:ext cx="298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划过天空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56155" y="4045585"/>
            <a:ext cx="4398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研究星星对我来说是一大乐趣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08595" y="4261485"/>
            <a:ext cx="455803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be curious about </a:t>
            </a:r>
            <a:r>
              <a:rPr lang="zh-CN" altLang="en-US" sz="2400" b="1">
                <a:solidFill>
                  <a:srgbClr val="C00000"/>
                </a:solidFill>
              </a:rPr>
              <a:t>对</a:t>
            </a:r>
            <a:r>
              <a:rPr lang="en-US" altLang="zh-CN" sz="2400" b="1">
                <a:solidFill>
                  <a:srgbClr val="C00000"/>
                </a:solidFill>
              </a:rPr>
              <a:t>...</a:t>
            </a:r>
            <a:r>
              <a:rPr lang="zh-CN" altLang="en-US" sz="2400" b="1">
                <a:solidFill>
                  <a:srgbClr val="C00000"/>
                </a:solidFill>
              </a:rPr>
              <a:t>好奇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41675" y="5200650"/>
            <a:ext cx="2852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越来越多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93735" y="5283200"/>
            <a:ext cx="298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各种各样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57920" y="6304915"/>
            <a:ext cx="298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grow older</a:t>
            </a:r>
            <a:r>
              <a:rPr lang="zh-CN" altLang="en-US" sz="2400" b="1">
                <a:solidFill>
                  <a:srgbClr val="C00000"/>
                </a:solidFill>
              </a:rPr>
              <a:t>长大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81215" y="1781175"/>
            <a:ext cx="298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在晴朗的晚上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6318250" y="4991100"/>
            <a:ext cx="621030" cy="381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654165" y="4855210"/>
            <a:ext cx="298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一旦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131945"/>
            <a:ext cx="1600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动词做主语用</a:t>
            </a:r>
            <a:r>
              <a:rPr lang="en-US" altLang="zh-CN" sz="2000" b="1">
                <a:solidFill>
                  <a:srgbClr val="C00000"/>
                </a:solidFill>
              </a:rPr>
              <a:t>ing </a:t>
            </a:r>
            <a:r>
              <a:rPr lang="zh-CN" altLang="en-US" sz="2000" b="1">
                <a:solidFill>
                  <a:srgbClr val="C00000"/>
                </a:solidFill>
              </a:rPr>
              <a:t>形式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4150" y="4354830"/>
            <a:ext cx="2251710" cy="292735"/>
          </a:xfrm>
          <a:prstGeom prst="rect">
            <a:avLst/>
          </a:prstGeom>
          <a:solidFill>
            <a:schemeClr val="accent3">
              <a:lumMod val="40000"/>
              <a:lumOff val="60000"/>
              <a:alpha val="3600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784340" y="3470910"/>
            <a:ext cx="1861820" cy="13335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165090" y="3834130"/>
            <a:ext cx="2157730" cy="635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72040" y="2087880"/>
            <a:ext cx="2219325" cy="13220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see...do sth.</a:t>
            </a:r>
            <a:endParaRPr lang="en-US" altLang="zh-CN" sz="2000" b="1"/>
          </a:p>
          <a:p>
            <a:r>
              <a:rPr lang="zh-CN" altLang="zh-CN" sz="2000" b="1"/>
              <a:t>看见</a:t>
            </a:r>
            <a:r>
              <a:rPr lang="en-US" altLang="zh-CN" sz="2000" b="1"/>
              <a:t>...</a:t>
            </a:r>
            <a:r>
              <a:rPr lang="zh-CN" altLang="en-US" sz="2000" b="1"/>
              <a:t>做某事</a:t>
            </a:r>
            <a:endParaRPr lang="en-US" altLang="zh-CN" sz="2000" b="1"/>
          </a:p>
          <a:p>
            <a:r>
              <a:rPr lang="en-US" altLang="zh-CN" sz="2000" b="1"/>
              <a:t>see...doing sth.</a:t>
            </a:r>
            <a:endParaRPr lang="en-US" altLang="zh-CN" sz="2000" b="1"/>
          </a:p>
          <a:p>
            <a:r>
              <a:rPr lang="zh-CN" altLang="en-US" sz="2000" b="1"/>
              <a:t>看见</a:t>
            </a:r>
            <a:r>
              <a:rPr lang="en-US" altLang="zh-CN" sz="2000" b="1"/>
              <a:t>...</a:t>
            </a:r>
            <a:r>
              <a:rPr lang="zh-CN" altLang="en-US" sz="2000" b="1"/>
              <a:t>正在做某事</a:t>
            </a:r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207010" y="393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U8</a:t>
            </a:r>
            <a:endParaRPr lang="en-US" altLang="zh-CN" sz="36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48241"/>
          <a:stretch>
            <a:fillRect/>
          </a:stretch>
        </p:blipFill>
        <p:spPr>
          <a:xfrm>
            <a:off x="0" y="0"/>
            <a:ext cx="6998335" cy="35496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77545" y="1087755"/>
            <a:ext cx="2103120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725295" y="2057400"/>
            <a:ext cx="1171575" cy="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605530" y="1795780"/>
            <a:ext cx="561340" cy="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29565" y="2047240"/>
            <a:ext cx="502920" cy="107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29565" y="2609850"/>
            <a:ext cx="1627505" cy="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47465" y="2600325"/>
            <a:ext cx="65849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229485" y="3103880"/>
            <a:ext cx="2208530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568565" y="1092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9565" y="3559810"/>
            <a:ext cx="97713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sth. with sb. 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跟某人分享某物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things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生物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begin with 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首先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good for  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有好处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in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吸收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clean environment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创造一个清洁的环境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our lives more convenient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让我们生活更加便利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81920" y="393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U3</a:t>
            </a:r>
            <a:endParaRPr lang="en-US" altLang="zh-CN"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49778"/>
          <a:stretch>
            <a:fillRect/>
          </a:stretch>
        </p:blipFill>
        <p:spPr>
          <a:xfrm>
            <a:off x="0" y="569595"/>
            <a:ext cx="6911340" cy="344424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832485" y="958215"/>
            <a:ext cx="2694305" cy="8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063750" y="1267460"/>
            <a:ext cx="687705" cy="12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229485" y="1490345"/>
            <a:ext cx="987425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9565" y="1519555"/>
            <a:ext cx="920115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063750" y="1800860"/>
            <a:ext cx="891540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9565" y="2023745"/>
            <a:ext cx="133667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59485" y="2343150"/>
            <a:ext cx="10845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539365" y="3011805"/>
            <a:ext cx="2218690" cy="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504815" y="3001645"/>
            <a:ext cx="638810" cy="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29565" y="3274060"/>
            <a:ext cx="445135" cy="8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044440" y="3574415"/>
            <a:ext cx="125412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29565" y="3826510"/>
            <a:ext cx="697230" cy="8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86275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96430" y="184150"/>
            <a:ext cx="5137785" cy="6692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make our lives more convenient </a:t>
            </a:r>
            <a:endParaRPr lang="en-US" altLang="zh-CN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200">
                <a:solidFill>
                  <a:srgbClr val="C00000"/>
                </a:solidFill>
              </a:rPr>
              <a:t>让我们生活更加便利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such as </a:t>
            </a:r>
            <a:r>
              <a:rPr lang="zh-CN" altLang="en-US" sz="2200">
                <a:solidFill>
                  <a:srgbClr val="C00000"/>
                </a:solidFill>
              </a:rPr>
              <a:t>例如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for example </a:t>
            </a:r>
            <a:r>
              <a:rPr lang="zh-CN" altLang="en-US" sz="2200">
                <a:solidFill>
                  <a:srgbClr val="C00000"/>
                </a:solidFill>
              </a:rPr>
              <a:t>例如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look around </a:t>
            </a:r>
            <a:r>
              <a:rPr lang="zh-CN" altLang="en-US" sz="2200">
                <a:solidFill>
                  <a:srgbClr val="C00000"/>
                </a:solidFill>
              </a:rPr>
              <a:t>环绕四周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be made of </a:t>
            </a:r>
            <a:r>
              <a:rPr lang="zh-CN" altLang="en-US" sz="2200">
                <a:solidFill>
                  <a:srgbClr val="C00000"/>
                </a:solidFill>
              </a:rPr>
              <a:t>有</a:t>
            </a:r>
            <a:r>
              <a:rPr lang="en-US" altLang="zh-CN" sz="2200">
                <a:solidFill>
                  <a:srgbClr val="C00000"/>
                </a:solidFill>
              </a:rPr>
              <a:t>...</a:t>
            </a:r>
            <a:r>
              <a:rPr lang="zh-CN" altLang="en-US" sz="2200">
                <a:solidFill>
                  <a:srgbClr val="C00000"/>
                </a:solidFill>
              </a:rPr>
              <a:t>制成（能看出原材料）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be made from</a:t>
            </a:r>
            <a:r>
              <a:rPr lang="zh-CN" altLang="en-US" sz="2200">
                <a:solidFill>
                  <a:srgbClr val="C00000"/>
                </a:solidFill>
              </a:rPr>
              <a:t>（看不出原材料）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provide sb. with sth. </a:t>
            </a:r>
            <a:r>
              <a:rPr lang="zh-CN" altLang="en-US" sz="2200">
                <a:solidFill>
                  <a:srgbClr val="C00000"/>
                </a:solidFill>
              </a:rPr>
              <a:t>给某人提供某物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treat...in a...way  </a:t>
            </a:r>
            <a:r>
              <a:rPr lang="zh-CN" altLang="en-US" sz="2200">
                <a:solidFill>
                  <a:srgbClr val="C00000"/>
                </a:solidFill>
              </a:rPr>
              <a:t>用</a:t>
            </a:r>
            <a:r>
              <a:rPr lang="en-US" altLang="zh-CN" sz="2200">
                <a:solidFill>
                  <a:srgbClr val="C00000"/>
                </a:solidFill>
              </a:rPr>
              <a:t>...</a:t>
            </a:r>
            <a:r>
              <a:rPr lang="zh-CN" altLang="en-US" sz="2200">
                <a:solidFill>
                  <a:srgbClr val="C00000"/>
                </a:solidFill>
              </a:rPr>
              <a:t>方式对待</a:t>
            </a:r>
            <a:r>
              <a:rPr lang="en-US" altLang="zh-CN" sz="2200">
                <a:solidFill>
                  <a:srgbClr val="C00000"/>
                </a:solidFill>
              </a:rPr>
              <a:t>...</a:t>
            </a:r>
            <a:endParaRPr lang="en-US" altLang="zh-CN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cut down </a:t>
            </a:r>
            <a:r>
              <a:rPr lang="zh-CN" altLang="en-US" sz="2200">
                <a:solidFill>
                  <a:srgbClr val="C00000"/>
                </a:solidFill>
              </a:rPr>
              <a:t>砍伐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>
                <a:solidFill>
                  <a:srgbClr val="C00000"/>
                </a:solidFill>
              </a:rPr>
              <a:t>we need to do more to...</a:t>
            </a:r>
            <a:endParaRPr lang="en-US" altLang="zh-CN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200">
                <a:solidFill>
                  <a:srgbClr val="C00000"/>
                </a:solidFill>
              </a:rPr>
              <a:t>我们需要做更多来</a:t>
            </a:r>
            <a:r>
              <a:rPr lang="en-US" altLang="zh-CN" sz="2200">
                <a:solidFill>
                  <a:srgbClr val="C00000"/>
                </a:solidFill>
              </a:rPr>
              <a:t>...</a:t>
            </a:r>
            <a:endParaRPr lang="zh-CN" altLang="en-US" sz="2200">
              <a:solidFill>
                <a:srgbClr val="C00000"/>
              </a:solidFill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2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0"/>
            <a:ext cx="650875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03465" y="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050925" y="620395"/>
            <a:ext cx="2564765" cy="171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171825" y="1165860"/>
            <a:ext cx="534670" cy="6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8515" y="1950720"/>
            <a:ext cx="1332865" cy="3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464310" y="3812540"/>
            <a:ext cx="1090930" cy="6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565275" y="4883150"/>
            <a:ext cx="1232535" cy="6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039870" y="5142865"/>
            <a:ext cx="1141095" cy="25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363210" y="5650865"/>
            <a:ext cx="666750" cy="6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091180" y="6731635"/>
            <a:ext cx="888365" cy="6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171825" y="883285"/>
            <a:ext cx="504190" cy="171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23215" y="3246755"/>
            <a:ext cx="1353185" cy="171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262380" y="4072255"/>
            <a:ext cx="1141095" cy="25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272665" y="1943735"/>
            <a:ext cx="514985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62890" y="2695575"/>
            <a:ext cx="1141095" cy="25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505200" y="2468880"/>
            <a:ext cx="393065" cy="6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610985" y="476885"/>
            <a:ext cx="5581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+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形容词最高级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名词复数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之一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80200" y="12065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rich in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富含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80200" y="163576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lie in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位于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80200" y="20961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place of interest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名胜古迹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80200" y="25431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比如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80200" y="293052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most famous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最著名的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10985" y="33559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store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百货商店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10985" y="380936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get a taste of...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尝试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80200" y="421576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centre of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的中心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10985" y="4615815"/>
            <a:ext cx="5286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most-visited city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游览最多的城市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80200" y="51358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famous for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因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而闻名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80200" y="55962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prefer to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更喜欢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80200" y="611886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Why not do sth.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为什么不做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9960" y="-2476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U2</a:t>
            </a:r>
            <a:endParaRPr lang="en-US" altLang="zh-CN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10" y="0"/>
            <a:ext cx="4443730" cy="6628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31560" y="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2905" y="681355"/>
            <a:ext cx="542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used to do sth. </a:t>
            </a:r>
            <a:r>
              <a:rPr lang="zh-CN" altLang="zh-CN" sz="2400"/>
              <a:t>过去常常做某事</a:t>
            </a:r>
            <a:endParaRPr lang="zh-CN" alt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5528310" y="109347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be kind to </a:t>
            </a:r>
            <a:r>
              <a:rPr lang="zh-CN" altLang="en-US" sz="2400"/>
              <a:t>对</a:t>
            </a:r>
            <a:r>
              <a:rPr lang="en-US" altLang="zh-CN" sz="2400"/>
              <a:t>...</a:t>
            </a:r>
            <a:r>
              <a:rPr lang="zh-CN" altLang="en-US" sz="2400"/>
              <a:t>友善</a:t>
            </a:r>
            <a:endParaRPr lang="zh-CN" altLang="en-US" sz="2400"/>
          </a:p>
          <a:p>
            <a:r>
              <a:rPr lang="en-US" altLang="zh-CN" sz="2400"/>
              <a:t>be patient with...</a:t>
            </a:r>
            <a:r>
              <a:rPr lang="zh-CN" altLang="en-US" sz="2400"/>
              <a:t>对</a:t>
            </a:r>
            <a:r>
              <a:rPr lang="en-US" altLang="zh-CN" sz="2400"/>
              <a:t>...</a:t>
            </a:r>
            <a:r>
              <a:rPr lang="zh-CN" altLang="en-US" sz="2400"/>
              <a:t>有耐心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5528310" y="20408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help sb. with sth. </a:t>
            </a:r>
            <a:r>
              <a:rPr lang="zh-CN" altLang="en-US" sz="2400"/>
              <a:t>帮某人某事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5528310" y="2611755"/>
            <a:ext cx="6663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give sb. tips</a:t>
            </a:r>
            <a:r>
              <a:rPr lang="en-US" altLang="zh-CN" sz="2400"/>
              <a:t>/advice</a:t>
            </a:r>
            <a:r>
              <a:rPr lang="en-US" sz="2400"/>
              <a:t> </a:t>
            </a:r>
            <a:r>
              <a:rPr lang="en-US" sz="2400" b="1">
                <a:solidFill>
                  <a:srgbClr val="C00000"/>
                </a:solidFill>
              </a:rPr>
              <a:t>on</a:t>
            </a:r>
            <a:r>
              <a:rPr lang="en-US" sz="2400"/>
              <a:t>..  </a:t>
            </a:r>
            <a:r>
              <a:rPr lang="zh-CN" altLang="en-US" sz="2400"/>
              <a:t>关于</a:t>
            </a:r>
            <a:r>
              <a:rPr lang="en-US" altLang="zh-CN" sz="2400"/>
              <a:t>...</a:t>
            </a:r>
            <a:r>
              <a:rPr lang="zh-CN" altLang="en-US" sz="2400"/>
              <a:t>给某人提示</a:t>
            </a:r>
            <a:r>
              <a:rPr lang="en-US" altLang="zh-CN" sz="2400"/>
              <a:t>/</a:t>
            </a:r>
            <a:r>
              <a:rPr lang="zh-CN" altLang="en-US" sz="2400"/>
              <a:t>建议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528310" y="31826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stay healthy </a:t>
            </a:r>
            <a:r>
              <a:rPr lang="zh-CN" sz="2400"/>
              <a:t>保持健康</a:t>
            </a:r>
            <a:endParaRPr lang="zh-CN" sz="2400"/>
          </a:p>
        </p:txBody>
      </p:sp>
      <p:sp>
        <p:nvSpPr>
          <p:cNvPr id="11" name="文本框 10"/>
          <p:cNvSpPr txBox="1"/>
          <p:nvPr/>
        </p:nvSpPr>
        <p:spPr>
          <a:xfrm>
            <a:off x="5528310" y="3675380"/>
            <a:ext cx="5452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take good care of sb. </a:t>
            </a:r>
            <a:r>
              <a:rPr lang="zh-CN" altLang="en-US" sz="2400"/>
              <a:t>好好照顾某人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</a:rPr>
              <a:t>=care for =look after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照顾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28310" y="447611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in the future </a:t>
            </a:r>
            <a:r>
              <a:rPr lang="zh-CN" altLang="en-US" sz="2400"/>
              <a:t>在将来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5528310" y="496506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get ill </a:t>
            </a:r>
            <a:r>
              <a:rPr lang="zh-CN" altLang="en-US" sz="2400"/>
              <a:t>生病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5476240" y="595820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get well </a:t>
            </a:r>
            <a:r>
              <a:rPr lang="zh-CN" altLang="en-US" sz="2400"/>
              <a:t>好起来</a:t>
            </a:r>
            <a:endParaRPr lang="zh-CN" altLang="en-US" sz="2400"/>
          </a:p>
        </p:txBody>
      </p:sp>
      <p:cxnSp>
        <p:nvCxnSpPr>
          <p:cNvPr id="15" name="直接连接符 14"/>
          <p:cNvCxnSpPr/>
          <p:nvPr/>
        </p:nvCxnSpPr>
        <p:spPr>
          <a:xfrm>
            <a:off x="2263140" y="814705"/>
            <a:ext cx="874395" cy="107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810385" y="1494155"/>
            <a:ext cx="1008380" cy="146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22960" y="1730375"/>
            <a:ext cx="1203325" cy="20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810385" y="2265680"/>
            <a:ext cx="699770" cy="5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427605" y="2482215"/>
            <a:ext cx="545465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594485" y="2934335"/>
            <a:ext cx="12033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928495" y="3675380"/>
            <a:ext cx="2310130" cy="355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427605" y="5115560"/>
            <a:ext cx="15430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985260" y="5619750"/>
            <a:ext cx="747395" cy="152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587115" y="6103620"/>
            <a:ext cx="836295" cy="196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367790" y="5835650"/>
            <a:ext cx="1193800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476240" y="54616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 in hospital </a:t>
            </a:r>
            <a:r>
              <a:rPr lang="zh-CN" altLang="en-US" sz="2400"/>
              <a:t>住院</a:t>
            </a:r>
            <a:r>
              <a:rPr lang="en-US" altLang="zh-CN" sz="2400"/>
              <a:t>        </a:t>
            </a:r>
            <a:endParaRPr lang="en-US" altLang="zh-CN" sz="2400"/>
          </a:p>
        </p:txBody>
      </p:sp>
      <p:sp>
        <p:nvSpPr>
          <p:cNvPr id="2" name="文本框 1"/>
          <p:cNvSpPr txBox="1"/>
          <p:nvPr/>
        </p:nvSpPr>
        <p:spPr>
          <a:xfrm>
            <a:off x="10079990" y="7366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U1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10" y="-635"/>
            <a:ext cx="411797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31560" y="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2905" y="681355"/>
            <a:ext cx="542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keep our attention </a:t>
            </a:r>
            <a:r>
              <a:rPr lang="zh-CN" altLang="en-US" sz="2400"/>
              <a:t>保持我们的注意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462905" y="1254125"/>
            <a:ext cx="6450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solve real-life problem </a:t>
            </a:r>
            <a:r>
              <a:rPr lang="zh-CN" altLang="en-US" sz="2400"/>
              <a:t>解决生活实际问题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5462905" y="20097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tell sb. sth. </a:t>
            </a:r>
            <a:r>
              <a:rPr lang="zh-CN" altLang="en-US" sz="2400"/>
              <a:t>告诉某人某事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5476240" y="2595880"/>
            <a:ext cx="6663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feel bored </a:t>
            </a:r>
            <a:r>
              <a:rPr lang="zh-CN" altLang="en-US" sz="2400"/>
              <a:t>感觉无聊的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462905" y="3109595"/>
            <a:ext cx="52057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be strict about sth.</a:t>
            </a:r>
            <a:r>
              <a:rPr lang="zh-CN" altLang="en-US" sz="2400"/>
              <a:t>对某事</a:t>
            </a:r>
            <a:r>
              <a:rPr lang="zh-CN" sz="2400"/>
              <a:t>严格</a:t>
            </a:r>
            <a:endParaRPr lang="zh-CN" sz="2400"/>
          </a:p>
          <a:p>
            <a:r>
              <a:rPr lang="en-US" altLang="zh-CN" sz="2400"/>
              <a:t>be strict with sb. </a:t>
            </a:r>
            <a:r>
              <a:rPr lang="zh-CN" altLang="en-US" sz="2400"/>
              <a:t>对某人严格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5476240" y="4020185"/>
            <a:ext cx="5452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give sb. lots of support </a:t>
            </a:r>
            <a:r>
              <a:rPr lang="zh-CN" altLang="en-US" sz="2400"/>
              <a:t>给某人许多支持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5528310" y="45789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work out </a:t>
            </a:r>
            <a:r>
              <a:rPr lang="zh-CN" altLang="en-US" sz="2400"/>
              <a:t>解决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5476240" y="5137785"/>
            <a:ext cx="6398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encourage sb. to do sth. </a:t>
            </a:r>
            <a:r>
              <a:rPr lang="zh-CN" altLang="en-US" sz="2400"/>
              <a:t>鼓励某人做某事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5476240" y="58242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give up </a:t>
            </a:r>
            <a:r>
              <a:rPr lang="zh-CN" altLang="en-US" sz="2400"/>
              <a:t>放弃</a:t>
            </a:r>
            <a:endParaRPr lang="zh-CN" altLang="en-US" sz="2400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694940" y="1508760"/>
            <a:ext cx="1008380" cy="146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22960" y="1730375"/>
            <a:ext cx="915670" cy="20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656080" y="2471420"/>
            <a:ext cx="2428240" cy="20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597150" y="2738755"/>
            <a:ext cx="1425575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774190" y="3746500"/>
            <a:ext cx="1137285" cy="6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440180" y="4323080"/>
            <a:ext cx="15430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839720" y="4576445"/>
            <a:ext cx="915035" cy="44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737235" y="4796790"/>
            <a:ext cx="1597660" cy="44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839720" y="5043170"/>
            <a:ext cx="915035" cy="44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22960" y="5527040"/>
            <a:ext cx="2931795" cy="20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536700" y="6061710"/>
            <a:ext cx="915035" cy="44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723900"/>
            <a:ext cx="11326495" cy="353187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520440" y="1661160"/>
            <a:ext cx="3075305" cy="1460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68600" y="2585720"/>
            <a:ext cx="2059305" cy="952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869690" y="3564890"/>
            <a:ext cx="5038725" cy="2095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73810" y="4010025"/>
            <a:ext cx="3075305" cy="1460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768600" y="2999105"/>
            <a:ext cx="2948305" cy="2159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150995" y="1069340"/>
            <a:ext cx="3862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use...to do sth</a:t>
            </a:r>
            <a:r>
              <a:rPr lang="zh-CN" altLang="en-US" sz="2400" b="1">
                <a:solidFill>
                  <a:srgbClr val="C00000"/>
                </a:solidFill>
              </a:rPr>
              <a:t>用</a:t>
            </a:r>
            <a:r>
              <a:rPr lang="en-US" altLang="zh-CN" sz="2400" b="1">
                <a:solidFill>
                  <a:srgbClr val="C00000"/>
                </a:solidFill>
              </a:rPr>
              <a:t>...</a:t>
            </a:r>
            <a:r>
              <a:rPr lang="zh-CN" altLang="en-US" sz="2400" b="1">
                <a:solidFill>
                  <a:srgbClr val="C00000"/>
                </a:solidFill>
              </a:rPr>
              <a:t>做某事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9750" y="1994535"/>
            <a:ext cx="2852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用一种生动的方式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72860" y="2585720"/>
            <a:ext cx="5367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be proud of...</a:t>
            </a:r>
            <a:r>
              <a:rPr lang="zh-CN" altLang="en-US" sz="2400" b="1">
                <a:solidFill>
                  <a:srgbClr val="C00000"/>
                </a:solidFill>
              </a:rPr>
              <a:t>对</a:t>
            </a:r>
            <a:r>
              <a:rPr lang="en-US" altLang="zh-CN" sz="2400" b="1">
                <a:solidFill>
                  <a:srgbClr val="C00000"/>
                </a:solidFill>
              </a:rPr>
              <a:t>...</a:t>
            </a:r>
            <a:r>
              <a:rPr lang="zh-CN" altLang="en-US" sz="2400" b="1">
                <a:solidFill>
                  <a:srgbClr val="C00000"/>
                </a:solidFill>
              </a:rPr>
              <a:t>感到自豪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21865" y="4049395"/>
            <a:ext cx="6064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achieve one’s dream </a:t>
            </a:r>
            <a:r>
              <a:rPr lang="zh-CN" altLang="en-US" sz="2400" b="1">
                <a:solidFill>
                  <a:srgbClr val="C00000"/>
                </a:solidFill>
              </a:rPr>
              <a:t>实现某人的梦想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62525" y="2978785"/>
            <a:ext cx="3710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把你的兴趣变成职业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9945"/>
            <a:ext cx="12191365" cy="2438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81730" y="127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Language points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>
            <p:custDataLst>
              <p:tags r:id="rId2"/>
            </p:custDataLst>
          </p:nvPr>
        </p:nvCxnSpPr>
        <p:spPr>
          <a:xfrm flipV="1">
            <a:off x="3235960" y="1814195"/>
            <a:ext cx="3150235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4409440" y="1339850"/>
            <a:ext cx="3150235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2073910" y="2794635"/>
            <a:ext cx="1229995" cy="82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>
            <a:off x="901065" y="2314575"/>
            <a:ext cx="1210945" cy="381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 flipV="1">
            <a:off x="434975" y="2793365"/>
            <a:ext cx="998855" cy="1143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07025" y="53530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在</a:t>
            </a:r>
            <a:r>
              <a:rPr lang="en-US" altLang="zh-CN" sz="2400" b="1">
                <a:solidFill>
                  <a:srgbClr val="FF0000"/>
                </a:solidFill>
              </a:rPr>
              <a:t>...</a:t>
            </a:r>
            <a:r>
              <a:rPr lang="zh-CN" altLang="en-US" sz="2400" b="1">
                <a:solidFill>
                  <a:srgbClr val="FF0000"/>
                </a:solidFill>
              </a:rPr>
              <a:t>发展中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86195" y="15925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科学技术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12010" y="21450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获</a:t>
            </a:r>
            <a:r>
              <a:rPr lang="en-US" altLang="zh-CN" sz="2400" b="1">
                <a:solidFill>
                  <a:srgbClr val="FF0000"/>
                </a:solidFill>
              </a:rPr>
              <a:t>...</a:t>
            </a:r>
            <a:r>
              <a:rPr lang="zh-CN" altLang="en-US" sz="2400" b="1">
                <a:solidFill>
                  <a:srgbClr val="FF0000"/>
                </a:solidFill>
              </a:rPr>
              <a:t>奖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03905" y="26428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被称为</a:t>
            </a:r>
            <a:endParaRPr lang="zh-CN" sz="2400" b="1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355" y="3773170"/>
            <a:ext cx="12061190" cy="2023110"/>
          </a:xfrm>
          <a:prstGeom prst="rect">
            <a:avLst/>
          </a:prstGeom>
        </p:spPr>
      </p:pic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 flipV="1">
            <a:off x="1212850" y="4246880"/>
            <a:ext cx="1541145" cy="1079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 flipV="1">
            <a:off x="3258185" y="4663440"/>
            <a:ext cx="3866515" cy="1079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10710545" y="4779645"/>
            <a:ext cx="5822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 flipV="1">
            <a:off x="340995" y="5177155"/>
            <a:ext cx="122047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 flipV="1">
            <a:off x="340995" y="5584190"/>
            <a:ext cx="3672840" cy="298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764030" y="34290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出生于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35805" y="40881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去进修、去深造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61465" y="50044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被授予</a:t>
            </a:r>
            <a:r>
              <a:rPr lang="en-US" altLang="zh-CN" sz="2400" b="1">
                <a:solidFill>
                  <a:srgbClr val="FF0000"/>
                </a:solidFill>
              </a:rPr>
              <a:t>...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05610" y="5733415"/>
            <a:ext cx="747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spend time doing sth.</a:t>
            </a:r>
            <a:r>
              <a:rPr lang="zh-CN" altLang="en-US" sz="2400" b="1">
                <a:solidFill>
                  <a:srgbClr val="FF0000"/>
                </a:solidFill>
              </a:rPr>
              <a:t>花时间做某事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2260" y="393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U7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22905"/>
            <a:ext cx="12192635" cy="2910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395"/>
            <a:ext cx="11921490" cy="2046605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 flipV="1">
            <a:off x="3983355" y="981075"/>
            <a:ext cx="3187700" cy="298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 flipV="1">
            <a:off x="9100185" y="1010285"/>
            <a:ext cx="1889125" cy="6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 flipV="1">
            <a:off x="1550670" y="1504950"/>
            <a:ext cx="1511300" cy="76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>
            <a:off x="9759315" y="1438275"/>
            <a:ext cx="1229995" cy="82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 flipV="1">
            <a:off x="7229475" y="1921510"/>
            <a:ext cx="1598930" cy="203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4700905" y="2019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取得巨大成功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61970" y="12782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在他的领域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8944610" y="1236345"/>
            <a:ext cx="2824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听说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8342630" y="19221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渴望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8764905" y="26739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不知疲倦地工作</a:t>
            </a:r>
            <a:endParaRPr lang="zh-CN" sz="2400" b="1">
              <a:solidFill>
                <a:srgbClr val="FF0000"/>
              </a:solidFill>
            </a:endParaRPr>
          </a:p>
        </p:txBody>
      </p: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>
            <a:off x="8209280" y="3425825"/>
            <a:ext cx="221805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 flipV="1">
            <a:off x="6852285" y="4373245"/>
            <a:ext cx="2760980" cy="19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4"/>
            </p:custDataLst>
          </p:nvPr>
        </p:nvCxnSpPr>
        <p:spPr>
          <a:xfrm flipV="1">
            <a:off x="1096645" y="4295775"/>
            <a:ext cx="1974850" cy="254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5"/>
            </p:custDataLst>
          </p:nvPr>
        </p:nvCxnSpPr>
        <p:spPr>
          <a:xfrm>
            <a:off x="5109210" y="5258435"/>
            <a:ext cx="1916430" cy="1651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26870" y="36690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在</a:t>
            </a:r>
            <a:r>
              <a:rPr lang="en-US" altLang="zh-CN" sz="2400" b="1">
                <a:solidFill>
                  <a:srgbClr val="FF0000"/>
                </a:solidFill>
              </a:rPr>
              <a:t>....</a:t>
            </a:r>
            <a:r>
              <a:rPr lang="zh-CN" altLang="en-US" sz="2400" b="1">
                <a:solidFill>
                  <a:srgbClr val="FF0000"/>
                </a:solidFill>
              </a:rPr>
              <a:t>的领域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7549515" y="36728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在</a:t>
            </a:r>
            <a:r>
              <a:rPr lang="en-US" altLang="zh-CN" sz="2400" b="1">
                <a:solidFill>
                  <a:srgbClr val="FF0000"/>
                </a:solidFill>
              </a:rPr>
              <a:t>...</a:t>
            </a:r>
            <a:r>
              <a:rPr lang="zh-CN" altLang="en-US" sz="2400" b="1">
                <a:solidFill>
                  <a:srgbClr val="FF0000"/>
                </a:solidFill>
              </a:rPr>
              <a:t>中起关键作用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7"/>
            </p:custDataLst>
          </p:nvPr>
        </p:nvSpPr>
        <p:spPr>
          <a:xfrm>
            <a:off x="7025640" y="50361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探索太空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8"/>
            </p:custDataLst>
          </p:nvPr>
        </p:nvSpPr>
        <p:spPr>
          <a:xfrm>
            <a:off x="9011920" y="311785"/>
            <a:ext cx="306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受人尊敬的</a:t>
            </a:r>
            <a:endParaRPr 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86180"/>
            <a:ext cx="12092940" cy="2081530"/>
          </a:xfrm>
          <a:prstGeom prst="rect">
            <a:avLst/>
          </a:prstGeom>
        </p:spPr>
      </p:pic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>
            <a:off x="1259840" y="1755140"/>
            <a:ext cx="2839085" cy="1143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7268210" y="2754630"/>
            <a:ext cx="4244340" cy="387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V="1">
            <a:off x="4554855" y="2221865"/>
            <a:ext cx="253873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 flipV="1">
            <a:off x="7849870" y="2231390"/>
            <a:ext cx="3943985" cy="69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>
            <a:off x="290830" y="2724150"/>
            <a:ext cx="1259205" cy="19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032000" y="92456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致力于</a:t>
            </a:r>
            <a:r>
              <a:rPr lang="en-US" altLang="zh-CN" sz="2400" b="1">
                <a:solidFill>
                  <a:srgbClr val="FF0000"/>
                </a:solidFill>
              </a:rPr>
              <a:t>...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14570" y="16414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过着简单的生活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8940" y="16414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不热衷于名利和金钱</a:t>
            </a:r>
            <a:r>
              <a:rPr lang="en-US" altLang="zh-CN" sz="2400" b="1">
                <a:solidFill>
                  <a:srgbClr val="FF0000"/>
                </a:solidFill>
              </a:rPr>
              <a:t>.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19590" y="296862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已经做了一些贡献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946785"/>
            <a:ext cx="7205980" cy="4556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06615" y="234315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teach sb. about sth.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教某人某事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1580" y="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95515" y="694690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give sb. sth.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给某人某物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95515" y="1299210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try doing sth.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尝试做某事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95515" y="1831975"/>
            <a:ext cx="4381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a weekend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for+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一段时间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6615" y="2734310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sound +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形容词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听起来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94550" y="3267075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decide to do sth.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决定做某事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06615" y="3851275"/>
            <a:ext cx="47421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 turned out that+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从句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结果是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 is hard to do sth.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做某事是困难的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94550" y="5173980"/>
            <a:ext cx="4381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a while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一会儿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06615" y="5706745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run out of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用完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95515" y="4719955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Friday night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在周五晚上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501515" y="2024380"/>
            <a:ext cx="2032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401185" y="2124710"/>
            <a:ext cx="1564005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435350" y="2465705"/>
            <a:ext cx="2138680" cy="16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811520" y="2475865"/>
            <a:ext cx="11163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026920" y="2827020"/>
            <a:ext cx="1361440" cy="16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574030" y="2836545"/>
            <a:ext cx="772160" cy="16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7160" y="3204845"/>
            <a:ext cx="975360" cy="3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871345" y="3184525"/>
            <a:ext cx="1564005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112520" y="3615055"/>
            <a:ext cx="1564005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37180" y="3598545"/>
            <a:ext cx="2185670" cy="16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574030" y="4270375"/>
            <a:ext cx="942975" cy="16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37160" y="4711700"/>
            <a:ext cx="704850" cy="82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360170" y="5029200"/>
            <a:ext cx="1066165" cy="133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4401185" y="5022215"/>
            <a:ext cx="1814830" cy="17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02260" y="393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U6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745095" y="1929130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go bad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变质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1580" y="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45095" y="1322705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Since...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4610" y="2626995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by noon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到中午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74610" y="3174365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even worse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更糟糕的是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74610" y="3803015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by hand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用手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73645" y="4594860"/>
            <a:ext cx="438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go on a bike trip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骑自行车旅行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94600" y="5179060"/>
            <a:ext cx="4742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imagine doing sth.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想象做某事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4050"/>
            <a:ext cx="7594600" cy="528955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flipV="1">
            <a:off x="163830" y="1312545"/>
            <a:ext cx="1053465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163830" y="941705"/>
            <a:ext cx="607695" cy="6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217295" y="2134870"/>
            <a:ext cx="9480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849370" y="2482850"/>
            <a:ext cx="1564005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654175" y="3174365"/>
            <a:ext cx="932180" cy="133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754505" y="4020185"/>
            <a:ext cx="1945005" cy="184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654040" y="5553710"/>
            <a:ext cx="1564005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4450" y="0"/>
            <a:ext cx="637794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70415" y="0"/>
            <a:ext cx="2463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en-US" altLang="zh-CN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语言点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868035" y="598805"/>
            <a:ext cx="135318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988310" y="1134745"/>
            <a:ext cx="110807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106420" y="1425575"/>
            <a:ext cx="135318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150995" y="2724785"/>
            <a:ext cx="1117600" cy="8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112000" y="2978785"/>
            <a:ext cx="97218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23360" y="3437890"/>
            <a:ext cx="817880" cy="133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24530" y="3714115"/>
            <a:ext cx="544830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513705" y="3732530"/>
            <a:ext cx="930275" cy="12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03645" y="3950335"/>
            <a:ext cx="211645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150995" y="4459605"/>
            <a:ext cx="826770" cy="8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67680" y="4468495"/>
            <a:ext cx="132651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69360" y="4959350"/>
            <a:ext cx="927100" cy="177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894195" y="5295265"/>
            <a:ext cx="5359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841240" y="5467985"/>
            <a:ext cx="727075" cy="177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712585" y="5994400"/>
            <a:ext cx="926465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988310" y="6221730"/>
            <a:ext cx="1907540" cy="8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978785" y="6739255"/>
            <a:ext cx="745490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430135" y="6711950"/>
            <a:ext cx="727075" cy="184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586220" y="558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 drop of </a:t>
            </a:r>
            <a:r>
              <a:rPr lang="zh-CN" altLang="en-US" sz="2400" b="1">
                <a:solidFill>
                  <a:srgbClr val="C00000"/>
                </a:solidFill>
              </a:rPr>
              <a:t>一滴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7010" y="812800"/>
            <a:ext cx="2772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about doing sth. 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思考做某事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26285" y="1231265"/>
            <a:ext cx="2433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off 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关闭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96460" y="2216150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几天前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few 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一些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57210" y="2733675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变冷</a:t>
            </a:r>
            <a:endParaRPr 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95850" y="3055620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进入</a:t>
            </a:r>
            <a:endParaRPr 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07835" y="3227070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up in </a:t>
            </a:r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最终到达</a:t>
            </a:r>
            <a:endParaRPr 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65950" y="3895090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add...to...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添加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86865" y="4079240"/>
            <a:ext cx="2772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 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一点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后加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12585" y="4427855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流经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92320" y="4777740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的结束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65950" y="5211445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流入</a:t>
            </a:r>
            <a:endParaRPr 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59605" y="5467985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返回到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55710" y="5574030"/>
            <a:ext cx="3179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sth.</a:t>
            </a:r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记得（不要）做某事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247265" y="6230620"/>
            <a:ext cx="152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冲向</a:t>
            </a:r>
            <a:endParaRPr 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39050" y="6158865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马上</a:t>
            </a:r>
            <a:endParaRPr 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4020" y="3334385"/>
            <a:ext cx="2772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落入，掉入</a:t>
            </a:r>
            <a:endParaRPr lang="zh-C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2260" y="393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U5</a:t>
            </a:r>
            <a:endParaRPr lang="en-US" altLang="zh-CN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6610"/>
          <a:stretch>
            <a:fillRect/>
          </a:stretch>
        </p:blipFill>
        <p:spPr>
          <a:xfrm>
            <a:off x="190500" y="0"/>
            <a:ext cx="6447155" cy="677418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400300" y="1714500"/>
            <a:ext cx="83820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003425" y="3419475"/>
            <a:ext cx="1077595" cy="44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812925" y="4133850"/>
            <a:ext cx="396875" cy="3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00150" y="4352925"/>
            <a:ext cx="3619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71600" y="5128895"/>
            <a:ext cx="83820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50950" y="5565775"/>
            <a:ext cx="1073150" cy="63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251325" y="2647950"/>
            <a:ext cx="1387475" cy="3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99455" y="3127375"/>
            <a:ext cx="353695" cy="63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94100" y="3371850"/>
            <a:ext cx="444500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94100" y="4575175"/>
            <a:ext cx="911225" cy="158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3725" y="5803900"/>
            <a:ext cx="749300" cy="63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13250" y="4041775"/>
            <a:ext cx="83820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695440" y="608965"/>
            <a:ext cx="4692015" cy="5849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 at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到达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小地点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around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四处走动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myself </a:t>
            </a: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我自己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lead...to...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带领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asleep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入睡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barking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开始吠叫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doing /to do sth.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开始做某事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wake up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醒来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one’s help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在某人的帮助下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down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蹲下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 engine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消防车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long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不久之后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get sb. out of  把某人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带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出……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37655" y="71120"/>
            <a:ext cx="4150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 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语言点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3725" y="3656965"/>
            <a:ext cx="636270" cy="5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393045" y="393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U4</a:t>
            </a:r>
            <a:endParaRPr lang="en-US" altLang="zh-CN" sz="3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416.9,&quot;left&quot;:313.65,&quot;top&quot;:15.9,&quot;width&quot;:696.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416.9,&quot;left&quot;:313.65,&quot;top&quot;:15.9,&quot;width&quot;:696.5}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416.9,&quot;left&quot;:313.65,&quot;top&quot;:15.9,&quot;width&quot;:696.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416.9,&quot;left&quot;:313.65,&quot;top&quot;:15.9,&quot;width&quot;:696.5}"/>
</p:tagLst>
</file>

<file path=ppt/tags/tag78.xml><?xml version="1.0" encoding="utf-8"?>
<p:tagLst xmlns:p="http://schemas.openxmlformats.org/presentationml/2006/main">
  <p:tag name="KSO_WM_DIAGRAM_VIRTUALLY_FRAME" val="{&quot;height&quot;:416.9,&quot;left&quot;:313.65,&quot;top&quot;:15.9,&quot;width&quot;:696.5}"/>
</p:tagLst>
</file>

<file path=ppt/tags/tag79.xml><?xml version="1.0" encoding="utf-8"?>
<p:tagLst xmlns:p="http://schemas.openxmlformats.org/presentationml/2006/main">
  <p:tag name="KSO_WM_DIAGRAM_VIRTUALLY_FRAME" val="{&quot;height&quot;:416.9,&quot;left&quot;:313.65,&quot;top&quot;:15.9,&quot;width&quot;:696.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16.9,&quot;left&quot;:313.65,&quot;top&quot;:15.9,&quot;width&quot;:696.5}"/>
</p:tagLst>
</file>

<file path=ppt/tags/tag81.xml><?xml version="1.0" encoding="utf-8"?>
<p:tagLst xmlns:p="http://schemas.openxmlformats.org/presentationml/2006/main">
  <p:tag name="KSO_WM_DIAGRAM_VIRTUALLY_FRAME" val="{&quot;height&quot;:416.9,&quot;left&quot;:313.65,&quot;top&quot;:15.9,&quot;width&quot;:696.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416.9,&quot;left&quot;:313.65,&quot;top&quot;:15.9,&quot;width&quot;:696.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416.9,&quot;left&quot;:313.65,&quot;top&quot;:15.9,&quot;width&quot;:696.5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416.9,&quot;left&quot;:313.65,&quot;top&quot;:15.9,&quot;width&quot;:696.5}"/>
</p:tagLst>
</file>

<file path=ppt/tags/tag86.xml><?xml version="1.0" encoding="utf-8"?>
<p:tagLst xmlns:p="http://schemas.openxmlformats.org/presentationml/2006/main">
  <p:tag name="KSO_WM_DIAGRAM_VIRTUALLY_FRAME" val="{&quot;height&quot;:416.9,&quot;left&quot;:313.65,&quot;top&quot;:15.9,&quot;width&quot;:696.5}"/>
</p:tagLst>
</file>

<file path=ppt/tags/tag87.xml><?xml version="1.0" encoding="utf-8"?>
<p:tagLst xmlns:p="http://schemas.openxmlformats.org/presentationml/2006/main">
  <p:tag name="KSO_WM_DIAGRAM_VIRTUALLY_FRAME" val="{&quot;height&quot;:416.9,&quot;left&quot;:313.65,&quot;top&quot;:15.9,&quot;width&quot;:696.5}"/>
</p:tagLst>
</file>

<file path=ppt/tags/tag88.xml><?xml version="1.0" encoding="utf-8"?>
<p:tagLst xmlns:p="http://schemas.openxmlformats.org/presentationml/2006/main">
  <p:tag name="KSO_WM_DIAGRAM_VIRTUALLY_FRAME" val="{&quot;height&quot;:416.9,&quot;left&quot;:313.65,&quot;top&quot;:15.9,&quot;width&quot;:696.5}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2445</Words>
  <Application>WPS 演示</Application>
  <PresentationFormat>宽屏</PresentationFormat>
  <Paragraphs>298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Lam</cp:lastModifiedBy>
  <cp:revision>165</cp:revision>
  <dcterms:created xsi:type="dcterms:W3CDTF">2019-06-19T02:08:00Z</dcterms:created>
  <dcterms:modified xsi:type="dcterms:W3CDTF">2026-06-17T06:37:23Z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FEE06708E2844C59BF8428A6971F5628_13</vt:lpwstr>
  </property>
</Properties>
</file>