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6" r:id="rId4"/>
    <p:sldId id="277" r:id="rId5"/>
    <p:sldId id="278" r:id="rId6"/>
    <p:sldId id="279" r:id="rId7"/>
    <p:sldId id="280" r:id="rId8"/>
    <p:sldId id="281" r:id="rId9"/>
    <p:sldId id="258" r:id="rId10"/>
    <p:sldId id="259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7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未知用户1" initials="未" lastIdx="0" clrIdx="2"/>
  <p:cmAuthor id="4" name="微软用户" initials="微" lastIdx="0" clrIdx="3"/>
  <p:cmAuthor id="5" name="Unknown User1" initials="U" lastIdx="0" clrIdx="4"/>
  <p:cmAuthor id="6" name="立可 陈" initials="立陈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7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5.png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4.png"/><Relationship Id="rId4" Type="http://schemas.openxmlformats.org/officeDocument/2006/relationships/tags" Target="../tags/tag69.xml"/><Relationship Id="rId31" Type="http://schemas.openxmlformats.org/officeDocument/2006/relationships/slideLayout" Target="../slideLayouts/slideLayout12.xml"/><Relationship Id="rId30" Type="http://schemas.openxmlformats.org/officeDocument/2006/relationships/image" Target="../media/image15.jpeg"/><Relationship Id="rId3" Type="http://schemas.openxmlformats.org/officeDocument/2006/relationships/tags" Target="../tags/tag68.xml"/><Relationship Id="rId29" Type="http://schemas.openxmlformats.org/officeDocument/2006/relationships/tags" Target="../tags/tag83.xml"/><Relationship Id="rId28" Type="http://schemas.openxmlformats.org/officeDocument/2006/relationships/image" Target="../media/image14.png"/><Relationship Id="rId27" Type="http://schemas.openxmlformats.org/officeDocument/2006/relationships/tags" Target="../tags/tag82.xml"/><Relationship Id="rId26" Type="http://schemas.openxmlformats.org/officeDocument/2006/relationships/image" Target="../media/image13.png"/><Relationship Id="rId25" Type="http://schemas.openxmlformats.org/officeDocument/2006/relationships/tags" Target="../tags/tag81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image" Target="../media/image12.png"/><Relationship Id="rId21" Type="http://schemas.openxmlformats.org/officeDocument/2006/relationships/tags" Target="../tags/tag78.xml"/><Relationship Id="rId20" Type="http://schemas.openxmlformats.org/officeDocument/2006/relationships/image" Target="../media/image11.png"/><Relationship Id="rId2" Type="http://schemas.openxmlformats.org/officeDocument/2006/relationships/image" Target="../media/image3.png"/><Relationship Id="rId19" Type="http://schemas.openxmlformats.org/officeDocument/2006/relationships/tags" Target="../tags/tag77.xml"/><Relationship Id="rId18" Type="http://schemas.openxmlformats.org/officeDocument/2006/relationships/image" Target="../media/image10.png"/><Relationship Id="rId17" Type="http://schemas.openxmlformats.org/officeDocument/2006/relationships/tags" Target="../tags/tag76.xml"/><Relationship Id="rId16" Type="http://schemas.openxmlformats.org/officeDocument/2006/relationships/image" Target="../media/image9.png"/><Relationship Id="rId15" Type="http://schemas.openxmlformats.org/officeDocument/2006/relationships/tags" Target="../tags/tag75.xml"/><Relationship Id="rId14" Type="http://schemas.openxmlformats.org/officeDocument/2006/relationships/image" Target="../media/image8.png"/><Relationship Id="rId13" Type="http://schemas.openxmlformats.org/officeDocument/2006/relationships/tags" Target="../tags/tag74.xml"/><Relationship Id="rId12" Type="http://schemas.openxmlformats.org/officeDocument/2006/relationships/image" Target="../media/image7.png"/><Relationship Id="rId11" Type="http://schemas.openxmlformats.org/officeDocument/2006/relationships/tags" Target="../tags/tag73.xml"/><Relationship Id="rId10" Type="http://schemas.openxmlformats.org/officeDocument/2006/relationships/image" Target="../media/image6.png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6.png"/><Relationship Id="rId7" Type="http://schemas.openxmlformats.org/officeDocument/2006/relationships/tags" Target="../tags/tag88.xml"/><Relationship Id="rId6" Type="http://schemas.openxmlformats.org/officeDocument/2006/relationships/image" Target="../media/image5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2" Type="http://schemas.openxmlformats.org/officeDocument/2006/relationships/slideLayout" Target="../slideLayouts/slideLayout12.xml"/><Relationship Id="rId31" Type="http://schemas.openxmlformats.org/officeDocument/2006/relationships/image" Target="../media/image12.png"/><Relationship Id="rId30" Type="http://schemas.openxmlformats.org/officeDocument/2006/relationships/tags" Target="../tags/tag103.xml"/><Relationship Id="rId3" Type="http://schemas.openxmlformats.org/officeDocument/2006/relationships/image" Target="../media/image4.png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image" Target="../media/image16.png"/><Relationship Id="rId21" Type="http://schemas.openxmlformats.org/officeDocument/2006/relationships/tags" Target="../tags/tag95.xml"/><Relationship Id="rId20" Type="http://schemas.openxmlformats.org/officeDocument/2006/relationships/image" Target="../media/image14.png"/><Relationship Id="rId2" Type="http://schemas.openxmlformats.org/officeDocument/2006/relationships/tags" Target="../tags/tag85.xml"/><Relationship Id="rId19" Type="http://schemas.openxmlformats.org/officeDocument/2006/relationships/tags" Target="../tags/tag94.xml"/><Relationship Id="rId18" Type="http://schemas.openxmlformats.org/officeDocument/2006/relationships/image" Target="../media/image11.png"/><Relationship Id="rId17" Type="http://schemas.openxmlformats.org/officeDocument/2006/relationships/tags" Target="../tags/tag93.xml"/><Relationship Id="rId16" Type="http://schemas.openxmlformats.org/officeDocument/2006/relationships/image" Target="../media/image10.png"/><Relationship Id="rId15" Type="http://schemas.openxmlformats.org/officeDocument/2006/relationships/tags" Target="../tags/tag92.xml"/><Relationship Id="rId14" Type="http://schemas.openxmlformats.org/officeDocument/2006/relationships/image" Target="../media/image9.png"/><Relationship Id="rId13" Type="http://schemas.openxmlformats.org/officeDocument/2006/relationships/tags" Target="../tags/tag91.xml"/><Relationship Id="rId12" Type="http://schemas.openxmlformats.org/officeDocument/2006/relationships/image" Target="../media/image8.png"/><Relationship Id="rId11" Type="http://schemas.openxmlformats.org/officeDocument/2006/relationships/tags" Target="../tags/tag90.xml"/><Relationship Id="rId10" Type="http://schemas.openxmlformats.org/officeDocument/2006/relationships/image" Target="../media/image7.png"/><Relationship Id="rId1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../media/image5.png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image" Target="../media/image4.png"/><Relationship Id="rId4" Type="http://schemas.openxmlformats.org/officeDocument/2006/relationships/tags" Target="../tags/tag106.xml"/><Relationship Id="rId34" Type="http://schemas.openxmlformats.org/officeDocument/2006/relationships/slideLayout" Target="../slideLayouts/slideLayout12.xml"/><Relationship Id="rId33" Type="http://schemas.openxmlformats.org/officeDocument/2006/relationships/image" Target="../media/image17.jpeg"/><Relationship Id="rId32" Type="http://schemas.openxmlformats.org/officeDocument/2006/relationships/tags" Target="../tags/tag123.xml"/><Relationship Id="rId31" Type="http://schemas.openxmlformats.org/officeDocument/2006/relationships/image" Target="../media/image12.png"/><Relationship Id="rId30" Type="http://schemas.openxmlformats.org/officeDocument/2006/relationships/tags" Target="../tags/tag122.xml"/><Relationship Id="rId3" Type="http://schemas.openxmlformats.org/officeDocument/2006/relationships/tags" Target="../tags/tag105.xml"/><Relationship Id="rId29" Type="http://schemas.openxmlformats.org/officeDocument/2006/relationships/tags" Target="../tags/tag121.xml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image" Target="../media/image14.png"/><Relationship Id="rId25" Type="http://schemas.openxmlformats.org/officeDocument/2006/relationships/tags" Target="../tags/tag118.xml"/><Relationship Id="rId24" Type="http://schemas.openxmlformats.org/officeDocument/2006/relationships/image" Target="../media/image13.png"/><Relationship Id="rId23" Type="http://schemas.openxmlformats.org/officeDocument/2006/relationships/tags" Target="../tags/tag117.xml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image" Target="../media/image11.png"/><Relationship Id="rId2" Type="http://schemas.openxmlformats.org/officeDocument/2006/relationships/image" Target="../media/image3.png"/><Relationship Id="rId19" Type="http://schemas.openxmlformats.org/officeDocument/2006/relationships/tags" Target="../tags/tag114.xml"/><Relationship Id="rId18" Type="http://schemas.openxmlformats.org/officeDocument/2006/relationships/image" Target="../media/image10.png"/><Relationship Id="rId17" Type="http://schemas.openxmlformats.org/officeDocument/2006/relationships/tags" Target="../tags/tag113.xml"/><Relationship Id="rId16" Type="http://schemas.openxmlformats.org/officeDocument/2006/relationships/image" Target="../media/image9.png"/><Relationship Id="rId15" Type="http://schemas.openxmlformats.org/officeDocument/2006/relationships/tags" Target="../tags/tag112.xml"/><Relationship Id="rId14" Type="http://schemas.openxmlformats.org/officeDocument/2006/relationships/image" Target="../media/image8.png"/><Relationship Id="rId13" Type="http://schemas.openxmlformats.org/officeDocument/2006/relationships/tags" Target="../tags/tag111.xml"/><Relationship Id="rId12" Type="http://schemas.openxmlformats.org/officeDocument/2006/relationships/image" Target="../media/image7.png"/><Relationship Id="rId11" Type="http://schemas.openxmlformats.org/officeDocument/2006/relationships/tags" Target="../tags/tag110.xml"/><Relationship Id="rId10" Type="http://schemas.openxmlformats.org/officeDocument/2006/relationships/image" Target="../media/image6.png"/><Relationship Id="rId1" Type="http://schemas.openxmlformats.org/officeDocument/2006/relationships/tags" Target="../tags/tag10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../media/image6.png"/><Relationship Id="rId7" Type="http://schemas.openxmlformats.org/officeDocument/2006/relationships/tags" Target="../tags/tag128.xml"/><Relationship Id="rId6" Type="http://schemas.openxmlformats.org/officeDocument/2006/relationships/image" Target="../media/image5.pn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4.png"/><Relationship Id="rId25" Type="http://schemas.openxmlformats.org/officeDocument/2006/relationships/slideLayout" Target="../slideLayouts/slideLayout12.xml"/><Relationship Id="rId24" Type="http://schemas.openxmlformats.org/officeDocument/2006/relationships/image" Target="../media/image18.jpeg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25.xml"/><Relationship Id="rId19" Type="http://schemas.openxmlformats.org/officeDocument/2006/relationships/image" Target="../media/image14.png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image" Target="../media/image12.png"/><Relationship Id="rId15" Type="http://schemas.openxmlformats.org/officeDocument/2006/relationships/tags" Target="../tags/tag132.xml"/><Relationship Id="rId14" Type="http://schemas.openxmlformats.org/officeDocument/2006/relationships/image" Target="../media/image9.png"/><Relationship Id="rId13" Type="http://schemas.openxmlformats.org/officeDocument/2006/relationships/tags" Target="../tags/tag131.xml"/><Relationship Id="rId12" Type="http://schemas.openxmlformats.org/officeDocument/2006/relationships/image" Target="../media/image8.png"/><Relationship Id="rId11" Type="http://schemas.openxmlformats.org/officeDocument/2006/relationships/tags" Target="../tags/tag130.xml"/><Relationship Id="rId10" Type="http://schemas.openxmlformats.org/officeDocument/2006/relationships/image" Target="../media/image7.png"/><Relationship Id="rId1" Type="http://schemas.openxmlformats.org/officeDocument/2006/relationships/tags" Target="../tags/tag1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../media/image5.png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image" Target="../media/image4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9" Type="http://schemas.openxmlformats.org/officeDocument/2006/relationships/slideLayout" Target="../slideLayouts/slideLayout12.xml"/><Relationship Id="rId28" Type="http://schemas.openxmlformats.org/officeDocument/2006/relationships/image" Target="../media/image19.jpeg"/><Relationship Id="rId27" Type="http://schemas.openxmlformats.org/officeDocument/2006/relationships/tags" Target="../tags/tag155.xml"/><Relationship Id="rId26" Type="http://schemas.openxmlformats.org/officeDocument/2006/relationships/image" Target="../media/image12.png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image" Target="../media/image14.png"/><Relationship Id="rId20" Type="http://schemas.openxmlformats.org/officeDocument/2006/relationships/tags" Target="../tags/tag150.xml"/><Relationship Id="rId2" Type="http://schemas.openxmlformats.org/officeDocument/2006/relationships/image" Target="../media/image3.png"/><Relationship Id="rId19" Type="http://schemas.openxmlformats.org/officeDocument/2006/relationships/tags" Target="../tags/tag149.xml"/><Relationship Id="rId18" Type="http://schemas.openxmlformats.org/officeDocument/2006/relationships/image" Target="../media/image11.png"/><Relationship Id="rId17" Type="http://schemas.openxmlformats.org/officeDocument/2006/relationships/tags" Target="../tags/tag148.xml"/><Relationship Id="rId16" Type="http://schemas.openxmlformats.org/officeDocument/2006/relationships/image" Target="../media/image9.png"/><Relationship Id="rId15" Type="http://schemas.openxmlformats.org/officeDocument/2006/relationships/tags" Target="../tags/tag147.xml"/><Relationship Id="rId14" Type="http://schemas.openxmlformats.org/officeDocument/2006/relationships/image" Target="../media/image8.png"/><Relationship Id="rId13" Type="http://schemas.openxmlformats.org/officeDocument/2006/relationships/tags" Target="../tags/tag146.xml"/><Relationship Id="rId12" Type="http://schemas.openxmlformats.org/officeDocument/2006/relationships/image" Target="../media/image7.png"/><Relationship Id="rId11" Type="http://schemas.openxmlformats.org/officeDocument/2006/relationships/tags" Target="../tags/tag145.xml"/><Relationship Id="rId10" Type="http://schemas.openxmlformats.org/officeDocument/2006/relationships/image" Target="../media/image6.png"/><Relationship Id="rId1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image" Target="../media/image6.png"/><Relationship Id="rId7" Type="http://schemas.openxmlformats.org/officeDocument/2006/relationships/tags" Target="../tags/tag160.xml"/><Relationship Id="rId6" Type="http://schemas.openxmlformats.org/officeDocument/2006/relationships/image" Target="../media/image5.png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4.png"/><Relationship Id="rId25" Type="http://schemas.openxmlformats.org/officeDocument/2006/relationships/slideLayout" Target="../slideLayouts/slideLayout12.xml"/><Relationship Id="rId24" Type="http://schemas.openxmlformats.org/officeDocument/2006/relationships/image" Target="../media/image20.jpeg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image" Target="../media/image12.png"/><Relationship Id="rId20" Type="http://schemas.openxmlformats.org/officeDocument/2006/relationships/tags" Target="../tags/tag168.xml"/><Relationship Id="rId2" Type="http://schemas.openxmlformats.org/officeDocument/2006/relationships/tags" Target="../tags/tag157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image" Target="../media/image14.png"/><Relationship Id="rId15" Type="http://schemas.openxmlformats.org/officeDocument/2006/relationships/tags" Target="../tags/tag164.xml"/><Relationship Id="rId14" Type="http://schemas.openxmlformats.org/officeDocument/2006/relationships/image" Target="../media/image9.png"/><Relationship Id="rId13" Type="http://schemas.openxmlformats.org/officeDocument/2006/relationships/tags" Target="../tags/tag163.xml"/><Relationship Id="rId12" Type="http://schemas.openxmlformats.org/officeDocument/2006/relationships/image" Target="../media/image8.png"/><Relationship Id="rId11" Type="http://schemas.openxmlformats.org/officeDocument/2006/relationships/tags" Target="../tags/tag162.xml"/><Relationship Id="rId10" Type="http://schemas.openxmlformats.org/officeDocument/2006/relationships/image" Target="../media/image7.png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8d45c987-80a6-4b9d-a28f-cbe22051da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4910" y="1720850"/>
            <a:ext cx="4691380" cy="2431415"/>
          </a:xfrm>
          <a:prstGeom prst="rect">
            <a:avLst/>
          </a:prstGeom>
        </p:spPr>
      </p:pic>
      <p:pic>
        <p:nvPicPr>
          <p:cNvPr id="2" name="图片 1" descr="C:/Users/GFS/Desktop/08.26 课件/（新）课件/课件封面色块2.png课件封面色块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6633" r="6391" b="36633"/>
          <a:stretch>
            <a:fillRect/>
          </a:stretch>
        </p:blipFill>
        <p:spPr>
          <a:xfrm flipH="1">
            <a:off x="381635" y="436880"/>
            <a:ext cx="8130540" cy="9309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25475" y="509270"/>
            <a:ext cx="7089775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b="1">
                <a:solidFill>
                  <a:sysClr val="window" lastClr="FFFFFF"/>
                </a:solidFill>
              </a:rPr>
              <a:t>Unit 8  Follow your interests</a:t>
            </a:r>
            <a:endParaRPr lang="en-US" altLang="zh-CN" sz="4000" b="1">
              <a:solidFill>
                <a:sysClr val="window" lastClr="FFFFFF"/>
              </a:solidFill>
            </a:endParaRPr>
          </a:p>
          <a:p>
            <a:endParaRPr lang="en-US" altLang="zh-CN" sz="4000" b="1">
              <a:solidFill>
                <a:sysClr val="window" lastClr="FFFFFF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428625" y="1482090"/>
            <a:ext cx="4466590" cy="282384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主题范畴：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人与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自我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主题群：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做人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与做事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子主题：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职业启蒙，职业精神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Box 17"/>
          <p:cNvSpPr txBox="1"/>
          <p:nvPr>
            <p:custDataLst>
              <p:tags r:id="rId6"/>
            </p:custDataLst>
          </p:nvPr>
        </p:nvSpPr>
        <p:spPr bwMode="auto">
          <a:xfrm>
            <a:off x="381635" y="4592955"/>
            <a:ext cx="5066665" cy="165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/>
            <a:r>
              <a:rPr lang="en-US" altLang="zh-CN" sz="40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Key question:</a:t>
            </a:r>
            <a:endParaRPr lang="en-US" altLang="zh-CN" sz="40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0" lvl="1" algn="ctr"/>
            <a:r>
              <a:rPr lang="en-US" altLang="zh-CN" sz="36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How can we turn our</a:t>
            </a:r>
            <a:endParaRPr lang="en-US" altLang="zh-CN" sz="36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0" lvl="1" algn="ctr"/>
            <a:r>
              <a:rPr lang="en-US" altLang="zh-CN" sz="36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interests into a career?</a:t>
            </a:r>
            <a:endParaRPr lang="en-US" altLang="zh-CN" sz="36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6435" y="50939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话题学习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5610" y="213360"/>
            <a:ext cx="4427220" cy="758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First thoughts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t="1890"/>
          <a:stretch>
            <a:fillRect/>
          </a:stretch>
        </p:blipFill>
        <p:spPr>
          <a:xfrm>
            <a:off x="7131050" y="212725"/>
            <a:ext cx="5060315" cy="618236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10" y="1558290"/>
            <a:ext cx="6695440" cy="33667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52390" y="3314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P115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26365"/>
            <a:ext cx="4803140" cy="761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Before you read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880" y="887730"/>
            <a:ext cx="117214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39750" indent="-539750" algn="just" fontAlgn="auto">
              <a:buFont typeface="+mj-lt"/>
              <a:buAutoNum type="arabicPeriod"/>
            </a:pPr>
            <a:r>
              <a:rPr lang="en-US" altLang="zh-CN" sz="3600">
                <a:solidFill>
                  <a:schemeClr val="accent4">
                    <a:lumMod val="75000"/>
                  </a:schemeClr>
                </a:solidFill>
              </a:rPr>
              <a:t>Look at the hobbies below and suggest possible jobs from the list. You can also suggest other jobs. Then discuss your interests and dream jobs in pairs.</a:t>
            </a:r>
            <a:endParaRPr lang="en-US" altLang="zh-CN" sz="36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5945" y="2720975"/>
            <a:ext cx="11329035" cy="2638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91125" y="2241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P116</a:t>
            </a:r>
            <a:endParaRPr lang="en-US" altLang="zh-CN" sz="3200"/>
          </a:p>
        </p:txBody>
      </p:sp>
      <p:sp>
        <p:nvSpPr>
          <p:cNvPr id="6" name="矩形 5"/>
          <p:cNvSpPr/>
          <p:nvPr/>
        </p:nvSpPr>
        <p:spPr>
          <a:xfrm>
            <a:off x="1142365" y="3708400"/>
            <a:ext cx="1619250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01010" y="3708400"/>
            <a:ext cx="1397635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36510" y="3708400"/>
            <a:ext cx="2084705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30130" y="3708400"/>
            <a:ext cx="1397635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51560" y="4446270"/>
            <a:ext cx="1397635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27950" y="4446270"/>
            <a:ext cx="1841500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0280" y="3001645"/>
            <a:ext cx="171704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[əˈstrɒnəmə]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r>
              <a:rPr lang="zh-CN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天文学家</a:t>
            </a:r>
            <a:endParaRPr lang="zh-CN" altLang="en-US" sz="2000" b="1" i="0">
              <a:solidFill>
                <a:srgbClr val="C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01010" y="3001645"/>
            <a:ext cx="189928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[ba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ɪˈɒ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l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ə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d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ʒɪ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st] 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r>
              <a:rPr lang="zh-CN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生物学家</a:t>
            </a:r>
            <a:endParaRPr lang="zh-CN" altLang="en-US" sz="2000" b="1" i="0">
              <a:solidFill>
                <a:srgbClr val="C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27950" y="3001645"/>
            <a:ext cx="189928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>
                <a:solidFill>
                  <a:srgbClr val="C00000"/>
                </a:solidFill>
                <a:latin typeface="Arial" panose="020B0604020202020204"/>
                <a:ea typeface="Arial" panose="020B0604020202020204"/>
                <a:sym typeface="+mn-ea"/>
              </a:rPr>
              <a:t>[fəˈtɒɡrəfə] 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 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r>
              <a:rPr lang="zh-CN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摄影师</a:t>
            </a:r>
            <a:endParaRPr lang="zh-CN" altLang="en-US" sz="2000" b="1" i="0">
              <a:solidFill>
                <a:srgbClr val="C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30130" y="3001645"/>
            <a:ext cx="148399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[rɪˈpɔːtə]</a:t>
            </a:r>
            <a:r>
              <a:rPr lang="zh-CN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记者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 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1560" y="4966970"/>
            <a:ext cx="148399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[ˈæ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θli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ː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t] 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marL="0" indent="0" algn="l"/>
            <a:r>
              <a:rPr 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运动员</a:t>
            </a:r>
            <a:endParaRPr 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71130" y="4966970"/>
            <a:ext cx="215963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 [ˈpr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əʊ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ɡ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r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æ</a:t>
            </a: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m</a:t>
            </a:r>
            <a:r>
              <a:rPr lang="en-US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ə] </a:t>
            </a:r>
            <a:endParaRPr lang="en-US" altLang="en-US" sz="2000" b="1" i="0">
              <a:solidFill>
                <a:srgbClr val="C0000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marL="0" indent="0" algn="l"/>
            <a:r>
              <a:rPr lang="zh-CN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程序员</a:t>
            </a:r>
            <a:endParaRPr 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45030" y="5593080"/>
            <a:ext cx="11607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chef </a:t>
            </a:r>
            <a:r>
              <a:rPr lang="zh-CN" altLang="en-US" sz="2400" b="1">
                <a:solidFill>
                  <a:srgbClr val="C00000"/>
                </a:solidFill>
              </a:rPr>
              <a:t>厨师</a:t>
            </a:r>
            <a:r>
              <a:rPr lang="en-US" altLang="zh-CN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C00000"/>
                </a:solidFill>
              </a:rPr>
              <a:t>、</a:t>
            </a:r>
            <a:r>
              <a:rPr lang="en-US" altLang="zh-CN" sz="2400" b="1">
                <a:solidFill>
                  <a:srgbClr val="C00000"/>
                </a:solidFill>
              </a:rPr>
              <a:t>teacher </a:t>
            </a:r>
            <a:r>
              <a:rPr lang="zh-CN" altLang="en-US" sz="2400" b="1">
                <a:solidFill>
                  <a:srgbClr val="C00000"/>
                </a:solidFill>
              </a:rPr>
              <a:t>、</a:t>
            </a:r>
            <a:r>
              <a:rPr lang="en-US" altLang="zh-CN" sz="2400" b="1">
                <a:solidFill>
                  <a:srgbClr val="C00000"/>
                </a:solidFill>
              </a:rPr>
              <a:t>doctor</a:t>
            </a:r>
            <a:r>
              <a:rPr lang="zh-CN" altLang="en-US" sz="2400" b="1">
                <a:solidFill>
                  <a:srgbClr val="C00000"/>
                </a:solidFill>
              </a:rPr>
              <a:t>、</a:t>
            </a:r>
            <a:r>
              <a:rPr lang="en-US" altLang="zh-CN" sz="2400" b="1">
                <a:solidFill>
                  <a:srgbClr val="C00000"/>
                </a:solidFill>
              </a:rPr>
              <a:t>police officer</a:t>
            </a:r>
            <a:r>
              <a:rPr lang="zh-CN" altLang="en-US" sz="2400" b="1">
                <a:solidFill>
                  <a:srgbClr val="C00000"/>
                </a:solidFill>
              </a:rPr>
              <a:t>、</a:t>
            </a:r>
            <a:r>
              <a:rPr lang="en-US" altLang="zh-CN" sz="2400" b="1">
                <a:solidFill>
                  <a:srgbClr val="C00000"/>
                </a:solidFill>
              </a:rPr>
              <a:t>singer</a:t>
            </a:r>
            <a:r>
              <a:rPr lang="zh-CN" altLang="en-US" sz="2400" b="1">
                <a:solidFill>
                  <a:srgbClr val="C00000"/>
                </a:solidFill>
              </a:rPr>
              <a:t>、</a:t>
            </a:r>
            <a:r>
              <a:rPr lang="en-US" altLang="zh-CN" sz="2400" b="1">
                <a:solidFill>
                  <a:srgbClr val="C00000"/>
                </a:solidFill>
              </a:rPr>
              <a:t>guide</a:t>
            </a:r>
            <a:r>
              <a:rPr lang="zh-CN" altLang="en-US" sz="2400" b="1">
                <a:solidFill>
                  <a:srgbClr val="C00000"/>
                </a:solidFill>
              </a:rPr>
              <a:t>导游、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C00000"/>
                </a:solidFill>
              </a:rPr>
              <a:t>designer </a:t>
            </a:r>
            <a:r>
              <a:rPr lang="zh-CN" altLang="en-US" sz="2400" b="1">
                <a:solidFill>
                  <a:srgbClr val="C00000"/>
                </a:solidFill>
              </a:rPr>
              <a:t>设计师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13985" y="3001645"/>
            <a:ext cx="1275715" cy="4273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439420" y="135890"/>
            <a:ext cx="11261090" cy="61855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477635" y="607695"/>
            <a:ext cx="3900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 / historian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72935" y="1167130"/>
            <a:ext cx="257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athlete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635" y="1662430"/>
            <a:ext cx="4888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photographer / reporter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72935" y="2139315"/>
            <a:ext cx="2578735" cy="62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painter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2935" y="2658110"/>
            <a:ext cx="2578735" cy="645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engineer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72935" y="3224530"/>
            <a:ext cx="2578735" cy="605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biologist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72935" y="3719830"/>
            <a:ext cx="2578735" cy="62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programmar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72935" y="4281170"/>
            <a:ext cx="2578735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dancer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935" y="4765040"/>
            <a:ext cx="257873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musician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72935" y="5316855"/>
            <a:ext cx="2578735" cy="618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astronomer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9370" y="5071745"/>
            <a:ext cx="1619250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0335" y="4617720"/>
            <a:ext cx="1873250" cy="698500"/>
          </a:xfrm>
          <a:prstGeom prst="rect">
            <a:avLst/>
          </a:prstGeom>
        </p:spPr>
        <p:txBody>
          <a:bodyPr>
            <a:noAutofit/>
          </a:bodyPr>
          <a:p>
            <a:pPr marL="0" indent="0" algn="l">
              <a:lnSpc>
                <a:spcPts val="1800"/>
              </a:lnSpc>
              <a:spcBef>
                <a:spcPts val="300"/>
              </a:spcBef>
              <a:spcAft>
                <a:spcPts val="900"/>
              </a:spcAft>
            </a:pPr>
            <a:r>
              <a:rPr lang="en-US" altLang="zh-CN" sz="2000" b="1" i="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[ˈɪnstrəmənt] </a:t>
            </a:r>
            <a:r>
              <a:rPr lang="zh-CN" altLang="en-US" sz="2000" b="1" i="0">
                <a:solidFill>
                  <a:srgbClr val="C00000"/>
                </a:solidFill>
                <a:latin typeface="Arial" panose="020B0604020202020204"/>
                <a:ea typeface="宋体" panose="02010600030101010101" pitchFamily="2" charset="-122"/>
              </a:rPr>
              <a:t>乐器</a:t>
            </a: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>
              <a:lnSpc>
                <a:spcPts val="1800"/>
              </a:lnSpc>
              <a:spcBef>
                <a:spcPts val="300"/>
              </a:spcBef>
              <a:spcAft>
                <a:spcPts val="900"/>
              </a:spcAft>
            </a:pPr>
            <a:endParaRPr lang="en-US" altLang="zh-CN" sz="2000" b="1" i="0">
              <a:solidFill>
                <a:srgbClr val="C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19" grpId="0"/>
      <p:bldP spid="22" grpId="0"/>
      <p:bldP spid="13" grpId="1"/>
      <p:bldP spid="14" grpId="1"/>
      <p:bldP spid="15" grpId="1"/>
      <p:bldP spid="16" grpId="1"/>
      <p:bldP spid="17" grpId="1"/>
      <p:bldP spid="18" grpId="1"/>
      <p:bldP spid="20" grpId="1"/>
      <p:bldP spid="21" grpId="1"/>
      <p:bldP spid="19" grpId="1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285115"/>
            <a:ext cx="11782425" cy="56172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749300"/>
            <a:ext cx="11991340" cy="5671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4845" y="2165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P120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316230" y="2043430"/>
            <a:ext cx="11554460" cy="3147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 bwMode="auto">
          <a:xfrm>
            <a:off x="8540115" y="121920"/>
            <a:ext cx="3651885" cy="686435"/>
          </a:xfrm>
          <a:prstGeom prst="rect">
            <a:avLst/>
          </a:prstGeom>
          <a:solidFill>
            <a:srgbClr val="17B1BF"/>
          </a:solidFill>
          <a:ln w="9525">
            <a:noFill/>
            <a:miter lim="800000"/>
          </a:ln>
        </p:spPr>
        <p:txBody>
          <a:bodyPr wrap="square" rtlCol="0">
            <a:noAutofit/>
          </a:bodyPr>
          <a:lstStyle/>
          <a:p>
            <a:pPr lvl="0" algn="ctr" fontAlgn="base">
              <a:lnSpc>
                <a:spcPct val="10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While-listening</a:t>
            </a:r>
            <a:endParaRPr lang="en-US" altLang="zh-CN" sz="4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719060" y="5715"/>
            <a:ext cx="1244600" cy="1181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1150" y="2060575"/>
            <a:ext cx="11560175" cy="319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What was Linda’s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job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What did she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it?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She got a job in an office. She thought it was boring.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What is Linda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job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What does she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it?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She is a sailing teacher. She thinks it’s the best job for her.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37 Unit 8 List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98632.77343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302" y="1389903"/>
            <a:ext cx="746539" cy="7465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19835" y="89535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39750" lvl="0" indent="-539750" algn="just" fontAlgn="auto">
              <a:buClrTx/>
              <a:buSzTx/>
              <a:buFont typeface="+mj-lt"/>
              <a:buAutoNum type="arabicPeriod" startAt="2"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Listen to Linda’s talk and answer the questions</a:t>
            </a: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.</a:t>
            </a:r>
            <a:endParaRPr lang="en-US" altLang="zh-CN" sz="360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6865" y="5262880"/>
            <a:ext cx="11431270" cy="108775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Listening Tips: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0" i="0" dirty="0">
                <a:solidFill>
                  <a:srgbClr val="315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the 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words </a:t>
            </a:r>
            <a:r>
              <a:rPr lang="en-US" altLang="zh-CN" sz="3600" b="0" i="0" dirty="0">
                <a:solidFill>
                  <a:srgbClr val="315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question.</a:t>
            </a:r>
            <a:r>
              <a:rPr lang="en-US" altLang="zh-CN" sz="3600" b="0" i="0" dirty="0">
                <a:solidFill>
                  <a:srgbClr val="315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/ Action / Characters / Feelings 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/ Place ...</a:t>
            </a:r>
            <a:endParaRPr lang="en-US" altLang="zh-CN" sz="36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99160" y="713740"/>
            <a:ext cx="107988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39750" lvl="0" indent="-539750" algn="just" fontAlgn="auto">
              <a:buClrTx/>
              <a:buSzTx/>
              <a:buFont typeface="+mj-lt"/>
              <a:buAutoNum type="arabicPeriod" startAt="3"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Listen again. Decide whether the following statements are true (T) or false (F). Correct </a:t>
            </a: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t</a:t>
            </a: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he false ones.</a:t>
            </a: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 </a:t>
            </a:r>
            <a:endParaRPr lang="en-US" altLang="zh-CN" sz="360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236220" y="1912620"/>
            <a:ext cx="10238105" cy="43548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7035" y="1912620"/>
            <a:ext cx="10212070" cy="43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Linda’s family lived next to the sea.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Linda learnt how to sail from her sister.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When Linda worked in the office, she went sailing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every day.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Linda took a training course before she became a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sailing teacher.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Linda loves her job as a sailing teacher.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37 Unit 8 Listen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416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107" y="859034"/>
            <a:ext cx="746539" cy="74653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74325" y="1823720"/>
            <a:ext cx="1313815" cy="435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)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)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)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)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)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27560" y="1912611"/>
            <a:ext cx="3679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85664" y="2619155"/>
            <a:ext cx="3679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02805" y="2525395"/>
            <a:ext cx="2743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 </a:t>
            </a:r>
            <a:r>
              <a:rPr lang="en-US" altLang="zh-CN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US" altLang="zh-CN" sz="40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27485" y="3266588"/>
            <a:ext cx="3679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85511" y="4378462"/>
            <a:ext cx="3679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86146" y="5471406"/>
            <a:ext cx="3679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0990" y="153035"/>
            <a:ext cx="662114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3   </a:t>
            </a:r>
            <a:r>
              <a:rPr lang="en-US" altLang="zh-CN" sz="4000" b="1" dirty="0">
                <a:solidFill>
                  <a:srgbClr val="F398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and decide</a:t>
            </a:r>
            <a:r>
              <a:rPr lang="en-US" altLang="zh-CN" sz="40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000" b="1" dirty="0"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2810" y="3712845"/>
            <a:ext cx="5196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lang="en-US" altLang="zh-CN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endParaRPr lang="en-US" altLang="zh-CN" sz="40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0685" y="1452880"/>
            <a:ext cx="11361420" cy="4679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Hello, I’m Linda. I’d like to share how I turned my hobby into a career.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When I was a child, my family lived next to the sea. My dad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used to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take my sister and me for trips on his boat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 weekends.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I began to love sailing. When I got older, he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taught me how to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sail the boat myself. I loved the water and the fresh sea air.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From then on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I spent all my free time sailing. It was my favourite hobby.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4126230" y="341630"/>
            <a:ext cx="4289425" cy="873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17B1BF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Tapescript</a:t>
            </a:r>
            <a:endParaRPr lang="zh-CN" altLang="en-US" sz="4000" b="1" dirty="0">
              <a:solidFill>
                <a:srgbClr val="17B1BF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852545" y="76835"/>
            <a:ext cx="937895" cy="1229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22195" y="296862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C00000"/>
                </a:solidFill>
              </a:rPr>
              <a:t>过去常常</a:t>
            </a:r>
            <a:r>
              <a:rPr lang="en-US" altLang="zh-CN" sz="2400" b="1">
                <a:solidFill>
                  <a:srgbClr val="C00000"/>
                </a:solidFill>
              </a:rPr>
              <a:t>...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22195" y="34899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C00000"/>
                </a:solidFill>
              </a:rPr>
              <a:t>在周末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9195" y="40855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C00000"/>
                </a:solidFill>
              </a:rPr>
              <a:t>teach sb. to do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6195" y="52025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C00000"/>
                </a:solidFill>
              </a:rPr>
              <a:t>从那时起</a:t>
            </a:r>
            <a:endParaRPr 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640" y="434975"/>
            <a:ext cx="11406505" cy="5852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After I left school, I got a job in an office, but I still </a:t>
            </a:r>
            <a:r>
              <a:rPr lang="en-US" altLang="zh-CN" sz="360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went sailing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every weekend. I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wasn’t happy with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my job. I found it very boring, and I thought about sailing every day. One day, I finally decided to leave my job and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turn my hobby into a career.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</a:t>
            </a:r>
            <a:r>
              <a:rPr lang="en-US" altLang="zh-CN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took a training course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become a sailing teacher.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Now I teach people from all over the world how to sail safely.I’m very happy now because I love my job. I think it’s the best job for me.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5285" y="10998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C00000"/>
                </a:solidFill>
              </a:rPr>
              <a:t>去航海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3860" y="10998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C00000"/>
                </a:solidFill>
              </a:rPr>
              <a:t>be happy with...</a:t>
            </a:r>
            <a:r>
              <a:rPr lang="zh-CN" altLang="en-US" sz="2400" b="1">
                <a:solidFill>
                  <a:srgbClr val="C00000"/>
                </a:solidFill>
              </a:rPr>
              <a:t>对</a:t>
            </a:r>
            <a:r>
              <a:rPr lang="en-US" altLang="zh-CN" sz="2400" b="1">
                <a:solidFill>
                  <a:srgbClr val="C00000"/>
                </a:solidFill>
              </a:rPr>
              <a:t>...</a:t>
            </a:r>
            <a:r>
              <a:rPr lang="zh-CN" altLang="en-US" sz="2400" b="1">
                <a:solidFill>
                  <a:srgbClr val="C00000"/>
                </a:solidFill>
              </a:rPr>
              <a:t>满意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64145" y="31984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C00000"/>
                </a:solidFill>
              </a:rPr>
              <a:t>把我的爱好变成一份职业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87980" y="39077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C00000"/>
                </a:solidFill>
              </a:rPr>
              <a:t>参加培训课程</a:t>
            </a:r>
            <a:endParaRPr 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 bwMode="auto">
          <a:xfrm>
            <a:off x="8540115" y="132080"/>
            <a:ext cx="3651885" cy="698500"/>
          </a:xfrm>
          <a:prstGeom prst="rect">
            <a:avLst/>
          </a:prstGeom>
          <a:solidFill>
            <a:srgbClr val="17B1BF"/>
          </a:solidFill>
          <a:ln w="9525">
            <a:noFill/>
            <a:miter lim="800000"/>
          </a:ln>
        </p:spPr>
        <p:txBody>
          <a:bodyPr wrap="square" rtlCol="0">
            <a:noAutofit/>
          </a:bodyPr>
          <a:lstStyle/>
          <a:p>
            <a:pPr lvl="0" algn="ctr" fontAlgn="base">
              <a:lnSpc>
                <a:spcPct val="10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Post-listening</a:t>
            </a:r>
            <a:endParaRPr lang="en-US" altLang="zh-CN" sz="4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714615" y="68580"/>
            <a:ext cx="1244600" cy="1108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88155" y="1365250"/>
            <a:ext cx="75730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39750" lvl="0" indent="-539750" algn="just" fontAlgn="auto">
              <a:buClrTx/>
              <a:buSzTx/>
              <a:buFont typeface="+mj-lt"/>
              <a:buAutoNum type="arabicPeriod" startAt="4"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sym typeface="+mn-ea"/>
              </a:rPr>
              <a:t>Discuss the question below.</a:t>
            </a:r>
            <a:endParaRPr lang="en-US" altLang="zh-CN" sz="360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935" b="5608"/>
          <a:stretch>
            <a:fillRect/>
          </a:stretch>
        </p:blipFill>
        <p:spPr>
          <a:xfrm>
            <a:off x="6901815" y="2362835"/>
            <a:ext cx="5080635" cy="3611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80975"/>
            <a:ext cx="651446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4   </a:t>
            </a:r>
            <a:r>
              <a:rPr lang="en-US" altLang="zh-CN" sz="4000" b="1" dirty="0">
                <a:solidFill>
                  <a:srgbClr val="F39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 descr="your ide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" y="887730"/>
            <a:ext cx="4095750" cy="1333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3210" y="3620135"/>
            <a:ext cx="6618605" cy="1279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3600"/>
              <a:t>Why do you think Linda was able to turn her interest into a career?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2" name="image 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720" y="3173095"/>
            <a:ext cx="7061200" cy="3195955"/>
          </a:xfrm>
          <a:prstGeom prst="rect">
            <a:avLst/>
          </a:prstGeom>
        </p:spPr>
      </p:pic>
      <p:grpSp>
        <p:nvGrpSpPr>
          <p:cNvPr id="403" name="组合 403"/>
          <p:cNvGrpSpPr/>
          <p:nvPr>
            <p:custDataLst>
              <p:tags r:id="rId3"/>
            </p:custDataLst>
          </p:nvPr>
        </p:nvGrpSpPr>
        <p:grpSpPr>
          <a:xfrm>
            <a:off x="-15240" y="-185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4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6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10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11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5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6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94015" name="image 40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62025" y="2443226"/>
            <a:ext cx="10229342" cy="798068"/>
          </a:xfrm>
          <a:prstGeom prst="rect">
            <a:avLst/>
          </a:prstGeom>
        </p:spPr>
      </p:pic>
      <p:pic>
        <p:nvPicPr>
          <p:cNvPr id="94020" name="image 402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18820" y="2843530"/>
            <a:ext cx="1630680" cy="72326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1"/>
            </p:custDataLst>
          </p:nvPr>
        </p:nvSpPr>
        <p:spPr>
          <a:xfrm>
            <a:off x="1134621" y="72225"/>
            <a:ext cx="824420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22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possible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/ˈpɒsəbl/     </a:t>
            </a:r>
            <a:r>
              <a:rPr lang="en-US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adj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. </a:t>
            </a:r>
            <a:r>
              <a:rPr lang="zh-CN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可能的；也许的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3"/>
            </p:custDataLst>
          </p:nvPr>
        </p:nvSpPr>
        <p:spPr>
          <a:xfrm>
            <a:off x="808990" y="944245"/>
            <a:ext cx="6811645" cy="1751965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lgDash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possibly</a:t>
            </a:r>
            <a:r>
              <a:rPr lang="en-US" sz="32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      </a:t>
            </a:r>
            <a:r>
              <a:rPr sz="32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adv. </a:t>
            </a:r>
            <a:r>
              <a:rPr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可能地</a:t>
            </a:r>
            <a:r>
              <a:rPr lang="zh-CN"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；</a:t>
            </a:r>
            <a:r>
              <a:rPr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大概</a:t>
            </a:r>
            <a:r>
              <a:rPr lang="en-US" sz="32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</a:t>
            </a:r>
            <a:endParaRPr lang="en-US" sz="3200" b="1"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impossible</a:t>
            </a: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不可能的</a:t>
            </a:r>
            <a:endParaRPr sz="2800" b="1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4"/>
            </p:custDataLst>
          </p:nvPr>
        </p:nvSpPr>
        <p:spPr>
          <a:xfrm>
            <a:off x="1283970" y="3335655"/>
            <a:ext cx="99079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rgbClr val="C00000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as soon as possible 尽快</a:t>
            </a:r>
            <a:r>
              <a:rPr lang="en-US" sz="2800" b="1">
                <a:solidFill>
                  <a:srgbClr val="C00000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     </a:t>
            </a:r>
            <a:endParaRPr lang="en-US" sz="2800" b="1">
              <a:solidFill>
                <a:srgbClr val="C00000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make it possible 使成为可能</a:t>
            </a:r>
            <a:endParaRPr sz="2800" b="1">
              <a:solidFill>
                <a:schemeClr val="tx1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anything is possible 一切皆有可能</a:t>
            </a:r>
            <a:endParaRPr sz="2800" b="1">
              <a:solidFill>
                <a:schemeClr val="tx1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It’s possible that... 有可</a:t>
            </a:r>
            <a:r>
              <a:rPr lang="zh-CN"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能</a:t>
            </a:r>
            <a:r>
              <a:rPr lang="en-US" altLang="zh-CN"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...</a:t>
            </a:r>
            <a:r>
              <a:rPr lang="en-US"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...</a:t>
            </a: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</a:t>
            </a:r>
            <a:endParaRPr sz="2800" b="1">
              <a:solidFill>
                <a:schemeClr val="tx1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7" y="2888646"/>
            <a:ext cx="1183215" cy="662600"/>
          </a:xfrm>
          <a:prstGeom prst="rect">
            <a:avLst/>
          </a:prstGeom>
        </p:spPr>
      </p:pic>
      <p:pic>
        <p:nvPicPr>
          <p:cNvPr id="8" name="image 13035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t="25583"/>
          <a:stretch>
            <a:fillRect/>
          </a:stretch>
        </p:blipFill>
        <p:spPr>
          <a:xfrm>
            <a:off x="7915910" y="970280"/>
            <a:ext cx="4051935" cy="4224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0685" y="1452880"/>
            <a:ext cx="11361420" cy="4679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Hello, I’m Linda. I’d like to share how I turned my hobby into a career.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When I was a child, my family lived next to the sea. My dad used to take my sister and me for trips on his boat at weekends. I began to love sailing. When I got older, he taught me how to sail the boat myself. I loved the water and the fresh sea air. From then on, I spent all my free time sailing. It was my favourite hobby.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4126230" y="341630"/>
            <a:ext cx="4289425" cy="873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17B1BF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Tapescript</a:t>
            </a:r>
            <a:endParaRPr lang="zh-CN" altLang="en-US" sz="4000" b="1" dirty="0">
              <a:solidFill>
                <a:srgbClr val="17B1BF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852545" y="76835"/>
            <a:ext cx="937895" cy="12293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888230" y="3701415"/>
            <a:ext cx="2434590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0685" y="4288155"/>
            <a:ext cx="4171315" cy="485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322820" y="4773930"/>
            <a:ext cx="4514850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8455" y="5360670"/>
            <a:ext cx="1576705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230" y="341630"/>
            <a:ext cx="495300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have strong passion for sailing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30" y="845820"/>
            <a:ext cx="757872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got help from her dad and practiced a lot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640" y="434975"/>
            <a:ext cx="11406505" cy="5852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After I left school, I got a job in an office, but I still went sailing every weekend. I wasn’t happy with my job. I found it very boring, and I thought about sailing every day. One day, I finally decided to leave my job and turn my hobby into a career. I took a training course to become a sailing teacher.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Now I teach people from all over the world how to sail safely.I’m very happy now because I love my job. I think it’s the best job for me.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958070" y="620395"/>
            <a:ext cx="2061845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936875" y="2741930"/>
            <a:ext cx="4403725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417445" y="3535680"/>
            <a:ext cx="9170670" cy="485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1640" y="1307465"/>
            <a:ext cx="4403725" cy="5867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230" y="76835"/>
            <a:ext cx="406400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insist on </a:t>
            </a:r>
            <a:r>
              <a:rPr lang="zh-CN" altLang="en-US" sz="2400" b="1">
                <a:solidFill>
                  <a:srgbClr val="C00000"/>
                </a:solidFill>
              </a:rPr>
              <a:t>坚持</a:t>
            </a:r>
            <a:r>
              <a:rPr lang="en-US" altLang="zh-CN" sz="2400" b="1">
                <a:solidFill>
                  <a:srgbClr val="C00000"/>
                </a:solidFill>
              </a:rPr>
              <a:t>her interest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9890" y="0"/>
            <a:ext cx="4467860" cy="7150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be brave to make a change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勇于做出改变</a:t>
            </a:r>
            <a:r>
              <a:rPr lang="en-US" altLang="zh-CN" sz="2000" b="1">
                <a:solidFill>
                  <a:srgbClr val="C00000"/>
                </a:solidFill>
              </a:rPr>
              <a:t> </a:t>
            </a:r>
            <a:endParaRPr lang="en-US" altLang="zh-CN" sz="2000" b="1">
              <a:solidFill>
                <a:srgbClr val="C00000"/>
              </a:solidFill>
            </a:endParaRPr>
          </a:p>
          <a:p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67750" y="76835"/>
            <a:ext cx="328866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sym typeface="+mn-ea"/>
              </a:rPr>
              <a:t>determined </a:t>
            </a:r>
            <a:r>
              <a:rPr lang="zh-CN" altLang="zh-CN" sz="2400" b="1">
                <a:solidFill>
                  <a:srgbClr val="C00000"/>
                </a:solidFill>
                <a:sym typeface="+mn-ea"/>
              </a:rPr>
              <a:t>有决心的</a:t>
            </a:r>
            <a:endParaRPr lang="zh-CN" altLang="zh-CN" sz="2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90390" y="5739765"/>
            <a:ext cx="264731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C00000"/>
                </a:solidFill>
                <a:sym typeface="+mn-ea"/>
              </a:rPr>
              <a:t>never give up</a:t>
            </a:r>
            <a:endParaRPr lang="en-US" altLang="en-US" sz="28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28840" y="5739765"/>
            <a:ext cx="191389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C00000"/>
                </a:solidFill>
                <a:sym typeface="+mn-ea"/>
              </a:rPr>
              <a:t>work hard</a:t>
            </a:r>
            <a:endParaRPr lang="en-US" sz="2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9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组合 403"/>
          <p:cNvGrpSpPr/>
          <p:nvPr>
            <p:custDataLst>
              <p:tags r:id="rId1"/>
            </p:custDataLst>
          </p:nvPr>
        </p:nvGrpSpPr>
        <p:grpSpPr>
          <a:xfrm>
            <a:off x="-15240" y="-312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2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4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6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9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0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1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94015" name="image 40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62025" y="2443226"/>
            <a:ext cx="10229342" cy="798068"/>
          </a:xfrm>
          <a:prstGeom prst="rect">
            <a:avLst/>
          </a:prstGeom>
        </p:spPr>
      </p:pic>
      <p:pic>
        <p:nvPicPr>
          <p:cNvPr id="94020" name="image 40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0495" y="2484755"/>
            <a:ext cx="1630680" cy="723265"/>
          </a:xfrm>
          <a:prstGeom prst="rect">
            <a:avLst/>
          </a:prstGeom>
        </p:spPr>
      </p:pic>
      <p:pic>
        <p:nvPicPr>
          <p:cNvPr id="913035" name="image 1303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2519045"/>
            <a:ext cx="1212850" cy="678815"/>
          </a:xfrm>
          <a:prstGeom prst="rect">
            <a:avLst/>
          </a:prstGeom>
        </p:spPr>
      </p:pic>
      <p:sp>
        <p:nvSpPr>
          <p:cNvPr id="9" name="TextBox 18"/>
          <p:cNvSpPr txBox="1"/>
          <p:nvPr>
            <p:custDataLst>
              <p:tags r:id="rId23"/>
            </p:custDataLst>
          </p:nvPr>
        </p:nvSpPr>
        <p:spPr>
          <a:xfrm>
            <a:off x="247015" y="3258185"/>
            <a:ext cx="11944985" cy="3032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66700" algn="l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 </a:t>
            </a:r>
            <a:r>
              <a:rPr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It’s ______</a:t>
            </a:r>
            <a:r>
              <a:rPr sz="32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(possible) to live without water.</a:t>
            </a:r>
            <a:endParaRPr sz="32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indent="266700" algn="l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 </a:t>
            </a:r>
            <a:r>
              <a:rPr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He ______</a:t>
            </a:r>
            <a:r>
              <a:rPr sz="32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(possible/possibly) forgot the meeting.</a:t>
            </a:r>
            <a:endParaRPr altLang="zh-CN" sz="32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indent="266700" algn="l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32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 </a:t>
            </a:r>
            <a:r>
              <a:rPr altLang="zh-CN" sz="2800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尽可能快地完成你的项目</a:t>
            </a:r>
            <a:endParaRPr altLang="zh-CN" sz="2800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66700" algn="l" fontAlgn="auto">
              <a:lnSpc>
                <a:spcPct val="150000"/>
              </a:lnSpc>
              <a:spcAft>
                <a:spcPct val="0"/>
              </a:spcAft>
            </a:pPr>
            <a:r>
              <a:rPr lang="zh-CN" sz="2800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翻译：</a:t>
            </a:r>
            <a:endParaRPr lang="zh-CN" sz="2800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4"/>
            </p:custDataLst>
          </p:nvPr>
        </p:nvSpPr>
        <p:spPr>
          <a:xfrm>
            <a:off x="824230" y="665480"/>
            <a:ext cx="1115949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chemeClr val="tx1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Please reply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as soon as possible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Technology makes it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 possible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 to communicate globally.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5"/>
            </p:custDataLst>
          </p:nvPr>
        </p:nvSpPr>
        <p:spPr>
          <a:xfrm>
            <a:off x="6497320" y="913765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尽快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回复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6"/>
            </p:custDataLst>
          </p:nvPr>
        </p:nvSpPr>
        <p:spPr>
          <a:xfrm>
            <a:off x="2744470" y="2067560"/>
            <a:ext cx="60750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技术使全球通信成为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可能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27"/>
            </p:custDataLst>
          </p:nvPr>
        </p:nvSpPr>
        <p:spPr>
          <a:xfrm>
            <a:off x="1683385" y="3452495"/>
            <a:ext cx="2232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</a:rPr>
              <a:t>impossible</a:t>
            </a:r>
            <a:endParaRPr lang="en-US" altLang="zh-CN" sz="3200" b="1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15" name="矩形 14"/>
          <p:cNvSpPr/>
          <p:nvPr>
            <p:custDataLst>
              <p:tags r:id="rId28"/>
            </p:custDataLst>
          </p:nvPr>
        </p:nvSpPr>
        <p:spPr>
          <a:xfrm>
            <a:off x="1736090" y="4187190"/>
            <a:ext cx="2232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</a:rPr>
              <a:t>possibly</a:t>
            </a:r>
            <a:endParaRPr lang="en-US" altLang="zh-CN" sz="3200" b="1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19" name="矩形 18"/>
          <p:cNvSpPr/>
          <p:nvPr>
            <p:custDataLst>
              <p:tags r:id="rId29"/>
            </p:custDataLst>
          </p:nvPr>
        </p:nvSpPr>
        <p:spPr>
          <a:xfrm>
            <a:off x="1550035" y="5565140"/>
            <a:ext cx="72694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</a:rPr>
              <a:t>Finish your project as soon as possible.</a:t>
            </a:r>
            <a:endParaRPr lang="zh-CN" altLang="en-US" sz="3200" b="1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2" name="矩形 1"/>
          <p:cNvSpPr/>
          <p:nvPr>
            <p:custDataLst>
              <p:tags r:id="rId30"/>
            </p:custDataLst>
          </p:nvPr>
        </p:nvSpPr>
        <p:spPr>
          <a:xfrm>
            <a:off x="1134621" y="72225"/>
            <a:ext cx="824420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31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possible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/ˈpɒsəbl/     </a:t>
            </a:r>
            <a:r>
              <a:rPr lang="en-US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adj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. </a:t>
            </a:r>
            <a:r>
              <a:rPr lang="zh-CN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可能的；也许的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2" name="image 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720" y="2534285"/>
            <a:ext cx="7099935" cy="1971040"/>
          </a:xfrm>
          <a:prstGeom prst="rect">
            <a:avLst/>
          </a:prstGeom>
        </p:spPr>
      </p:pic>
      <p:grpSp>
        <p:nvGrpSpPr>
          <p:cNvPr id="403" name="组合 403"/>
          <p:cNvGrpSpPr/>
          <p:nvPr>
            <p:custDataLst>
              <p:tags r:id="rId3"/>
            </p:custDataLst>
          </p:nvPr>
        </p:nvGrpSpPr>
        <p:grpSpPr>
          <a:xfrm>
            <a:off x="-15240" y="-312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4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6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10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11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5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6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94015" name="image 40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62025" y="2443226"/>
            <a:ext cx="10229342" cy="798068"/>
          </a:xfrm>
          <a:prstGeom prst="rect">
            <a:avLst/>
          </a:prstGeom>
        </p:spPr>
      </p:pic>
      <p:pic>
        <p:nvPicPr>
          <p:cNvPr id="94020" name="image 402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18820" y="2251075"/>
            <a:ext cx="1630680" cy="72326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1"/>
            </p:custDataLst>
          </p:nvPr>
        </p:nvSpPr>
        <p:spPr>
          <a:xfrm>
            <a:off x="808990" y="944245"/>
            <a:ext cx="6969125" cy="1120140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lgDash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ker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athletic</a:t>
            </a:r>
            <a:r>
              <a:rPr lang="en-US" sz="3200" b="1" kern="0">
                <a:solidFill>
                  <a:srgbClr val="0EAC5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adj. </a:t>
            </a:r>
            <a:r>
              <a:rPr lang="zh-CN" altLang="en-US"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运动的；运动员的</a:t>
            </a:r>
            <a:endParaRPr lang="zh-CN" altLang="en-US" sz="2800" b="1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1134745" y="2811145"/>
            <a:ext cx="99079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athletic sports 体育运动</a:t>
            </a:r>
            <a:r>
              <a:rPr lang="en-US"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  </a:t>
            </a:r>
            <a:endParaRPr lang="en-US" sz="2800" b="1">
              <a:solidFill>
                <a:schemeClr val="tx1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solidFill>
                  <a:schemeClr val="tx1"/>
                </a:solidFill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athletic meeting 运动会</a:t>
            </a:r>
            <a:endParaRPr sz="2800" b="1">
              <a:solidFill>
                <a:schemeClr val="tx1"/>
              </a:solidFill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7" y="2296191"/>
            <a:ext cx="1183215" cy="662600"/>
          </a:xfrm>
          <a:prstGeom prst="rect">
            <a:avLst/>
          </a:prstGeom>
        </p:spPr>
      </p:pic>
      <p:pic>
        <p:nvPicPr>
          <p:cNvPr id="8" name="image 1303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7"/>
            </p:custDataLst>
          </p:nvPr>
        </p:nvSpPr>
        <p:spPr>
          <a:xfrm>
            <a:off x="824230" y="4615815"/>
            <a:ext cx="1115949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chemeClr val="tx1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I want to be an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athlete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.</a:t>
            </a:r>
            <a:endParaRPr lang="en-US" altLang="zh-CN" sz="2800" b="1" i="0">
              <a:solidFill>
                <a:srgbClr val="444444"/>
              </a:solidFill>
              <a:latin typeface="Times New Roman Bold" panose="02020803070505020304" charset="0"/>
              <a:ea typeface="Helvetica"/>
              <a:cs typeface="Times New Roman Bold" panose="020208030705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Michael Phelps is a famous Olympic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athlete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.</a:t>
            </a:r>
            <a:endParaRPr lang="en-US" altLang="zh-CN" sz="2800" b="1" i="1">
              <a:latin typeface="Times New Roman Bold" panose="02020803070505020304" charset="0"/>
              <a:ea typeface="Helvetica"/>
              <a:cs typeface="Times New Roman Bold" panose="020208030705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8"/>
            </p:custDataLst>
          </p:nvPr>
        </p:nvSpPr>
        <p:spPr>
          <a:xfrm>
            <a:off x="4972050" y="4870450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我想成为一名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9"/>
            </p:custDataLst>
          </p:nvPr>
        </p:nvSpPr>
        <p:spPr>
          <a:xfrm>
            <a:off x="923925" y="6063615"/>
            <a:ext cx="951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迈克尔·菲尔普斯 (Michael Phelps) 是一位著名的奥林匹克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运动员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30"/>
            </p:custDataLst>
          </p:nvPr>
        </p:nvSpPr>
        <p:spPr>
          <a:xfrm>
            <a:off x="1134621" y="72225"/>
            <a:ext cx="78613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31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athlete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/ˈæθliːt/       n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. 运动员</a:t>
            </a:r>
            <a:r>
              <a:rPr lang="zh-CN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；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体育家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8378825" y="944880"/>
            <a:ext cx="2812415" cy="3520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组合 403"/>
          <p:cNvGrpSpPr/>
          <p:nvPr>
            <p:custDataLst>
              <p:tags r:id="rId1"/>
            </p:custDataLst>
          </p:nvPr>
        </p:nvGrpSpPr>
        <p:grpSpPr>
          <a:xfrm>
            <a:off x="-15240" y="-185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2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4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6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9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0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1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1134621" y="72225"/>
            <a:ext cx="774954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16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biologist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/baɪˈɒlədʒɪst/     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n. 生物学家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7"/>
            </p:custDataLst>
          </p:nvPr>
        </p:nvSpPr>
        <p:spPr>
          <a:xfrm>
            <a:off x="808990" y="944245"/>
            <a:ext cx="6933565" cy="1751965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lgDash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biology        n.</a:t>
            </a:r>
            <a:r>
              <a:rPr lang="en-US"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 生物学</a:t>
            </a:r>
            <a:r>
              <a:rPr lang="zh-CN" altLang="en-US"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；生物</a:t>
            </a:r>
            <a:endParaRPr lang="en-US" sz="3200" b="1"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biologic</a:t>
            </a: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adj. </a:t>
            </a:r>
            <a:r>
              <a:rPr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生物的</a:t>
            </a:r>
            <a:r>
              <a:rPr lang="zh-CN"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生物学的</a:t>
            </a:r>
            <a:endParaRPr sz="2800" b="1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image 1303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295910" y="4944745"/>
            <a:ext cx="1115949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chemeClr val="tx1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The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biologist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discovered a new insect species</a:t>
            </a: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.</a:t>
            </a:r>
            <a:endParaRPr lang="en-US" altLang="zh-CN" sz="2800" b="1" i="0">
              <a:solidFill>
                <a:srgbClr val="444444"/>
              </a:solidFill>
              <a:latin typeface="Times New Roman Bold" panose="02020803070505020304" charset="0"/>
              <a:ea typeface="Helvetica"/>
              <a:cs typeface="Times New Roman Bold" panose="020208030705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She wants to be a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biologist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 in the future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7498080" y="5189855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生物学家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发现了一种新的昆虫物种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>
          <a:xfrm>
            <a:off x="6875145" y="5828030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她将来想成为一名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生物学家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b="4496"/>
          <a:stretch>
            <a:fillRect/>
          </a:stretch>
        </p:blipFill>
        <p:spPr>
          <a:xfrm>
            <a:off x="8390255" y="906145"/>
            <a:ext cx="2933700" cy="4041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2" name="image 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720" y="1169035"/>
            <a:ext cx="6967855" cy="2521585"/>
          </a:xfrm>
          <a:prstGeom prst="rect">
            <a:avLst/>
          </a:prstGeom>
        </p:spPr>
      </p:pic>
      <p:grpSp>
        <p:nvGrpSpPr>
          <p:cNvPr id="403" name="组合 403"/>
          <p:cNvGrpSpPr/>
          <p:nvPr>
            <p:custDataLst>
              <p:tags r:id="rId3"/>
            </p:custDataLst>
          </p:nvPr>
        </p:nvGrpSpPr>
        <p:grpSpPr>
          <a:xfrm>
            <a:off x="-15240" y="-312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4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6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10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11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5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6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94020" name="image 40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8820" y="887730"/>
            <a:ext cx="1630680" cy="7232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1197610" y="1444625"/>
            <a:ext cx="635952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800" b="1">
                <a:latin typeface="Times New Roman Regular" panose="02020503050405090304" charset="0"/>
                <a:ea typeface="宋体" panose="02010600030101010101" pitchFamily="2" charset="-122"/>
                <a:cs typeface="Times New Roman Regular" panose="02020503050405090304" charset="0"/>
                <a:sym typeface="+mn-ea"/>
              </a:rPr>
              <a:t>play an instrument 演奏乐器  </a:t>
            </a:r>
            <a:endParaRPr sz="2800" b="1">
              <a:latin typeface="Times New Roman Regular" panose="02020503050405090304" charset="0"/>
              <a:ea typeface="宋体" panose="02010600030101010101" pitchFamily="2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8" name="image 1303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2"/>
            </p:custDataLst>
          </p:nvPr>
        </p:nvSpPr>
        <p:spPr>
          <a:xfrm>
            <a:off x="824230" y="3871595"/>
            <a:ext cx="1115949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chemeClr val="tx1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The piano is her favorite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instrument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Music class teaches students to play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instruments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 </a:t>
            </a:r>
            <a:endParaRPr lang="en-US" altLang="zh-CN" sz="2800" b="1">
              <a:latin typeface="Times New Roman Bold" panose="02020803070505020304" charset="0"/>
              <a:ea typeface="Helvetica"/>
              <a:cs typeface="Times New Roman Bold" panose="020208030705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7557135" y="4118610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钢琴是她最喜欢的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乐器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4"/>
            </p:custDataLst>
          </p:nvPr>
        </p:nvSpPr>
        <p:spPr>
          <a:xfrm>
            <a:off x="8641080" y="4753610"/>
            <a:ext cx="60750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音乐课教学生演奏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乐器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5"/>
            </p:custDataLst>
          </p:nvPr>
        </p:nvSpPr>
        <p:spPr>
          <a:xfrm>
            <a:off x="1134621" y="72225"/>
            <a:ext cx="89509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26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instrument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/ˈɪnstrəmənt/     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n.</a:t>
            </a:r>
            <a:r>
              <a:rPr lang="en-US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乐器；仪器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776845" y="899160"/>
            <a:ext cx="4206875" cy="284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组合 403"/>
          <p:cNvGrpSpPr/>
          <p:nvPr>
            <p:custDataLst>
              <p:tags r:id="rId1"/>
            </p:custDataLst>
          </p:nvPr>
        </p:nvGrpSpPr>
        <p:grpSpPr>
          <a:xfrm>
            <a:off x="-15240" y="-31286"/>
            <a:ext cx="11573098" cy="7260278"/>
            <a:chOff x="-15113" y="-17272"/>
            <a:chExt cx="11573002" cy="6381623"/>
          </a:xfrm>
        </p:grpSpPr>
        <p:sp>
          <p:nvSpPr>
            <p:cNvPr id="405" name="Object 405"/>
            <p:cNvSpPr txBox="1"/>
            <p:nvPr>
              <p:custDataLst>
                <p:tags r:id="rId2"/>
              </p:custDataLst>
            </p:nvPr>
          </p:nvSpPr>
          <p:spPr>
            <a:xfrm>
              <a:off x="-15113" y="-17272"/>
              <a:ext cx="1961642" cy="496697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grpSp>
          <p:nvGrpSpPr>
            <p:cNvPr id="406" name="组合 406"/>
            <p:cNvGrpSpPr/>
            <p:nvPr>
              <p:custDataLst>
                <p:tags r:id="rId4"/>
              </p:custDataLst>
            </p:nvPr>
          </p:nvGrpSpPr>
          <p:grpSpPr>
            <a:xfrm>
              <a:off x="0" y="38353"/>
              <a:ext cx="1624076" cy="437006"/>
              <a:chOff x="0" y="38353"/>
              <a:chExt cx="1624076" cy="437006"/>
            </a:xfrm>
          </p:grpSpPr>
          <p:sp>
            <p:nvSpPr>
              <p:cNvPr id="407" name="Object 40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19050" y="72516"/>
                <a:ext cx="1662176" cy="421894"/>
              </a:xfrm>
              <a:prstGeom prst="rect">
                <a:avLst/>
              </a:prstGeom>
              <a:blipFill dpi="0" rotWithShape="1">
                <a:blip r:embed="rId6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408" name="Object 40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8889" y="19303"/>
                <a:ext cx="1622933" cy="421894"/>
              </a:xfrm>
              <a:prstGeom prst="rect">
                <a:avLst/>
              </a:prstGeom>
              <a:blipFill dpi="0" rotWithShape="1">
                <a:blip r:embed="rId8"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</p:grpSp>
        <p:sp>
          <p:nvSpPr>
            <p:cNvPr id="4011" name="Object 4011"/>
            <p:cNvSpPr txBox="1"/>
            <p:nvPr>
              <p:custDataLst>
                <p:tags r:id="rId9"/>
              </p:custDataLst>
            </p:nvPr>
          </p:nvSpPr>
          <p:spPr>
            <a:xfrm>
              <a:off x="654050" y="6216650"/>
              <a:ext cx="10833100" cy="38100"/>
            </a:xfrm>
            <a:prstGeom prst="rect">
              <a:avLst/>
            </a:prstGeom>
            <a:blipFill dpi="0" rotWithShape="1">
              <a:blip r:embed="rId10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2" name="Object 4012"/>
            <p:cNvSpPr txBox="1"/>
            <p:nvPr>
              <p:custDataLst>
                <p:tags r:id="rId11"/>
              </p:custDataLst>
            </p:nvPr>
          </p:nvSpPr>
          <p:spPr>
            <a:xfrm>
              <a:off x="663067" y="6223889"/>
              <a:ext cx="10894822" cy="38100"/>
            </a:xfrm>
            <a:prstGeom prst="rect">
              <a:avLst/>
            </a:prstGeom>
            <a:blipFill dpi="0" rotWithShape="1">
              <a:blip r:embed="rId12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4013" name="Object 4013"/>
            <p:cNvSpPr txBox="1"/>
            <p:nvPr>
              <p:custDataLst>
                <p:tags r:id="rId13"/>
              </p:custDataLst>
            </p:nvPr>
          </p:nvSpPr>
          <p:spPr>
            <a:xfrm>
              <a:off x="663067" y="6326251"/>
              <a:ext cx="10894822" cy="38100"/>
            </a:xfrm>
            <a:prstGeom prst="rect">
              <a:avLst/>
            </a:prstGeom>
            <a:blipFill dpi="0" rotWithShape="1">
              <a:blip r:embed="rId14"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8" name="image 130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0439400" y="5194300"/>
            <a:ext cx="1752600" cy="17526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824230" y="4926965"/>
            <a:ext cx="1115949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chemeClr val="tx1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They will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sail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  <a:sym typeface="+mn-ea"/>
              </a:rPr>
              <a:t>to Japan next week.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i="0">
                <a:solidFill>
                  <a:srgbClr val="444444"/>
                </a:solidFill>
                <a:latin typeface="Times New Roman Bold" panose="02020803070505020304" charset="0"/>
                <a:ea typeface="Helvetica"/>
                <a:cs typeface="Times New Roman Bold" panose="02020803070505020304" charset="0"/>
              </a:rPr>
              <a:t>eg. 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She </a:t>
            </a:r>
            <a:r>
              <a:rPr lang="en-US" altLang="zh-CN" sz="2800" b="1" i="1">
                <a:solidFill>
                  <a:srgbClr val="C00000"/>
                </a:solidFill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sailed through</a:t>
            </a:r>
            <a:r>
              <a:rPr lang="en-US" altLang="zh-CN" sz="2800" b="1" i="1">
                <a:latin typeface="Times New Roman Bold Italic" panose="02020703060505090304" charset="0"/>
                <a:ea typeface="Helvetica"/>
                <a:cs typeface="Times New Roman Bold Italic" panose="02020703060505090304" charset="0"/>
              </a:rPr>
              <a:t> the exam easily.</a:t>
            </a:r>
            <a:endParaRPr lang="en-US" altLang="zh-CN" sz="2800" b="1" i="1">
              <a:latin typeface="Times New Roman Bold Italic" panose="02020703060505090304" charset="0"/>
              <a:ea typeface="Helvetica"/>
              <a:cs typeface="Times New Roman Bold Italic" panose="0202070306050509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7112000" y="5173980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他们下周将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乘船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去日本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7112000" y="5792470"/>
            <a:ext cx="4574540" cy="487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她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轻松通过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了考试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0"/>
            </p:custDataLst>
          </p:nvPr>
        </p:nvSpPr>
        <p:spPr>
          <a:xfrm>
            <a:off x="1134621" y="72225"/>
            <a:ext cx="91490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lnSpc>
                <a:spcPct val="110000"/>
              </a:lnSpc>
              <a:buBlip>
                <a:blip r:embed="rId21"/>
              </a:buBlip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sail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/seɪl/      v</a:t>
            </a:r>
            <a:r>
              <a:rPr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. 驾驶（或乘坐） 帆船航行</a:t>
            </a:r>
            <a:r>
              <a:rPr lang="zh-CN" sz="2800" b="1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；启航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/>
                <a:ea typeface="楷体" panose="02010609060101010101" charset="-122"/>
                <a:cs typeface="Arial" panose="020B0604020202020204"/>
                <a:sym typeface="+mn-ea"/>
              </a:rPr>
              <a:t>  </a:t>
            </a:r>
            <a:endParaRPr lang="en-US" altLang="zh-CN" sz="2800">
              <a:solidFill>
                <a:prstClr val="black"/>
              </a:solidFill>
              <a:latin typeface="Arial" panose="020B0604020202020204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2"/>
            </p:custDataLst>
          </p:nvPr>
        </p:nvSpPr>
        <p:spPr>
          <a:xfrm>
            <a:off x="808990" y="944245"/>
            <a:ext cx="6558280" cy="1751965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lgDash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sail</a:t>
            </a:r>
            <a:r>
              <a:rPr lang="en-US" sz="3200" b="1" kern="0">
                <a:solidFill>
                  <a:srgbClr val="0EAC5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</a:t>
            </a: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水手；海员</a:t>
            </a:r>
            <a:endParaRPr lang="zh-CN" altLang="en-US" sz="2800" b="1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sail</a:t>
            </a:r>
            <a:r>
              <a:rPr lang="en-US" sz="3200" b="1" kern="0">
                <a:solidFill>
                  <a:srgbClr val="0EAC5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 </a:t>
            </a:r>
            <a:r>
              <a:rPr 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n</a:t>
            </a:r>
            <a:r>
              <a:rPr lang="zh-CN" altLang="en-US" sz="280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航行；航海</a:t>
            </a:r>
            <a:endParaRPr lang="zh-CN" altLang="en-US" sz="2800" b="1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l="22865" r="22164" b="5519"/>
          <a:stretch>
            <a:fillRect/>
          </a:stretch>
        </p:blipFill>
        <p:spPr>
          <a:xfrm>
            <a:off x="7818120" y="970915"/>
            <a:ext cx="4029075" cy="3882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0"/>
            <a:ext cx="780288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98435" y="812165"/>
            <a:ext cx="4064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interest n. </a:t>
            </a:r>
            <a:r>
              <a:rPr lang="zh-CN" altLang="en-US" sz="2400" b="1">
                <a:solidFill>
                  <a:srgbClr val="FF0000"/>
                </a:solidFill>
              </a:rPr>
              <a:t>兴趣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interested  adj. </a:t>
            </a:r>
            <a:r>
              <a:rPr lang="zh-CN" altLang="en-US" sz="2400" b="1">
                <a:solidFill>
                  <a:srgbClr val="FF0000"/>
                </a:solidFill>
              </a:rPr>
              <a:t>感兴趣的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interesting  adj. </a:t>
            </a:r>
            <a:r>
              <a:rPr lang="zh-CN" altLang="en-US" sz="2400" b="1">
                <a:solidFill>
                  <a:srgbClr val="FF0000"/>
                </a:solidFill>
              </a:rPr>
              <a:t>有趣的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07655" y="503555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turn...into...</a:t>
            </a:r>
            <a:r>
              <a:rPr lang="zh-CN" altLang="en-US" sz="2800" b="1">
                <a:solidFill>
                  <a:srgbClr val="FF0000"/>
                </a:solidFill>
              </a:rPr>
              <a:t>把</a:t>
            </a:r>
            <a:r>
              <a:rPr lang="en-US" altLang="zh-CN" sz="2800" b="1">
                <a:solidFill>
                  <a:srgbClr val="FF0000"/>
                </a:solidFill>
              </a:rPr>
              <a:t>...</a:t>
            </a:r>
            <a:r>
              <a:rPr lang="zh-CN" altLang="en-US" sz="2800" b="1">
                <a:solidFill>
                  <a:srgbClr val="FF0000"/>
                </a:solidFill>
              </a:rPr>
              <a:t>变成</a:t>
            </a:r>
            <a:r>
              <a:rPr lang="en-US" altLang="zh-CN" sz="2800" b="1">
                <a:solidFill>
                  <a:srgbClr val="FF0000"/>
                </a:solidFill>
              </a:rPr>
              <a:t>...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career  [k</a:t>
            </a:r>
            <a:r>
              <a:rPr lang="" altLang="en-US" sz="2800" b="1">
                <a:solidFill>
                  <a:srgbClr val="FF0000"/>
                </a:solidFill>
              </a:rPr>
              <a:t>əˈ</a:t>
            </a:r>
            <a:r>
              <a:rPr lang="en-US" altLang="zh-CN" sz="2800" b="1">
                <a:solidFill>
                  <a:srgbClr val="FF0000"/>
                </a:solidFill>
              </a:rPr>
              <a:t>r</a:t>
            </a:r>
            <a:r>
              <a:rPr lang="" altLang="en-US" sz="2800" b="1">
                <a:solidFill>
                  <a:srgbClr val="FF0000"/>
                </a:solidFill>
              </a:rPr>
              <a:t>ɪə]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职业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28205" y="1631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P114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359410"/>
            <a:ext cx="10697210" cy="6139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9585" y="41579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adj.</a:t>
            </a:r>
            <a:r>
              <a:rPr lang="zh-CN" altLang="en-US" sz="2800">
                <a:solidFill>
                  <a:srgbClr val="FF0000"/>
                </a:solidFill>
              </a:rPr>
              <a:t>合适的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9270" y="3708400"/>
            <a:ext cx="1397635" cy="4089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893"/>
  <p:tag name="KSO_WM_BEAUTIFY_FLAG" val=""/>
</p:tagLst>
</file>

<file path=ppt/tags/tag101.xml><?xml version="1.0" encoding="utf-8"?>
<p:tagLst xmlns:p="http://schemas.openxmlformats.org/presentationml/2006/main">
  <p:tag name="AS_UNIQUEID" val="1893"/>
  <p:tag name="KSO_WM_BEAUTIFY_FLAG" val=""/>
</p:tagLst>
</file>

<file path=ppt/tags/tag102.xml><?xml version="1.0" encoding="utf-8"?>
<p:tagLst xmlns:p="http://schemas.openxmlformats.org/presentationml/2006/main">
  <p:tag name="AS_UNIQUEID" val="1893"/>
  <p:tag name="KSO_WM_BEAUTIFY_FLAG" val=""/>
</p:tagLst>
</file>

<file path=ppt/tags/tag103.xml><?xml version="1.0" encoding="utf-8"?>
<p:tagLst xmlns:p="http://schemas.openxmlformats.org/presentationml/2006/main">
  <p:tag name="AS_UNIQUEID" val="268"/>
  <p:tag name="KSO_WM_BEAUTIFY_FLAG" val=""/>
</p:tagLst>
</file>

<file path=ppt/tags/tag104.xml><?xml version="1.0" encoding="utf-8"?>
<p:tagLst xmlns:p="http://schemas.openxmlformats.org/presentationml/2006/main">
  <p:tag name="AS_UNIQUEID" val="1973"/>
</p:tagLst>
</file>

<file path=ppt/tags/tag105.xml><?xml version="1.0" encoding="utf-8"?>
<p:tagLst xmlns:p="http://schemas.openxmlformats.org/presentationml/2006/main">
  <p:tag name="AS_UNIQUEID" val="1974"/>
</p:tagLst>
</file>

<file path=ppt/tags/tag106.xml><?xml version="1.0" encoding="utf-8"?>
<p:tagLst xmlns:p="http://schemas.openxmlformats.org/presentationml/2006/main">
  <p:tag name="AS_UNIQUEID" val="1975"/>
</p:tagLst>
</file>

<file path=ppt/tags/tag107.xml><?xml version="1.0" encoding="utf-8"?>
<p:tagLst xmlns:p="http://schemas.openxmlformats.org/presentationml/2006/main">
  <p:tag name="AS_UNIQUEID" val="1976"/>
</p:tagLst>
</file>

<file path=ppt/tags/tag108.xml><?xml version="1.0" encoding="utf-8"?>
<p:tagLst xmlns:p="http://schemas.openxmlformats.org/presentationml/2006/main">
  <p:tag name="AS_UNIQUEID" val="1977"/>
</p:tagLst>
</file>

<file path=ppt/tags/tag109.xml><?xml version="1.0" encoding="utf-8"?>
<p:tagLst xmlns:p="http://schemas.openxmlformats.org/presentationml/2006/main">
  <p:tag name="AS_UNIQUEID" val="197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979"/>
</p:tagLst>
</file>

<file path=ppt/tags/tag111.xml><?xml version="1.0" encoding="utf-8"?>
<p:tagLst xmlns:p="http://schemas.openxmlformats.org/presentationml/2006/main">
  <p:tag name="AS_UNIQUEID" val="1980"/>
</p:tagLst>
</file>

<file path=ppt/tags/tag112.xml><?xml version="1.0" encoding="utf-8"?>
<p:tagLst xmlns:p="http://schemas.openxmlformats.org/presentationml/2006/main">
  <p:tag name="AS_UNIQUEID" val="1981"/>
</p:tagLst>
</file>

<file path=ppt/tags/tag113.xml><?xml version="1.0" encoding="utf-8"?>
<p:tagLst xmlns:p="http://schemas.openxmlformats.org/presentationml/2006/main">
  <p:tag name="AS_UNIQUEID" val="1982"/>
</p:tagLst>
</file>

<file path=ppt/tags/tag114.xml><?xml version="1.0" encoding="utf-8"?>
<p:tagLst xmlns:p="http://schemas.openxmlformats.org/presentationml/2006/main">
  <p:tag name="AS_UNIQUEID" val="1983"/>
</p:tagLst>
</file>

<file path=ppt/tags/tag115.xml><?xml version="1.0" encoding="utf-8"?>
<p:tagLst xmlns:p="http://schemas.openxmlformats.org/presentationml/2006/main">
  <p:tag name="AS_UNIQUEID" val="339"/>
</p:tagLst>
</file>

<file path=ppt/tags/tag116.xml><?xml version="1.0" encoding="utf-8"?>
<p:tagLst xmlns:p="http://schemas.openxmlformats.org/presentationml/2006/main">
  <p:tag name="AS_UNIQUEID" val="1984"/>
</p:tagLst>
</file>

<file path=ppt/tags/tag117.xml><?xml version="1.0" encoding="utf-8"?>
<p:tagLst xmlns:p="http://schemas.openxmlformats.org/presentationml/2006/main">
  <p:tag name="AS_UNIQUEID" val="1889"/>
</p:tagLst>
</file>

<file path=ppt/tags/tag118.xml><?xml version="1.0" encoding="utf-8"?>
<p:tagLst xmlns:p="http://schemas.openxmlformats.org/presentationml/2006/main">
  <p:tag name="AS_UNIQUEID" val="1985"/>
  <p:tag name="KSO_WM_BEAUTIFY_FLAG" val=""/>
</p:tagLst>
</file>

<file path=ppt/tags/tag119.xml><?xml version="1.0" encoding="utf-8"?>
<p:tagLst xmlns:p="http://schemas.openxmlformats.org/presentationml/2006/main">
  <p:tag name="AS_UNIQUEID" val="198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987"/>
</p:tagLst>
</file>

<file path=ppt/tags/tag121.xml><?xml version="1.0" encoding="utf-8"?>
<p:tagLst xmlns:p="http://schemas.openxmlformats.org/presentationml/2006/main">
  <p:tag name="AS_UNIQUEID" val="1988"/>
</p:tagLst>
</file>

<file path=ppt/tags/tag122.xml><?xml version="1.0" encoding="utf-8"?>
<p:tagLst xmlns:p="http://schemas.openxmlformats.org/presentationml/2006/main">
  <p:tag name="AS_UNIQUEID" val="268"/>
  <p:tag name="KSO_WM_BEAUTIFY_FLAG" val=""/>
</p:tagLst>
</file>

<file path=ppt/tags/tag123.xml><?xml version="1.0" encoding="utf-8"?>
<p:tagLst xmlns:p="http://schemas.openxmlformats.org/presentationml/2006/main">
  <p:tag name="AS_UNIQUEID" val="1989"/>
</p:tagLst>
</file>

<file path=ppt/tags/tag124.xml><?xml version="1.0" encoding="utf-8"?>
<p:tagLst xmlns:p="http://schemas.openxmlformats.org/presentationml/2006/main">
  <p:tag name="AS_UNIQUEID" val="1992"/>
</p:tagLst>
</file>

<file path=ppt/tags/tag125.xml><?xml version="1.0" encoding="utf-8"?>
<p:tagLst xmlns:p="http://schemas.openxmlformats.org/presentationml/2006/main">
  <p:tag name="AS_UNIQUEID" val="1993"/>
</p:tagLst>
</file>

<file path=ppt/tags/tag126.xml><?xml version="1.0" encoding="utf-8"?>
<p:tagLst xmlns:p="http://schemas.openxmlformats.org/presentationml/2006/main">
  <p:tag name="AS_UNIQUEID" val="1994"/>
</p:tagLst>
</file>

<file path=ppt/tags/tag127.xml><?xml version="1.0" encoding="utf-8"?>
<p:tagLst xmlns:p="http://schemas.openxmlformats.org/presentationml/2006/main">
  <p:tag name="AS_UNIQUEID" val="1995"/>
</p:tagLst>
</file>

<file path=ppt/tags/tag128.xml><?xml version="1.0" encoding="utf-8"?>
<p:tagLst xmlns:p="http://schemas.openxmlformats.org/presentationml/2006/main">
  <p:tag name="AS_UNIQUEID" val="1996"/>
</p:tagLst>
</file>

<file path=ppt/tags/tag129.xml><?xml version="1.0" encoding="utf-8"?>
<p:tagLst xmlns:p="http://schemas.openxmlformats.org/presentationml/2006/main">
  <p:tag name="AS_UNIQUEID" val="199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998"/>
</p:tagLst>
</file>

<file path=ppt/tags/tag131.xml><?xml version="1.0" encoding="utf-8"?>
<p:tagLst xmlns:p="http://schemas.openxmlformats.org/presentationml/2006/main">
  <p:tag name="AS_UNIQUEID" val="1999"/>
</p:tagLst>
</file>

<file path=ppt/tags/tag132.xml><?xml version="1.0" encoding="utf-8"?>
<p:tagLst xmlns:p="http://schemas.openxmlformats.org/presentationml/2006/main">
  <p:tag name="AS_UNIQUEID" val="268"/>
  <p:tag name="KSO_WM_BEAUTIFY_FLAG" val=""/>
</p:tagLst>
</file>

<file path=ppt/tags/tag133.xml><?xml version="1.0" encoding="utf-8"?>
<p:tagLst xmlns:p="http://schemas.openxmlformats.org/presentationml/2006/main">
  <p:tag name="AS_UNIQUEID" val="339"/>
</p:tagLst>
</file>

<file path=ppt/tags/tag134.xml><?xml version="1.0" encoding="utf-8"?>
<p:tagLst xmlns:p="http://schemas.openxmlformats.org/presentationml/2006/main">
  <p:tag name="AS_UNIQUEID" val="2003"/>
  <p:tag name="KSO_WM_BEAUTIFY_FLAG" val=""/>
</p:tagLst>
</file>

<file path=ppt/tags/tag135.xml><?xml version="1.0" encoding="utf-8"?>
<p:tagLst xmlns:p="http://schemas.openxmlformats.org/presentationml/2006/main">
  <p:tag name="AS_UNIQUEID" val="2004"/>
</p:tagLst>
</file>

<file path=ppt/tags/tag136.xml><?xml version="1.0" encoding="utf-8"?>
<p:tagLst xmlns:p="http://schemas.openxmlformats.org/presentationml/2006/main">
  <p:tag name="AS_UNIQUEID" val="2005"/>
</p:tagLst>
</file>

<file path=ppt/tags/tag137.xml><?xml version="1.0" encoding="utf-8"?>
<p:tagLst xmlns:p="http://schemas.openxmlformats.org/presentationml/2006/main">
  <p:tag name="AS_UNIQUEID" val="2006"/>
</p:tagLst>
</file>

<file path=ppt/tags/tag138.xml><?xml version="1.0" encoding="utf-8"?>
<p:tagLst xmlns:p="http://schemas.openxmlformats.org/presentationml/2006/main">
  <p:tag name="AS_UNIQUEID" val="2007"/>
</p:tagLst>
</file>

<file path=ppt/tags/tag139.xml><?xml version="1.0" encoding="utf-8"?>
<p:tagLst xmlns:p="http://schemas.openxmlformats.org/presentationml/2006/main">
  <p:tag name="AS_UNIQUEID" val="200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010"/>
</p:tagLst>
</file>

<file path=ppt/tags/tag141.xml><?xml version="1.0" encoding="utf-8"?>
<p:tagLst xmlns:p="http://schemas.openxmlformats.org/presentationml/2006/main">
  <p:tag name="AS_UNIQUEID" val="2011"/>
</p:tagLst>
</file>

<file path=ppt/tags/tag142.xml><?xml version="1.0" encoding="utf-8"?>
<p:tagLst xmlns:p="http://schemas.openxmlformats.org/presentationml/2006/main">
  <p:tag name="AS_UNIQUEID" val="2012"/>
</p:tagLst>
</file>

<file path=ppt/tags/tag143.xml><?xml version="1.0" encoding="utf-8"?>
<p:tagLst xmlns:p="http://schemas.openxmlformats.org/presentationml/2006/main">
  <p:tag name="AS_UNIQUEID" val="2013"/>
</p:tagLst>
</file>

<file path=ppt/tags/tag144.xml><?xml version="1.0" encoding="utf-8"?>
<p:tagLst xmlns:p="http://schemas.openxmlformats.org/presentationml/2006/main">
  <p:tag name="AS_UNIQUEID" val="2014"/>
</p:tagLst>
</file>

<file path=ppt/tags/tag145.xml><?xml version="1.0" encoding="utf-8"?>
<p:tagLst xmlns:p="http://schemas.openxmlformats.org/presentationml/2006/main">
  <p:tag name="AS_UNIQUEID" val="2015"/>
</p:tagLst>
</file>

<file path=ppt/tags/tag146.xml><?xml version="1.0" encoding="utf-8"?>
<p:tagLst xmlns:p="http://schemas.openxmlformats.org/presentationml/2006/main">
  <p:tag name="AS_UNIQUEID" val="2016"/>
</p:tagLst>
</file>

<file path=ppt/tags/tag147.xml><?xml version="1.0" encoding="utf-8"?>
<p:tagLst xmlns:p="http://schemas.openxmlformats.org/presentationml/2006/main">
  <p:tag name="AS_UNIQUEID" val="2017"/>
</p:tagLst>
</file>

<file path=ppt/tags/tag148.xml><?xml version="1.0" encoding="utf-8"?>
<p:tagLst xmlns:p="http://schemas.openxmlformats.org/presentationml/2006/main">
  <p:tag name="AS_UNIQUEID" val="2018"/>
</p:tagLst>
</file>

<file path=ppt/tags/tag149.xml><?xml version="1.0" encoding="utf-8"?>
<p:tagLst xmlns:p="http://schemas.openxmlformats.org/presentationml/2006/main">
  <p:tag name="AS_UNIQUEID" val="201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020"/>
  <p:tag name="KSO_WM_BEAUTIFY_FLAG" val=""/>
</p:tagLst>
</file>

<file path=ppt/tags/tag151.xml><?xml version="1.0" encoding="utf-8"?>
<p:tagLst xmlns:p="http://schemas.openxmlformats.org/presentationml/2006/main">
  <p:tag name="AS_UNIQUEID" val="2021"/>
</p:tagLst>
</file>

<file path=ppt/tags/tag152.xml><?xml version="1.0" encoding="utf-8"?>
<p:tagLst xmlns:p="http://schemas.openxmlformats.org/presentationml/2006/main">
  <p:tag name="AS_UNIQUEID" val="2022"/>
</p:tagLst>
</file>

<file path=ppt/tags/tag153.xml><?xml version="1.0" encoding="utf-8"?>
<p:tagLst xmlns:p="http://schemas.openxmlformats.org/presentationml/2006/main">
  <p:tag name="AS_UNIQUEID" val="2023"/>
</p:tagLst>
</file>

<file path=ppt/tags/tag154.xml><?xml version="1.0" encoding="utf-8"?>
<p:tagLst xmlns:p="http://schemas.openxmlformats.org/presentationml/2006/main">
  <p:tag name="AS_UNIQUEID" val="268"/>
  <p:tag name="KSO_WM_BEAUTIFY_FLAG" val=""/>
</p:tagLst>
</file>

<file path=ppt/tags/tag155.xml><?xml version="1.0" encoding="utf-8"?>
<p:tagLst xmlns:p="http://schemas.openxmlformats.org/presentationml/2006/main">
  <p:tag name="AS_UNIQUEID" val="2025"/>
</p:tagLst>
</file>

<file path=ppt/tags/tag156.xml><?xml version="1.0" encoding="utf-8"?>
<p:tagLst xmlns:p="http://schemas.openxmlformats.org/presentationml/2006/main">
  <p:tag name="AS_UNIQUEID" val="2288"/>
</p:tagLst>
</file>

<file path=ppt/tags/tag157.xml><?xml version="1.0" encoding="utf-8"?>
<p:tagLst xmlns:p="http://schemas.openxmlformats.org/presentationml/2006/main">
  <p:tag name="AS_UNIQUEID" val="2289"/>
</p:tagLst>
</file>

<file path=ppt/tags/tag158.xml><?xml version="1.0" encoding="utf-8"?>
<p:tagLst xmlns:p="http://schemas.openxmlformats.org/presentationml/2006/main">
  <p:tag name="AS_UNIQUEID" val="2290"/>
</p:tagLst>
</file>

<file path=ppt/tags/tag159.xml><?xml version="1.0" encoding="utf-8"?>
<p:tagLst xmlns:p="http://schemas.openxmlformats.org/presentationml/2006/main">
  <p:tag name="AS_UNIQUEID" val="229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292"/>
</p:tagLst>
</file>

<file path=ppt/tags/tag161.xml><?xml version="1.0" encoding="utf-8"?>
<p:tagLst xmlns:p="http://schemas.openxmlformats.org/presentationml/2006/main">
  <p:tag name="AS_UNIQUEID" val="2293"/>
</p:tagLst>
</file>

<file path=ppt/tags/tag162.xml><?xml version="1.0" encoding="utf-8"?>
<p:tagLst xmlns:p="http://schemas.openxmlformats.org/presentationml/2006/main">
  <p:tag name="AS_UNIQUEID" val="2294"/>
</p:tagLst>
</file>

<file path=ppt/tags/tag163.xml><?xml version="1.0" encoding="utf-8"?>
<p:tagLst xmlns:p="http://schemas.openxmlformats.org/presentationml/2006/main">
  <p:tag name="AS_UNIQUEID" val="2295"/>
</p:tagLst>
</file>

<file path=ppt/tags/tag164.xml><?xml version="1.0" encoding="utf-8"?>
<p:tagLst xmlns:p="http://schemas.openxmlformats.org/presentationml/2006/main">
  <p:tag name="AS_UNIQUEID" val="2298"/>
  <p:tag name="KSO_WM_BEAUTIFY_FLAG" val=""/>
</p:tagLst>
</file>

<file path=ppt/tags/tag165.xml><?xml version="1.0" encoding="utf-8"?>
<p:tagLst xmlns:p="http://schemas.openxmlformats.org/presentationml/2006/main">
  <p:tag name="AS_UNIQUEID" val="2299"/>
</p:tagLst>
</file>

<file path=ppt/tags/tag166.xml><?xml version="1.0" encoding="utf-8"?>
<p:tagLst xmlns:p="http://schemas.openxmlformats.org/presentationml/2006/main">
  <p:tag name="AS_UNIQUEID" val="2300"/>
</p:tagLst>
</file>

<file path=ppt/tags/tag167.xml><?xml version="1.0" encoding="utf-8"?>
<p:tagLst xmlns:p="http://schemas.openxmlformats.org/presentationml/2006/main">
  <p:tag name="AS_UNIQUEID" val="2301"/>
</p:tagLst>
</file>

<file path=ppt/tags/tag168.xml><?xml version="1.0" encoding="utf-8"?>
<p:tagLst xmlns:p="http://schemas.openxmlformats.org/presentationml/2006/main">
  <p:tag name="AS_UNIQUEID" val="268"/>
  <p:tag name="KSO_WM_BEAUTIFY_FLAG" val=""/>
</p:tagLst>
</file>

<file path=ppt/tags/tag169.xml><?xml version="1.0" encoding="utf-8"?>
<p:tagLst xmlns:p="http://schemas.openxmlformats.org/presentationml/2006/main">
  <p:tag name="AS_UNIQUEID" val="339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30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AS_UNIQUEID" val="1943"/>
</p:tagLst>
</file>

<file path=ppt/tags/tag68.xml><?xml version="1.0" encoding="utf-8"?>
<p:tagLst xmlns:p="http://schemas.openxmlformats.org/presentationml/2006/main">
  <p:tag name="AS_UNIQUEID" val="1944"/>
</p:tagLst>
</file>

<file path=ppt/tags/tag69.xml><?xml version="1.0" encoding="utf-8"?>
<p:tagLst xmlns:p="http://schemas.openxmlformats.org/presentationml/2006/main">
  <p:tag name="AS_UNIQUEID" val="194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946"/>
</p:tagLst>
</file>

<file path=ppt/tags/tag71.xml><?xml version="1.0" encoding="utf-8"?>
<p:tagLst xmlns:p="http://schemas.openxmlformats.org/presentationml/2006/main">
  <p:tag name="AS_UNIQUEID" val="1947"/>
</p:tagLst>
</file>

<file path=ppt/tags/tag72.xml><?xml version="1.0" encoding="utf-8"?>
<p:tagLst xmlns:p="http://schemas.openxmlformats.org/presentationml/2006/main">
  <p:tag name="AS_UNIQUEID" val="1948"/>
</p:tagLst>
</file>

<file path=ppt/tags/tag73.xml><?xml version="1.0" encoding="utf-8"?>
<p:tagLst xmlns:p="http://schemas.openxmlformats.org/presentationml/2006/main">
  <p:tag name="AS_UNIQUEID" val="1949"/>
</p:tagLst>
</file>

<file path=ppt/tags/tag74.xml><?xml version="1.0" encoding="utf-8"?>
<p:tagLst xmlns:p="http://schemas.openxmlformats.org/presentationml/2006/main">
  <p:tag name="AS_UNIQUEID" val="1950"/>
</p:tagLst>
</file>

<file path=ppt/tags/tag75.xml><?xml version="1.0" encoding="utf-8"?>
<p:tagLst xmlns:p="http://schemas.openxmlformats.org/presentationml/2006/main">
  <p:tag name="AS_UNIQUEID" val="1951"/>
</p:tagLst>
</file>

<file path=ppt/tags/tag76.xml><?xml version="1.0" encoding="utf-8"?>
<p:tagLst xmlns:p="http://schemas.openxmlformats.org/presentationml/2006/main">
  <p:tag name="AS_UNIQUEID" val="1952"/>
</p:tagLst>
</file>

<file path=ppt/tags/tag77.xml><?xml version="1.0" encoding="utf-8"?>
<p:tagLst xmlns:p="http://schemas.openxmlformats.org/presentationml/2006/main">
  <p:tag name="AS_UNIQUEID" val="1953"/>
</p:tagLst>
</file>

<file path=ppt/tags/tag78.xml><?xml version="1.0" encoding="utf-8"?>
<p:tagLst xmlns:p="http://schemas.openxmlformats.org/presentationml/2006/main">
  <p:tag name="AS_UNIQUEID" val="268"/>
  <p:tag name="KSO_WM_BEAUTIFY_FLAG" val=""/>
</p:tagLst>
</file>

<file path=ppt/tags/tag79.xml><?xml version="1.0" encoding="utf-8"?>
<p:tagLst xmlns:p="http://schemas.openxmlformats.org/presentationml/2006/main">
  <p:tag name="AS_UNIQUEID" val="33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954"/>
</p:tagLst>
</file>

<file path=ppt/tags/tag81.xml><?xml version="1.0" encoding="utf-8"?>
<p:tagLst xmlns:p="http://schemas.openxmlformats.org/presentationml/2006/main">
  <p:tag name="AS_UNIQUEID" val="1889"/>
</p:tagLst>
</file>

<file path=ppt/tags/tag82.xml><?xml version="1.0" encoding="utf-8"?>
<p:tagLst xmlns:p="http://schemas.openxmlformats.org/presentationml/2006/main">
  <p:tag name="AS_UNIQUEID" val="1955"/>
  <p:tag name="KSO_WM_BEAUTIFY_FLAG" val=""/>
</p:tagLst>
</file>

<file path=ppt/tags/tag83.xml><?xml version="1.0" encoding="utf-8"?>
<p:tagLst xmlns:p="http://schemas.openxmlformats.org/presentationml/2006/main">
  <p:tag name="AS_UNIQUEID" val="1956"/>
</p:tagLst>
</file>

<file path=ppt/tags/tag84.xml><?xml version="1.0" encoding="utf-8"?>
<p:tagLst xmlns:p="http://schemas.openxmlformats.org/presentationml/2006/main">
  <p:tag name="AS_UNIQUEID" val="1958"/>
</p:tagLst>
</file>

<file path=ppt/tags/tag85.xml><?xml version="1.0" encoding="utf-8"?>
<p:tagLst xmlns:p="http://schemas.openxmlformats.org/presentationml/2006/main">
  <p:tag name="AS_UNIQUEID" val="1959"/>
</p:tagLst>
</file>

<file path=ppt/tags/tag86.xml><?xml version="1.0" encoding="utf-8"?>
<p:tagLst xmlns:p="http://schemas.openxmlformats.org/presentationml/2006/main">
  <p:tag name="AS_UNIQUEID" val="1960"/>
</p:tagLst>
</file>

<file path=ppt/tags/tag87.xml><?xml version="1.0" encoding="utf-8"?>
<p:tagLst xmlns:p="http://schemas.openxmlformats.org/presentationml/2006/main">
  <p:tag name="AS_UNIQUEID" val="1961"/>
</p:tagLst>
</file>

<file path=ppt/tags/tag88.xml><?xml version="1.0" encoding="utf-8"?>
<p:tagLst xmlns:p="http://schemas.openxmlformats.org/presentationml/2006/main">
  <p:tag name="AS_UNIQUEID" val="1962"/>
</p:tagLst>
</file>

<file path=ppt/tags/tag89.xml><?xml version="1.0" encoding="utf-8"?>
<p:tagLst xmlns:p="http://schemas.openxmlformats.org/presentationml/2006/main">
  <p:tag name="AS_UNIQUEID" val="196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964"/>
</p:tagLst>
</file>

<file path=ppt/tags/tag91.xml><?xml version="1.0" encoding="utf-8"?>
<p:tagLst xmlns:p="http://schemas.openxmlformats.org/presentationml/2006/main">
  <p:tag name="AS_UNIQUEID" val="1965"/>
</p:tagLst>
</file>

<file path=ppt/tags/tag92.xml><?xml version="1.0" encoding="utf-8"?>
<p:tagLst xmlns:p="http://schemas.openxmlformats.org/presentationml/2006/main">
  <p:tag name="AS_UNIQUEID" val="1966"/>
</p:tagLst>
</file>

<file path=ppt/tags/tag93.xml><?xml version="1.0" encoding="utf-8"?>
<p:tagLst xmlns:p="http://schemas.openxmlformats.org/presentationml/2006/main">
  <p:tag name="AS_UNIQUEID" val="1967"/>
</p:tagLst>
</file>

<file path=ppt/tags/tag94.xml><?xml version="1.0" encoding="utf-8"?>
<p:tagLst xmlns:p="http://schemas.openxmlformats.org/presentationml/2006/main">
  <p:tag name="AS_UNIQUEID" val="1968"/>
  <p:tag name="KSO_WM_BEAUTIFY_FLAG" val=""/>
</p:tagLst>
</file>

<file path=ppt/tags/tag95.xml><?xml version="1.0" encoding="utf-8"?>
<p:tagLst xmlns:p="http://schemas.openxmlformats.org/presentationml/2006/main">
  <p:tag name="AS_UNIQUEID" val="1898"/>
</p:tagLst>
</file>

<file path=ppt/tags/tag96.xml><?xml version="1.0" encoding="utf-8"?>
<p:tagLst xmlns:p="http://schemas.openxmlformats.org/presentationml/2006/main">
  <p:tag name="AS_UNIQUEID" val="1892"/>
</p:tagLst>
</file>

<file path=ppt/tags/tag97.xml><?xml version="1.0" encoding="utf-8"?>
<p:tagLst xmlns:p="http://schemas.openxmlformats.org/presentationml/2006/main">
  <p:tag name="AS_UNIQUEID" val="1969"/>
</p:tagLst>
</file>

<file path=ppt/tags/tag98.xml><?xml version="1.0" encoding="utf-8"?>
<p:tagLst xmlns:p="http://schemas.openxmlformats.org/presentationml/2006/main">
  <p:tag name="AS_UNIQUEID" val="1970"/>
</p:tagLst>
</file>

<file path=ppt/tags/tag99.xml><?xml version="1.0" encoding="utf-8"?>
<p:tagLst xmlns:p="http://schemas.openxmlformats.org/presentationml/2006/main">
  <p:tag name="AS_UNIQUEID" val="197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5054</Words>
  <Application>WPS 演示</Application>
  <PresentationFormat>宽屏</PresentationFormat>
  <Paragraphs>265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等线</vt:lpstr>
      <vt:lpstr>楷体</vt:lpstr>
      <vt:lpstr>Calibri</vt:lpstr>
      <vt:lpstr>微软雅黑</vt:lpstr>
      <vt:lpstr>Times New Roman</vt:lpstr>
      <vt:lpstr>Arial</vt:lpstr>
      <vt:lpstr>Times New Roman Regular</vt:lpstr>
      <vt:lpstr>黑体</vt:lpstr>
      <vt:lpstr>Times New Roman Bold</vt:lpstr>
      <vt:lpstr>Helvetica</vt:lpstr>
      <vt:lpstr>Times New Roman Bold Italic</vt:lpstr>
      <vt:lpstr>Times New Roman</vt:lpstr>
      <vt:lpstr>Arial Black</vt:lpstr>
      <vt:lpstr>Arial Unicode MS</vt:lpstr>
      <vt:lpstr>Wingdings 2</vt:lpstr>
      <vt:lpstr>Helvetica</vt:lpstr>
      <vt:lpstr>Wingdings 2</vt:lpstr>
      <vt:lpstr>Helvetica LT Pro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Lam</cp:lastModifiedBy>
  <cp:revision>164</cp:revision>
  <dcterms:created xsi:type="dcterms:W3CDTF">2019-06-19T02:08:00Z</dcterms:created>
  <dcterms:modified xsi:type="dcterms:W3CDTF">2026-06-12T06:11:33Z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9D873F5559CF4A5AAC3CBC838B7537D2_11</vt:lpwstr>
  </property>
</Properties>
</file>